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24.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ags/tag25.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26.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27.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ags/tag28.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ags/tag29.xml" ContentType="application/vnd.openxmlformats-officedocument.presentationml.tags+xml"/>
  <Override PartName="/ppt/notesSlides/notesSlide10.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30.xml" ContentType="application/vnd.openxmlformats-officedocument.presentationml.tags+xml"/>
  <Override PartName="/ppt/notesSlides/notesSlide1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31.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ags/tag32.xml" ContentType="application/vnd.openxmlformats-officedocument.presentationml.tags+xml"/>
  <Override PartName="/ppt/notesSlides/notesSlide13.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33.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ags/tag34.xml" ContentType="application/vnd.openxmlformats-officedocument.presentationml.tags+xml"/>
  <Override PartName="/ppt/notesSlides/notesSlide15.xml" ContentType="application/vnd.openxmlformats-officedocument.presentationml.notesSlide+xml"/>
  <Override PartName="/ppt/charts/chart15.xml" ContentType="application/vnd.openxmlformats-officedocument.drawingml.chart+xml"/>
  <Override PartName="/ppt/tags/tag35.xml" ContentType="application/vnd.openxmlformats-officedocument.presentationml.tags+xml"/>
  <Override PartName="/ppt/notesSlides/notesSlide16.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tags/tag36.xml" ContentType="application/vnd.openxmlformats-officedocument.presentationml.tags+xml"/>
  <Override PartName="/ppt/notesSlides/notesSlide17.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 id="2147483822" r:id="rId7"/>
    <p:sldMasterId id="2147483852" r:id="rId8"/>
  </p:sldMasterIdLst>
  <p:notesMasterIdLst>
    <p:notesMasterId r:id="rId28"/>
  </p:notesMasterIdLst>
  <p:handoutMasterIdLst>
    <p:handoutMasterId r:id="rId29"/>
  </p:handoutMasterIdLst>
  <p:sldIdLst>
    <p:sldId id="2145703350" r:id="rId9"/>
    <p:sldId id="2145703340" r:id="rId10"/>
    <p:sldId id="835" r:id="rId11"/>
    <p:sldId id="2145704744" r:id="rId12"/>
    <p:sldId id="2145704750" r:id="rId13"/>
    <p:sldId id="2145704772" r:id="rId14"/>
    <p:sldId id="373" r:id="rId15"/>
    <p:sldId id="837" r:id="rId16"/>
    <p:sldId id="2145704776" r:id="rId17"/>
    <p:sldId id="2145704742" r:id="rId18"/>
    <p:sldId id="2145704752" r:id="rId19"/>
    <p:sldId id="2145704753" r:id="rId20"/>
    <p:sldId id="2145704767" r:id="rId21"/>
    <p:sldId id="2145704777" r:id="rId22"/>
    <p:sldId id="2145704773" r:id="rId23"/>
    <p:sldId id="2145704774" r:id="rId24"/>
    <p:sldId id="2145704775" r:id="rId25"/>
    <p:sldId id="384" r:id="rId26"/>
    <p:sldId id="405" r:id="rId27"/>
  </p:sldIdLst>
  <p:sldSz cx="12192000" cy="6858000"/>
  <p:notesSz cx="6794500" cy="9906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ssive Measurement" id="{817AB944-73B8-45CA-BD54-35BF6164FCC3}">
          <p14:sldIdLst>
            <p14:sldId id="2145703350"/>
            <p14:sldId id="2145703340"/>
            <p14:sldId id="835"/>
            <p14:sldId id="2145704744"/>
            <p14:sldId id="2145704750"/>
            <p14:sldId id="2145704772"/>
            <p14:sldId id="373"/>
            <p14:sldId id="837"/>
            <p14:sldId id="2145704776"/>
            <p14:sldId id="2145704742"/>
            <p14:sldId id="2145704752"/>
            <p14:sldId id="2145704753"/>
            <p14:sldId id="2145704767"/>
            <p14:sldId id="2145704777"/>
            <p14:sldId id="2145704773"/>
            <p14:sldId id="2145704774"/>
            <p14:sldId id="2145704775"/>
            <p14:sldId id="384"/>
            <p14:sldId id="405"/>
          </p14:sldIdLst>
        </p14:section>
      </p14:sectionLst>
    </p:ex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tsaeter, Knut (TSOSO)" initials="FK(" lastIdx="5" clrIdx="0">
    <p:extLst>
      <p:ext uri="{19B8F6BF-5375-455C-9EA6-DF929625EA0E}">
        <p15:presenceInfo xmlns:p15="http://schemas.microsoft.com/office/powerpoint/2012/main" userId="S::knut.arne.futsaeter@kantar.com::ed87c70a-8c3d-419d-a6b0-44dec67b4458" providerId="AD"/>
      </p:ext>
    </p:extLst>
  </p:cmAuthor>
  <p:cmAuthor id="2" name="Amanda Signorini (KIM)" initials="AS(" lastIdx="4" clrIdx="1">
    <p:extLst>
      <p:ext uri="{19B8F6BF-5375-455C-9EA6-DF929625EA0E}">
        <p15:presenceInfo xmlns:p15="http://schemas.microsoft.com/office/powerpoint/2012/main" userId="S::amanda.signorini@kantaribopemedia.com::07c0afc5-4ada-4c08-83c4-396e095e4f6d" providerId="AD"/>
      </p:ext>
    </p:extLst>
  </p:cmAuthor>
  <p:cmAuthor id="3" name="Knut Futsaeter" initials="KF" lastIdx="4" clrIdx="2">
    <p:extLst>
      <p:ext uri="{19B8F6BF-5375-455C-9EA6-DF929625EA0E}">
        <p15:presenceInfo xmlns:p15="http://schemas.microsoft.com/office/powerpoint/2012/main" userId="Knut Futsaeter" providerId="None"/>
      </p:ext>
    </p:extLst>
  </p:cmAuthor>
  <p:cmAuthor id="4" name="Teigum, Hanne (TSOSO)" initials="TH(" lastIdx="11" clrIdx="3">
    <p:extLst>
      <p:ext uri="{19B8F6BF-5375-455C-9EA6-DF929625EA0E}">
        <p15:presenceInfo xmlns:p15="http://schemas.microsoft.com/office/powerpoint/2012/main" userId="S::hanne.teigum@kantar.com::505b9390-9ab7-4f96-8ef5-e56f28e2ed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8D405"/>
    <a:srgbClr val="FFED81"/>
    <a:srgbClr val="FFFFFF"/>
    <a:srgbClr val="00AEC3"/>
    <a:srgbClr val="E6304B"/>
    <a:srgbClr val="333333"/>
    <a:srgbClr val="E7E7E7"/>
    <a:srgbClr val="C0C0C0"/>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2" autoAdjust="0"/>
    <p:restoredTop sz="95493" autoAdjust="0"/>
  </p:normalViewPr>
  <p:slideViewPr>
    <p:cSldViewPr snapToGrid="0">
      <p:cViewPr varScale="1">
        <p:scale>
          <a:sx n="106" d="100"/>
          <a:sy n="106" d="100"/>
        </p:scale>
        <p:origin x="144" y="78"/>
      </p:cViewPr>
      <p:guideLst>
        <p:guide orient="horz" pos="4152"/>
        <p:guide orient="horz" pos="4020"/>
        <p:guide orient="horz" pos="2163"/>
        <p:guide pos="3842"/>
      </p:guideLst>
    </p:cSldViewPr>
  </p:slideViewPr>
  <p:outlineViewPr>
    <p:cViewPr>
      <p:scale>
        <a:sx n="33" d="100"/>
        <a:sy n="33" d="100"/>
      </p:scale>
      <p:origin x="0" y="-524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0" d="100"/>
          <a:sy n="80" d="100"/>
        </p:scale>
        <p:origin x="401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
          <c:y val="4.590892496144814E-2"/>
          <c:w val="0.99394201758021983"/>
          <c:h val="0.89475971333077164"/>
        </c:manualLayout>
      </c:layout>
      <c:lineChart>
        <c:grouping val="standard"/>
        <c:varyColors val="0"/>
        <c:ser>
          <c:idx val="1"/>
          <c:order val="0"/>
          <c:tx>
            <c:strRef>
              <c:f>'Ark1'!$A$2</c:f>
              <c:strCache>
                <c:ptCount val="1"/>
                <c:pt idx="0">
                  <c:v>Totalt (aviser)</c:v>
                </c:pt>
              </c:strCache>
            </c:strRef>
          </c:tx>
          <c:spPr>
            <a:ln>
              <a:solidFill>
                <a:schemeClr val="bg1">
                  <a:lumMod val="50000"/>
                </a:schemeClr>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8-47C1-B179-A792C2994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'Ark1'!$B$2:$AQ$2</c:f>
            </c:numRef>
          </c:val>
          <c:smooth val="1"/>
          <c:extLst>
            <c:ext xmlns:c16="http://schemas.microsoft.com/office/drawing/2014/chart" uri="{C3380CC4-5D6E-409C-BE32-E72D297353CC}">
              <c16:uniqueId val="{00000000-7FDB-4647-A626-D9F314DA0CE2}"/>
            </c:ext>
          </c:extLst>
        </c:ser>
        <c:ser>
          <c:idx val="0"/>
          <c:order val="1"/>
          <c:tx>
            <c:strRef>
              <c:f>'Ark1'!$A$3</c:f>
              <c:strCache>
                <c:ptCount val="1"/>
                <c:pt idx="0">
                  <c:v>Nettaviser</c:v>
                </c:pt>
              </c:strCache>
            </c:strRef>
          </c:tx>
          <c:spPr>
            <a:ln>
              <a:solidFill>
                <a:srgbClr val="00B6FF"/>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68-47C1-B179-A792C2994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'Ark1'!$B$3:$AQ$3</c:f>
            </c:numRef>
          </c:val>
          <c:smooth val="1"/>
          <c:extLst>
            <c:ext xmlns:c16="http://schemas.microsoft.com/office/drawing/2014/chart" uri="{C3380CC4-5D6E-409C-BE32-E72D297353CC}">
              <c16:uniqueId val="{00000006-B3D7-46E5-9585-8729680A89F4}"/>
            </c:ext>
          </c:extLst>
        </c:ser>
        <c:ser>
          <c:idx val="2"/>
          <c:order val="2"/>
          <c:tx>
            <c:strRef>
              <c:f>'Ark1'!$A$13</c:f>
              <c:strCache>
                <c:ptCount val="1"/>
                <c:pt idx="0">
                  <c:v>Newspapers</c:v>
                </c:pt>
              </c:strCache>
            </c:strRef>
          </c:tx>
          <c:spPr>
            <a:ln>
              <a:solidFill>
                <a:srgbClr val="ED6666"/>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8-47C1-B179-A792C2994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'Ark1'!$B$13:$AQ$13</c:f>
              <c:numCache>
                <c:formatCode>0</c:formatCode>
                <c:ptCount val="32"/>
                <c:pt idx="0">
                  <c:v>89</c:v>
                </c:pt>
                <c:pt idx="1">
                  <c:v>88</c:v>
                </c:pt>
                <c:pt idx="2">
                  <c:v>88</c:v>
                </c:pt>
                <c:pt idx="3">
                  <c:v>90</c:v>
                </c:pt>
                <c:pt idx="4">
                  <c:v>90</c:v>
                </c:pt>
                <c:pt idx="5">
                  <c:v>90</c:v>
                </c:pt>
                <c:pt idx="6">
                  <c:v>90</c:v>
                </c:pt>
                <c:pt idx="7">
                  <c:v>90</c:v>
                </c:pt>
                <c:pt idx="8">
                  <c:v>89</c:v>
                </c:pt>
                <c:pt idx="9">
                  <c:v>91</c:v>
                </c:pt>
                <c:pt idx="10">
                  <c:v>86</c:v>
                </c:pt>
                <c:pt idx="11">
                  <c:v>87</c:v>
                </c:pt>
                <c:pt idx="12">
                  <c:v>86</c:v>
                </c:pt>
                <c:pt idx="13">
                  <c:v>86</c:v>
                </c:pt>
                <c:pt idx="14">
                  <c:v>85</c:v>
                </c:pt>
                <c:pt idx="15">
                  <c:v>85</c:v>
                </c:pt>
                <c:pt idx="16">
                  <c:v>83</c:v>
                </c:pt>
                <c:pt idx="17">
                  <c:v>82</c:v>
                </c:pt>
                <c:pt idx="18">
                  <c:v>80</c:v>
                </c:pt>
                <c:pt idx="19">
                  <c:v>78</c:v>
                </c:pt>
                <c:pt idx="20">
                  <c:v>72</c:v>
                </c:pt>
                <c:pt idx="21">
                  <c:v>71</c:v>
                </c:pt>
                <c:pt idx="22">
                  <c:v>66</c:v>
                </c:pt>
                <c:pt idx="23">
                  <c:v>65</c:v>
                </c:pt>
                <c:pt idx="24">
                  <c:v>59</c:v>
                </c:pt>
                <c:pt idx="25">
                  <c:v>53</c:v>
                </c:pt>
                <c:pt idx="26">
                  <c:v>49</c:v>
                </c:pt>
                <c:pt idx="27">
                  <c:v>44</c:v>
                </c:pt>
                <c:pt idx="28">
                  <c:v>40</c:v>
                </c:pt>
                <c:pt idx="29">
                  <c:v>38</c:v>
                </c:pt>
                <c:pt idx="30">
                  <c:v>36</c:v>
                </c:pt>
                <c:pt idx="31">
                  <c:v>32</c:v>
                </c:pt>
              </c:numCache>
            </c:numRef>
          </c:val>
          <c:smooth val="1"/>
          <c:extLst>
            <c:ext xmlns:c16="http://schemas.microsoft.com/office/drawing/2014/chart" uri="{C3380CC4-5D6E-409C-BE32-E72D297353CC}">
              <c16:uniqueId val="{00000007-B3D7-46E5-9585-8729680A89F4}"/>
            </c:ext>
          </c:extLst>
        </c:ser>
        <c:ser>
          <c:idx val="3"/>
          <c:order val="3"/>
          <c:tx>
            <c:strRef>
              <c:f>'Ark1'!$A$14</c:f>
              <c:strCache>
                <c:ptCount val="1"/>
                <c:pt idx="0">
                  <c:v>Magazines</c:v>
                </c:pt>
              </c:strCache>
            </c:strRef>
          </c:tx>
          <c:spPr>
            <a:ln>
              <a:solidFill>
                <a:srgbClr val="00B6FF"/>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C5-4F9A-AB42-B449FBE9B7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'Ark1'!$B$14:$AQ$14</c:f>
              <c:numCache>
                <c:formatCode>General</c:formatCode>
                <c:ptCount val="32"/>
                <c:pt idx="22" formatCode="0">
                  <c:v>43</c:v>
                </c:pt>
                <c:pt idx="23" formatCode="0">
                  <c:v>37</c:v>
                </c:pt>
                <c:pt idx="24" formatCode="0">
                  <c:v>35</c:v>
                </c:pt>
                <c:pt idx="25" formatCode="0">
                  <c:v>32</c:v>
                </c:pt>
                <c:pt idx="26" formatCode="0">
                  <c:v>29</c:v>
                </c:pt>
                <c:pt idx="27" formatCode="0">
                  <c:v>25</c:v>
                </c:pt>
                <c:pt idx="28" formatCode="0">
                  <c:v>25</c:v>
                </c:pt>
                <c:pt idx="29" formatCode="0">
                  <c:v>24</c:v>
                </c:pt>
                <c:pt idx="30" formatCode="0">
                  <c:v>21</c:v>
                </c:pt>
                <c:pt idx="31" formatCode="0">
                  <c:v>21</c:v>
                </c:pt>
              </c:numCache>
            </c:numRef>
          </c:val>
          <c:smooth val="1"/>
          <c:extLst>
            <c:ext xmlns:c16="http://schemas.microsoft.com/office/drawing/2014/chart" uri="{C3380CC4-5D6E-409C-BE32-E72D297353CC}">
              <c16:uniqueId val="{00000000-8EC5-4F9A-AB42-B449FBE9B791}"/>
            </c:ext>
          </c:extLst>
        </c:ser>
        <c:ser>
          <c:idx val="4"/>
          <c:order val="4"/>
          <c:tx>
            <c:strRef>
              <c:f>'Ark1'!$A$12</c:f>
              <c:strCache>
                <c:ptCount val="1"/>
                <c:pt idx="0">
                  <c:v>Radio</c:v>
                </c:pt>
              </c:strCache>
            </c:strRef>
          </c:tx>
          <c:spPr>
            <a:ln>
              <a:solidFill>
                <a:schemeClr val="bg1">
                  <a:lumMod val="50000"/>
                </a:schemeClr>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C5-4F9A-AB42-B449FBE9B7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'Ark1'!$B$12:$AQ$12</c:f>
              <c:numCache>
                <c:formatCode>General</c:formatCode>
                <c:ptCount val="32"/>
                <c:pt idx="2" formatCode="0">
                  <c:v>76</c:v>
                </c:pt>
                <c:pt idx="3" formatCode="0">
                  <c:v>71</c:v>
                </c:pt>
                <c:pt idx="4" formatCode="0">
                  <c:v>77</c:v>
                </c:pt>
                <c:pt idx="5" formatCode="0">
                  <c:v>80</c:v>
                </c:pt>
                <c:pt idx="6" formatCode="0">
                  <c:v>75</c:v>
                </c:pt>
                <c:pt idx="7" formatCode="0">
                  <c:v>74</c:v>
                </c:pt>
                <c:pt idx="8" formatCode="0">
                  <c:v>67</c:v>
                </c:pt>
                <c:pt idx="9" formatCode="0">
                  <c:v>65</c:v>
                </c:pt>
                <c:pt idx="10" formatCode="0">
                  <c:v>66</c:v>
                </c:pt>
                <c:pt idx="11" formatCode="0">
                  <c:v>65</c:v>
                </c:pt>
                <c:pt idx="12" formatCode="0">
                  <c:v>68</c:v>
                </c:pt>
                <c:pt idx="13" formatCode="0">
                  <c:v>69</c:v>
                </c:pt>
                <c:pt idx="14" formatCode="0">
                  <c:v>70</c:v>
                </c:pt>
                <c:pt idx="15" formatCode="0">
                  <c:v>70</c:v>
                </c:pt>
                <c:pt idx="16" formatCode="0">
                  <c:v>69</c:v>
                </c:pt>
                <c:pt idx="17" formatCode="0">
                  <c:v>67</c:v>
                </c:pt>
                <c:pt idx="18" formatCode="0">
                  <c:v>66</c:v>
                </c:pt>
                <c:pt idx="19" formatCode="0">
                  <c:v>69</c:v>
                </c:pt>
                <c:pt idx="20" formatCode="0">
                  <c:v>68</c:v>
                </c:pt>
                <c:pt idx="21" formatCode="0">
                  <c:v>68</c:v>
                </c:pt>
                <c:pt idx="22" formatCode="0">
                  <c:v>68</c:v>
                </c:pt>
                <c:pt idx="23" formatCode="0">
                  <c:v>68</c:v>
                </c:pt>
                <c:pt idx="24" formatCode="0">
                  <c:v>67</c:v>
                </c:pt>
                <c:pt idx="25" formatCode="0">
                  <c:v>65</c:v>
                </c:pt>
                <c:pt idx="26" formatCode="0">
                  <c:v>65</c:v>
                </c:pt>
                <c:pt idx="27" formatCode="0">
                  <c:v>62</c:v>
                </c:pt>
                <c:pt idx="28" formatCode="0">
                  <c:v>59</c:v>
                </c:pt>
                <c:pt idx="29" formatCode="0">
                  <c:v>60</c:v>
                </c:pt>
                <c:pt idx="30" formatCode="0">
                  <c:v>57</c:v>
                </c:pt>
                <c:pt idx="31" formatCode="0">
                  <c:v>58</c:v>
                </c:pt>
              </c:numCache>
            </c:numRef>
          </c:val>
          <c:smooth val="1"/>
          <c:extLst>
            <c:ext xmlns:c16="http://schemas.microsoft.com/office/drawing/2014/chart" uri="{C3380CC4-5D6E-409C-BE32-E72D297353CC}">
              <c16:uniqueId val="{00000001-8EC5-4F9A-AB42-B449FBE9B791}"/>
            </c:ext>
          </c:extLst>
        </c:ser>
        <c:ser>
          <c:idx val="5"/>
          <c:order val="5"/>
          <c:tx>
            <c:strRef>
              <c:f>'Ark1'!$A$11</c:f>
              <c:strCache>
                <c:ptCount val="1"/>
                <c:pt idx="0">
                  <c:v>TV</c:v>
                </c:pt>
              </c:strCache>
            </c:strRef>
          </c:tx>
          <c:spPr>
            <a:ln>
              <a:solidFill>
                <a:srgbClr val="66E466"/>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C5-4F9A-AB42-B449FBE9B7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'Ark1'!$B$11:$AQ$11</c:f>
              <c:numCache>
                <c:formatCode>0</c:formatCode>
                <c:ptCount val="32"/>
                <c:pt idx="1">
                  <c:v>40</c:v>
                </c:pt>
                <c:pt idx="2">
                  <c:v>67</c:v>
                </c:pt>
                <c:pt idx="3">
                  <c:v>74</c:v>
                </c:pt>
                <c:pt idx="4">
                  <c:v>81</c:v>
                </c:pt>
                <c:pt idx="5">
                  <c:v>79</c:v>
                </c:pt>
                <c:pt idx="6">
                  <c:v>79</c:v>
                </c:pt>
                <c:pt idx="7">
                  <c:v>78</c:v>
                </c:pt>
                <c:pt idx="8">
                  <c:v>83</c:v>
                </c:pt>
                <c:pt idx="9">
                  <c:v>85</c:v>
                </c:pt>
                <c:pt idx="10">
                  <c:v>85</c:v>
                </c:pt>
                <c:pt idx="11">
                  <c:v>85</c:v>
                </c:pt>
                <c:pt idx="12">
                  <c:v>85</c:v>
                </c:pt>
                <c:pt idx="13">
                  <c:v>86</c:v>
                </c:pt>
                <c:pt idx="14">
                  <c:v>87</c:v>
                </c:pt>
                <c:pt idx="15">
                  <c:v>86</c:v>
                </c:pt>
                <c:pt idx="16">
                  <c:v>85</c:v>
                </c:pt>
                <c:pt idx="17">
                  <c:v>84</c:v>
                </c:pt>
                <c:pt idx="18">
                  <c:v>82</c:v>
                </c:pt>
                <c:pt idx="19">
                  <c:v>84</c:v>
                </c:pt>
                <c:pt idx="20">
                  <c:v>84</c:v>
                </c:pt>
                <c:pt idx="21">
                  <c:v>83</c:v>
                </c:pt>
                <c:pt idx="22">
                  <c:v>81</c:v>
                </c:pt>
                <c:pt idx="23">
                  <c:v>80</c:v>
                </c:pt>
                <c:pt idx="24">
                  <c:v>76</c:v>
                </c:pt>
                <c:pt idx="25">
                  <c:v>73</c:v>
                </c:pt>
                <c:pt idx="26">
                  <c:v>71</c:v>
                </c:pt>
                <c:pt idx="27">
                  <c:v>68</c:v>
                </c:pt>
                <c:pt idx="28">
                  <c:v>66</c:v>
                </c:pt>
                <c:pt idx="29">
                  <c:v>65</c:v>
                </c:pt>
                <c:pt idx="30">
                  <c:v>63</c:v>
                </c:pt>
                <c:pt idx="31">
                  <c:v>64</c:v>
                </c:pt>
              </c:numCache>
            </c:numRef>
          </c:val>
          <c:smooth val="1"/>
          <c:extLst>
            <c:ext xmlns:c16="http://schemas.microsoft.com/office/drawing/2014/chart" uri="{C3380CC4-5D6E-409C-BE32-E72D297353CC}">
              <c16:uniqueId val="{00000002-8EC5-4F9A-AB42-B449FBE9B791}"/>
            </c:ext>
          </c:extLst>
        </c:ser>
        <c:dLbls>
          <c:showLegendKey val="0"/>
          <c:showVal val="0"/>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none"/>
        <c:minorTickMark val="none"/>
        <c:tickLblPos val="low"/>
        <c:txPr>
          <a:bodyPr rot="0"/>
          <a:lstStyle/>
          <a:p>
            <a:pPr>
              <a:defRPr sz="1000"/>
            </a:pPr>
            <a:endParaRPr lang="nb-NO"/>
          </a:p>
        </c:txPr>
        <c:crossAx val="588491552"/>
        <c:crosses val="autoZero"/>
        <c:auto val="1"/>
        <c:lblAlgn val="ctr"/>
        <c:lblOffset val="100"/>
        <c:noMultiLvlLbl val="0"/>
      </c:catAx>
      <c:valAx>
        <c:axId val="588491552"/>
        <c:scaling>
          <c:orientation val="minMax"/>
          <c:max val="100"/>
          <c:min val="0"/>
        </c:scaling>
        <c:delete val="1"/>
        <c:axPos val="l"/>
        <c:numFmt formatCode="0" sourceLinked="1"/>
        <c:majorTickMark val="none"/>
        <c:minorTickMark val="none"/>
        <c:tickLblPos val="nextTo"/>
        <c:crossAx val="588482144"/>
        <c:crosses val="autoZero"/>
        <c:crossBetween val="between"/>
        <c:majorUnit val="10"/>
        <c:minorUnit val="1"/>
      </c:valAx>
    </c:plotArea>
    <c:legend>
      <c:legendPos val="r"/>
      <c:layout>
        <c:manualLayout>
          <c:xMode val="edge"/>
          <c:yMode val="edge"/>
          <c:x val="8.8862555505372642E-2"/>
          <c:y val="0.48237775562449214"/>
          <c:w val="0.15801017027662551"/>
          <c:h val="0.26194630523861961"/>
        </c:manualLayout>
      </c:layout>
      <c:overlay val="0"/>
      <c:spPr>
        <a:ln>
          <a:solidFill>
            <a:schemeClr val="accent1"/>
          </a:solidFill>
        </a:ln>
      </c:spPr>
      <c:txPr>
        <a:bodyPr/>
        <a:lstStyle/>
        <a:p>
          <a:pPr>
            <a:defRPr b="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241626210648353E-2"/>
          <c:w val="1"/>
          <c:h val="0.88729693992767578"/>
        </c:manualLayout>
      </c:layout>
      <c:lineChart>
        <c:grouping val="standard"/>
        <c:varyColors val="0"/>
        <c:ser>
          <c:idx val="1"/>
          <c:order val="0"/>
          <c:tx>
            <c:strRef>
              <c:f>'Ark1'!$A$2</c:f>
              <c:strCache>
                <c:ptCount val="1"/>
                <c:pt idx="0">
                  <c:v>Other use of  TV screen</c:v>
                </c:pt>
              </c:strCache>
            </c:strRef>
          </c:tx>
          <c:spPr>
            <a:ln w="38100" cap="rnd">
              <a:solidFill>
                <a:schemeClr val="bg1">
                  <a:lumMod val="5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A400-43E1-AE4B-B33C8934AB3C}"/>
                </c:ext>
              </c:extLst>
            </c:dLbl>
            <c:dLbl>
              <c:idx val="2"/>
              <c:delete val="1"/>
              <c:extLst>
                <c:ext xmlns:c15="http://schemas.microsoft.com/office/drawing/2012/chart" uri="{CE6537A1-D6FC-4f65-9D91-7224C49458BB}"/>
                <c:ext xmlns:c16="http://schemas.microsoft.com/office/drawing/2014/chart" uri="{C3380CC4-5D6E-409C-BE32-E72D297353CC}">
                  <c16:uniqueId val="{00000005-A400-43E1-AE4B-B33C8934AB3C}"/>
                </c:ext>
              </c:extLst>
            </c:dLbl>
            <c:dLbl>
              <c:idx val="3"/>
              <c:delete val="1"/>
              <c:extLst>
                <c:ext xmlns:c15="http://schemas.microsoft.com/office/drawing/2012/chart" uri="{CE6537A1-D6FC-4f65-9D91-7224C49458BB}"/>
                <c:ext xmlns:c16="http://schemas.microsoft.com/office/drawing/2014/chart" uri="{C3380CC4-5D6E-409C-BE32-E72D297353CC}">
                  <c16:uniqueId val="{00000006-A400-43E1-AE4B-B33C8934AB3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6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'Ark1'!$B$2:$F$2</c:f>
              <c:numCache>
                <c:formatCode>0</c:formatCode>
                <c:ptCount val="5"/>
                <c:pt idx="0">
                  <c:v>48.6</c:v>
                </c:pt>
                <c:pt idx="1">
                  <c:v>43.5</c:v>
                </c:pt>
                <c:pt idx="2">
                  <c:v>47.8</c:v>
                </c:pt>
                <c:pt idx="3">
                  <c:v>69.8</c:v>
                </c:pt>
                <c:pt idx="4">
                  <c:v>76.400000000000006</c:v>
                </c:pt>
              </c:numCache>
            </c:numRef>
          </c:val>
          <c:smooth val="1"/>
          <c:extLst>
            <c:ext xmlns:c16="http://schemas.microsoft.com/office/drawing/2014/chart" uri="{C3380CC4-5D6E-409C-BE32-E72D297353CC}">
              <c16:uniqueId val="{00000000-ACCF-4E52-BBAF-BA615537F681}"/>
            </c:ext>
          </c:extLst>
        </c:ser>
        <c:ser>
          <c:idx val="0"/>
          <c:order val="1"/>
          <c:tx>
            <c:strRef>
              <c:f>'Ark1'!$A$3</c:f>
              <c:strCache>
                <c:ptCount val="1"/>
                <c:pt idx="0">
                  <c:v>Netflix, YouTube,  HBO</c:v>
                </c:pt>
              </c:strCache>
            </c:strRef>
          </c:tx>
          <c:spPr>
            <a:ln w="38100" cap="rnd">
              <a:solidFill>
                <a:srgbClr val="E1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E10000"/>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'Ark1'!$B$3:$F$3</c:f>
              <c:numCache>
                <c:formatCode>0</c:formatCode>
                <c:ptCount val="5"/>
                <c:pt idx="1">
                  <c:v>29.3</c:v>
                </c:pt>
                <c:pt idx="2">
                  <c:v>38.700000000000003</c:v>
                </c:pt>
                <c:pt idx="3">
                  <c:v>31.799999999999997</c:v>
                </c:pt>
                <c:pt idx="4">
                  <c:v>30.2</c:v>
                </c:pt>
              </c:numCache>
            </c:numRef>
          </c:val>
          <c:smooth val="1"/>
          <c:extLst>
            <c:ext xmlns:c16="http://schemas.microsoft.com/office/drawing/2014/chart" uri="{C3380CC4-5D6E-409C-BE32-E72D297353CC}">
              <c16:uniqueId val="{00000001-ACCF-4E52-BBAF-BA615537F681}"/>
            </c:ext>
          </c:extLst>
        </c:ser>
        <c:ser>
          <c:idx val="2"/>
          <c:order val="2"/>
          <c:tx>
            <c:strRef>
              <c:f>'Ark1'!$A$4</c:f>
              <c:strCache>
                <c:ptCount val="1"/>
                <c:pt idx="0">
                  <c:v>PVR (recorded)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10000"/>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'Ark1'!$B$4:$F$4</c:f>
            </c:numRef>
          </c:val>
          <c:smooth val="0"/>
          <c:extLst>
            <c:ext xmlns:c16="http://schemas.microsoft.com/office/drawing/2014/chart" uri="{C3380CC4-5D6E-409C-BE32-E72D297353CC}">
              <c16:uniqueId val="{00000004-ACCF-4E52-BBAF-BA615537F681}"/>
            </c:ext>
          </c:extLst>
        </c:ser>
        <c:ser>
          <c:idx val="3"/>
          <c:order val="3"/>
          <c:tx>
            <c:strRef>
              <c:f>'Ark1'!$A$5</c:f>
              <c:strCache>
                <c:ptCount val="1"/>
                <c:pt idx="0">
                  <c:v>BVOD (NRK, TV 2, NENT,DNN)</c:v>
                </c:pt>
              </c:strCache>
            </c:strRef>
          </c:tx>
          <c:spPr>
            <a:ln w="38100" cap="rnd">
              <a:solidFill>
                <a:srgbClr val="00B6FF"/>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A400-43E1-AE4B-B33C8934AB3C}"/>
                </c:ext>
              </c:extLst>
            </c:dLbl>
            <c:dLbl>
              <c:idx val="2"/>
              <c:delete val="1"/>
              <c:extLst>
                <c:ext xmlns:c15="http://schemas.microsoft.com/office/drawing/2012/chart" uri="{CE6537A1-D6FC-4f65-9D91-7224C49458BB}"/>
                <c:ext xmlns:c16="http://schemas.microsoft.com/office/drawing/2014/chart" uri="{C3380CC4-5D6E-409C-BE32-E72D297353CC}">
                  <c16:uniqueId val="{00000001-A400-43E1-AE4B-B33C8934AB3C}"/>
                </c:ext>
              </c:extLst>
            </c:dLbl>
            <c:dLbl>
              <c:idx val="3"/>
              <c:delete val="1"/>
              <c:extLst>
                <c:ext xmlns:c15="http://schemas.microsoft.com/office/drawing/2012/chart" uri="{CE6537A1-D6FC-4f65-9D91-7224C49458BB}"/>
                <c:ext xmlns:c16="http://schemas.microsoft.com/office/drawing/2014/chart" uri="{C3380CC4-5D6E-409C-BE32-E72D297353CC}">
                  <c16:uniqueId val="{00000002-A400-43E1-AE4B-B33C8934AB3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B6FF"/>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'Ark1'!$B$5:$F$5</c:f>
              <c:numCache>
                <c:formatCode>0</c:formatCode>
                <c:ptCount val="5"/>
                <c:pt idx="0">
                  <c:v>8.6999999999999993</c:v>
                </c:pt>
                <c:pt idx="1">
                  <c:v>11.2</c:v>
                </c:pt>
                <c:pt idx="2">
                  <c:v>17.7</c:v>
                </c:pt>
                <c:pt idx="3">
                  <c:v>19.2</c:v>
                </c:pt>
                <c:pt idx="4">
                  <c:v>20.7</c:v>
                </c:pt>
              </c:numCache>
            </c:numRef>
          </c:val>
          <c:smooth val="1"/>
          <c:extLst>
            <c:ext xmlns:c16="http://schemas.microsoft.com/office/drawing/2014/chart" uri="{C3380CC4-5D6E-409C-BE32-E72D297353CC}">
              <c16:uniqueId val="{00000005-ACCF-4E52-BBAF-BA615537F681}"/>
            </c:ext>
          </c:extLst>
        </c:ser>
        <c:dLbls>
          <c:showLegendKey val="0"/>
          <c:showVal val="0"/>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nb-NO"/>
          </a:p>
        </c:txPr>
        <c:crossAx val="588491552"/>
        <c:crosses val="autoZero"/>
        <c:auto val="1"/>
        <c:lblAlgn val="ctr"/>
        <c:lblOffset val="100"/>
        <c:noMultiLvlLbl val="0"/>
      </c:catAx>
      <c:valAx>
        <c:axId val="588491552"/>
        <c:scaling>
          <c:orientation val="minMax"/>
          <c:max val="80"/>
          <c:min val="0"/>
        </c:scaling>
        <c:delete val="1"/>
        <c:axPos val="l"/>
        <c:numFmt formatCode="0" sourceLinked="1"/>
        <c:majorTickMark val="out"/>
        <c:minorTickMark val="none"/>
        <c:tickLblPos val="nextTo"/>
        <c:crossAx val="588482144"/>
        <c:crosses val="autoZero"/>
        <c:crossBetween val="between"/>
        <c:majorUnit val="10"/>
        <c:minorUnit val="1"/>
      </c:valAx>
      <c:spPr>
        <a:noFill/>
        <a:ln>
          <a:noFill/>
        </a:ln>
        <a:effectLst/>
      </c:spPr>
    </c:plotArea>
    <c:legend>
      <c:legendPos val="r"/>
      <c:layout>
        <c:manualLayout>
          <c:xMode val="edge"/>
          <c:yMode val="edge"/>
          <c:x val="8.1297304172420273E-2"/>
          <c:y val="4.1221886938568326E-2"/>
          <c:w val="0.2875304440815234"/>
          <c:h val="0.20660740186087767"/>
        </c:manualLayout>
      </c:layout>
      <c:overlay val="0"/>
      <c:spPr>
        <a:noFill/>
        <a:ln>
          <a:solidFill>
            <a:schemeClr val="accent1"/>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84815099673645E-2"/>
          <c:y val="2.870891717494136E-2"/>
          <c:w val="0.98216042710347073"/>
          <c:h val="0.87388194156746979"/>
        </c:manualLayout>
      </c:layout>
      <c:barChart>
        <c:barDir val="col"/>
        <c:grouping val="clustered"/>
        <c:varyColors val="0"/>
        <c:ser>
          <c:idx val="0"/>
          <c:order val="0"/>
          <c:tx>
            <c:strRef>
              <c:f>Sheet1!$B$1</c:f>
              <c:strCache>
                <c:ptCount val="1"/>
                <c:pt idx="0">
                  <c:v>1Q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streaming services</c:v>
                </c:pt>
              </c:strCache>
            </c:strRef>
          </c:cat>
          <c:val>
            <c:numRef>
              <c:f>Sheet1!$B$2</c:f>
              <c:numCache>
                <c:formatCode>General</c:formatCode>
                <c:ptCount val="1"/>
                <c:pt idx="0">
                  <c:v>1.7</c:v>
                </c:pt>
              </c:numCache>
            </c:numRef>
          </c:val>
          <c:extLst>
            <c:ext xmlns:c16="http://schemas.microsoft.com/office/drawing/2014/chart" uri="{C3380CC4-5D6E-409C-BE32-E72D297353CC}">
              <c16:uniqueId val="{00000000-F666-42BC-B4CE-38C24365BC98}"/>
            </c:ext>
          </c:extLst>
        </c:ser>
        <c:ser>
          <c:idx val="1"/>
          <c:order val="1"/>
          <c:tx>
            <c:strRef>
              <c:f>Sheet1!$C$1</c:f>
              <c:strCache>
                <c:ptCount val="1"/>
                <c:pt idx="0">
                  <c:v>1Q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streaming services</c:v>
                </c:pt>
              </c:strCache>
            </c:strRef>
          </c:cat>
          <c:val>
            <c:numRef>
              <c:f>Sheet1!$C$2</c:f>
              <c:numCache>
                <c:formatCode>General</c:formatCode>
                <c:ptCount val="1"/>
                <c:pt idx="0">
                  <c:v>2.1</c:v>
                </c:pt>
              </c:numCache>
            </c:numRef>
          </c:val>
          <c:extLst>
            <c:ext xmlns:c16="http://schemas.microsoft.com/office/drawing/2014/chart" uri="{C3380CC4-5D6E-409C-BE32-E72D297353CC}">
              <c16:uniqueId val="{00000001-F666-42BC-B4CE-38C24365BC98}"/>
            </c:ext>
          </c:extLst>
        </c:ser>
        <c:ser>
          <c:idx val="2"/>
          <c:order val="2"/>
          <c:tx>
            <c:strRef>
              <c:f>Sheet1!$D$1</c:f>
              <c:strCache>
                <c:ptCount val="1"/>
                <c:pt idx="0">
                  <c:v>1Q 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streaming services</c:v>
                </c:pt>
              </c:strCache>
            </c:strRef>
          </c:cat>
          <c:val>
            <c:numRef>
              <c:f>Sheet1!$D$2</c:f>
              <c:numCache>
                <c:formatCode>General</c:formatCode>
                <c:ptCount val="1"/>
                <c:pt idx="0">
                  <c:v>2.2999999999999998</c:v>
                </c:pt>
              </c:numCache>
            </c:numRef>
          </c:val>
          <c:extLst>
            <c:ext xmlns:c16="http://schemas.microsoft.com/office/drawing/2014/chart" uri="{C3380CC4-5D6E-409C-BE32-E72D297353CC}">
              <c16:uniqueId val="{00000002-F666-42BC-B4CE-38C24365BC98}"/>
            </c:ext>
          </c:extLst>
        </c:ser>
        <c:dLbls>
          <c:showLegendKey val="0"/>
          <c:showVal val="1"/>
          <c:showCatName val="0"/>
          <c:showSerName val="0"/>
          <c:showPercent val="0"/>
          <c:showBubbleSize val="0"/>
        </c:dLbls>
        <c:gapWidth val="75"/>
        <c:axId val="712731840"/>
        <c:axId val="712729488"/>
      </c:barChart>
      <c:catAx>
        <c:axId val="7127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nb-NO"/>
          </a:p>
        </c:txPr>
        <c:crossAx val="712729488"/>
        <c:crosses val="autoZero"/>
        <c:auto val="1"/>
        <c:lblAlgn val="ctr"/>
        <c:lblOffset val="100"/>
        <c:noMultiLvlLbl val="0"/>
      </c:catAx>
      <c:valAx>
        <c:axId val="712729488"/>
        <c:scaling>
          <c:orientation val="minMax"/>
          <c:max val="3"/>
        </c:scaling>
        <c:delete val="1"/>
        <c:axPos val="l"/>
        <c:numFmt formatCode="General" sourceLinked="1"/>
        <c:majorTickMark val="out"/>
        <c:minorTickMark val="none"/>
        <c:tickLblPos val="nextTo"/>
        <c:crossAx val="712731840"/>
        <c:crosses val="autoZero"/>
        <c:crossBetween val="between"/>
        <c:majorUnit val="0.5"/>
      </c:valAx>
      <c:spPr>
        <a:noFill/>
        <a:ln>
          <a:noFill/>
        </a:ln>
        <a:effectLst/>
      </c:spPr>
    </c:plotArea>
    <c:legend>
      <c:legendPos val="r"/>
      <c:layout>
        <c:manualLayout>
          <c:xMode val="edge"/>
          <c:yMode val="edge"/>
          <c:x val="3.2820420251749742E-2"/>
          <c:y val="1.9535399968758889E-3"/>
          <c:w val="0.84674496382666375"/>
          <c:h val="0.11907361628066314"/>
        </c:manualLayout>
      </c:layout>
      <c:overlay val="0"/>
      <c:spPr>
        <a:noFill/>
        <a:ln>
          <a:solidFill>
            <a:schemeClr val="accent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84815099673645E-2"/>
          <c:y val="2.870891717494136E-2"/>
          <c:w val="0.98216042710347073"/>
          <c:h val="0.88312337873445235"/>
        </c:manualLayout>
      </c:layout>
      <c:barChart>
        <c:barDir val="col"/>
        <c:grouping val="clustered"/>
        <c:varyColors val="0"/>
        <c:ser>
          <c:idx val="0"/>
          <c:order val="0"/>
          <c:tx>
            <c:strRef>
              <c:f>Sheet1!$B$1</c:f>
              <c:strCache>
                <c:ptCount val="1"/>
                <c:pt idx="0">
                  <c:v>1Q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At least one SVOD</c:v>
                </c:pt>
              </c:strCache>
            </c:strRef>
          </c:cat>
          <c:val>
            <c:numRef>
              <c:f>Sheet1!$B$2</c:f>
              <c:numCache>
                <c:formatCode>General</c:formatCode>
                <c:ptCount val="1"/>
                <c:pt idx="0">
                  <c:v>70</c:v>
                </c:pt>
              </c:numCache>
            </c:numRef>
          </c:val>
          <c:extLst>
            <c:ext xmlns:c16="http://schemas.microsoft.com/office/drawing/2014/chart" uri="{C3380CC4-5D6E-409C-BE32-E72D297353CC}">
              <c16:uniqueId val="{00000000-EB34-4F06-BC4B-690174CA689A}"/>
            </c:ext>
          </c:extLst>
        </c:ser>
        <c:ser>
          <c:idx val="1"/>
          <c:order val="1"/>
          <c:tx>
            <c:strRef>
              <c:f>Sheet1!$C$1</c:f>
              <c:strCache>
                <c:ptCount val="1"/>
                <c:pt idx="0">
                  <c:v>1Q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At least one SVOD</c:v>
                </c:pt>
              </c:strCache>
            </c:strRef>
          </c:cat>
          <c:val>
            <c:numRef>
              <c:f>Sheet1!$C$2</c:f>
              <c:numCache>
                <c:formatCode>General</c:formatCode>
                <c:ptCount val="1"/>
                <c:pt idx="0">
                  <c:v>74</c:v>
                </c:pt>
              </c:numCache>
            </c:numRef>
          </c:val>
          <c:extLst>
            <c:ext xmlns:c16="http://schemas.microsoft.com/office/drawing/2014/chart" uri="{C3380CC4-5D6E-409C-BE32-E72D297353CC}">
              <c16:uniqueId val="{00000001-EB34-4F06-BC4B-690174CA689A}"/>
            </c:ext>
          </c:extLst>
        </c:ser>
        <c:ser>
          <c:idx val="2"/>
          <c:order val="2"/>
          <c:tx>
            <c:strRef>
              <c:f>Sheet1!$D$1</c:f>
              <c:strCache>
                <c:ptCount val="1"/>
                <c:pt idx="0">
                  <c:v>1Q 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At least one SVOD</c:v>
                </c:pt>
              </c:strCache>
            </c:strRef>
          </c:cat>
          <c:val>
            <c:numRef>
              <c:f>Sheet1!$D$2</c:f>
              <c:numCache>
                <c:formatCode>General</c:formatCode>
                <c:ptCount val="1"/>
                <c:pt idx="0">
                  <c:v>75</c:v>
                </c:pt>
              </c:numCache>
            </c:numRef>
          </c:val>
          <c:extLst>
            <c:ext xmlns:c16="http://schemas.microsoft.com/office/drawing/2014/chart" uri="{C3380CC4-5D6E-409C-BE32-E72D297353CC}">
              <c16:uniqueId val="{00000002-EB34-4F06-BC4B-690174CA689A}"/>
            </c:ext>
          </c:extLst>
        </c:ser>
        <c:dLbls>
          <c:showLegendKey val="0"/>
          <c:showVal val="1"/>
          <c:showCatName val="0"/>
          <c:showSerName val="0"/>
          <c:showPercent val="0"/>
          <c:showBubbleSize val="0"/>
        </c:dLbls>
        <c:gapWidth val="75"/>
        <c:axId val="712731840"/>
        <c:axId val="712729488"/>
      </c:barChart>
      <c:catAx>
        <c:axId val="7127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nb-NO"/>
          </a:p>
        </c:txPr>
        <c:crossAx val="712729488"/>
        <c:crosses val="autoZero"/>
        <c:auto val="1"/>
        <c:lblAlgn val="ctr"/>
        <c:lblOffset val="100"/>
        <c:noMultiLvlLbl val="0"/>
      </c:catAx>
      <c:valAx>
        <c:axId val="712729488"/>
        <c:scaling>
          <c:orientation val="minMax"/>
          <c:max val="100"/>
          <c:min val="0"/>
        </c:scaling>
        <c:delete val="1"/>
        <c:axPos val="l"/>
        <c:numFmt formatCode="General" sourceLinked="1"/>
        <c:majorTickMark val="out"/>
        <c:minorTickMark val="none"/>
        <c:tickLblPos val="nextTo"/>
        <c:crossAx val="712731840"/>
        <c:crosses val="autoZero"/>
        <c:crossBetween val="between"/>
        <c:majorUnit val="25"/>
      </c:valAx>
      <c:spPr>
        <a:noFill/>
        <a:ln>
          <a:noFill/>
        </a:ln>
        <a:effectLst/>
      </c:spPr>
    </c:plotArea>
    <c:legend>
      <c:legendPos val="r"/>
      <c:layout>
        <c:manualLayout>
          <c:xMode val="edge"/>
          <c:yMode val="edge"/>
          <c:x val="4.0496085712806412E-2"/>
          <c:y val="4.9295445023249229E-2"/>
          <c:w val="0.84674496382666375"/>
          <c:h val="0.11907361628066314"/>
        </c:manualLayout>
      </c:layout>
      <c:overlay val="0"/>
      <c:spPr>
        <a:noFill/>
        <a:ln>
          <a:solidFill>
            <a:schemeClr val="accent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1814319363956"/>
          <c:y val="0"/>
          <c:w val="0.8260165151403871"/>
          <c:h val="0.99843892042656801"/>
        </c:manualLayout>
      </c:layout>
      <c:barChart>
        <c:barDir val="bar"/>
        <c:grouping val="clustered"/>
        <c:varyColors val="0"/>
        <c:ser>
          <c:idx val="1"/>
          <c:order val="0"/>
          <c:tx>
            <c:strRef>
              <c:f>'Ark1'!$B$1</c:f>
              <c:strCache>
                <c:ptCount val="1"/>
                <c:pt idx="0">
                  <c:v>4Q 2020 </c:v>
                </c:pt>
              </c:strCache>
            </c:strRef>
          </c:tx>
          <c:spPr>
            <a:solidFill>
              <a:srgbClr val="66E4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5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'Ark1'!$A$2:$A$14</c:f>
              <c:strCache>
                <c:ptCount val="13"/>
                <c:pt idx="0">
                  <c:v> Strim</c:v>
                </c:pt>
                <c:pt idx="1">
                  <c:v> Eurosport Player</c:v>
                </c:pt>
                <c:pt idx="2">
                  <c:v> Cmore Play</c:v>
                </c:pt>
                <c:pt idx="3">
                  <c:v> Paramount+</c:v>
                </c:pt>
                <c:pt idx="4">
                  <c:v> YouTube Premium</c:v>
                </c:pt>
                <c:pt idx="5">
                  <c:v> Amazon Prime</c:v>
                </c:pt>
                <c:pt idx="6">
                  <c:v> Apple TV+</c:v>
                </c:pt>
                <c:pt idx="7">
                  <c:v> Discovery+</c:v>
                </c:pt>
                <c:pt idx="8">
                  <c:v> Disney+</c:v>
                </c:pt>
                <c:pt idx="9">
                  <c:v> TV 2 Play</c:v>
                </c:pt>
                <c:pt idx="10">
                  <c:v> Viaplay</c:v>
                </c:pt>
                <c:pt idx="11">
                  <c:v> HBO Max</c:v>
                </c:pt>
                <c:pt idx="12">
                  <c:v> Netflix</c:v>
                </c:pt>
              </c:strCache>
            </c:strRef>
          </c:cat>
          <c:val>
            <c:numRef>
              <c:f>'Ark1'!$B$2:$B$14</c:f>
            </c:numRef>
          </c:val>
          <c:extLst>
            <c:ext xmlns:c16="http://schemas.microsoft.com/office/drawing/2014/chart" uri="{C3380CC4-5D6E-409C-BE32-E72D297353CC}">
              <c16:uniqueId val="{00000000-D24E-43FC-A3FD-EF8D4CD1257F}"/>
            </c:ext>
          </c:extLst>
        </c:ser>
        <c:ser>
          <c:idx val="0"/>
          <c:order val="1"/>
          <c:tx>
            <c:strRef>
              <c:f>'Ark1'!$C$1</c:f>
              <c:strCache>
                <c:ptCount val="1"/>
                <c:pt idx="0">
                  <c:v>4Q 2021</c:v>
                </c:pt>
              </c:strCache>
            </c:strRef>
          </c:tx>
          <c:spPr>
            <a:solidFill>
              <a:srgbClr val="00B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5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'Ark1'!$A$2:$A$14</c:f>
              <c:strCache>
                <c:ptCount val="13"/>
                <c:pt idx="0">
                  <c:v> Strim</c:v>
                </c:pt>
                <c:pt idx="1">
                  <c:v> Eurosport Player</c:v>
                </c:pt>
                <c:pt idx="2">
                  <c:v> Cmore Play</c:v>
                </c:pt>
                <c:pt idx="3">
                  <c:v> Paramount+</c:v>
                </c:pt>
                <c:pt idx="4">
                  <c:v> YouTube Premium</c:v>
                </c:pt>
                <c:pt idx="5">
                  <c:v> Amazon Prime</c:v>
                </c:pt>
                <c:pt idx="6">
                  <c:v> Apple TV+</c:v>
                </c:pt>
                <c:pt idx="7">
                  <c:v> Discovery+</c:v>
                </c:pt>
                <c:pt idx="8">
                  <c:v> Disney+</c:v>
                </c:pt>
                <c:pt idx="9">
                  <c:v> TV 2 Play</c:v>
                </c:pt>
                <c:pt idx="10">
                  <c:v> Viaplay</c:v>
                </c:pt>
                <c:pt idx="11">
                  <c:v> HBO Max</c:v>
                </c:pt>
                <c:pt idx="12">
                  <c:v> Netflix</c:v>
                </c:pt>
              </c:strCache>
            </c:strRef>
          </c:cat>
          <c:val>
            <c:numRef>
              <c:f>'Ark1'!$C$2:$C$14</c:f>
            </c:numRef>
          </c:val>
          <c:extLst>
            <c:ext xmlns:c16="http://schemas.microsoft.com/office/drawing/2014/chart" uri="{C3380CC4-5D6E-409C-BE32-E72D297353CC}">
              <c16:uniqueId val="{00000001-D24E-43FC-A3FD-EF8D4CD1257F}"/>
            </c:ext>
          </c:extLst>
        </c:ser>
        <c:ser>
          <c:idx val="2"/>
          <c:order val="2"/>
          <c:tx>
            <c:strRef>
              <c:f>'Ark1'!$D$1</c:f>
              <c:strCache>
                <c:ptCount val="1"/>
                <c:pt idx="0">
                  <c:v>1Q 2022</c:v>
                </c:pt>
              </c:strCache>
            </c:strRef>
          </c:tx>
          <c:spPr>
            <a:solidFill>
              <a:srgbClr val="66E4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'Ark1'!$A$2:$A$14</c:f>
              <c:strCache>
                <c:ptCount val="13"/>
                <c:pt idx="0">
                  <c:v> Strim</c:v>
                </c:pt>
                <c:pt idx="1">
                  <c:v> Eurosport Player</c:v>
                </c:pt>
                <c:pt idx="2">
                  <c:v> Cmore Play</c:v>
                </c:pt>
                <c:pt idx="3">
                  <c:v> Paramount+</c:v>
                </c:pt>
                <c:pt idx="4">
                  <c:v> YouTube Premium</c:v>
                </c:pt>
                <c:pt idx="5">
                  <c:v> Amazon Prime</c:v>
                </c:pt>
                <c:pt idx="6">
                  <c:v> Apple TV+</c:v>
                </c:pt>
                <c:pt idx="7">
                  <c:v> Discovery+</c:v>
                </c:pt>
                <c:pt idx="8">
                  <c:v> Disney+</c:v>
                </c:pt>
                <c:pt idx="9">
                  <c:v> TV 2 Play</c:v>
                </c:pt>
                <c:pt idx="10">
                  <c:v> Viaplay</c:v>
                </c:pt>
                <c:pt idx="11">
                  <c:v> HBO Max</c:v>
                </c:pt>
                <c:pt idx="12">
                  <c:v> Netflix</c:v>
                </c:pt>
              </c:strCache>
            </c:strRef>
          </c:cat>
          <c:val>
            <c:numRef>
              <c:f>'Ark1'!$D$2:$D$14</c:f>
              <c:numCache>
                <c:formatCode>General</c:formatCode>
                <c:ptCount val="13"/>
                <c:pt idx="0">
                  <c:v>2</c:v>
                </c:pt>
                <c:pt idx="1">
                  <c:v>3</c:v>
                </c:pt>
                <c:pt idx="2">
                  <c:v>3</c:v>
                </c:pt>
                <c:pt idx="3">
                  <c:v>5</c:v>
                </c:pt>
                <c:pt idx="4">
                  <c:v>7</c:v>
                </c:pt>
                <c:pt idx="5">
                  <c:v>7</c:v>
                </c:pt>
                <c:pt idx="6">
                  <c:v>8</c:v>
                </c:pt>
                <c:pt idx="7">
                  <c:v>18</c:v>
                </c:pt>
                <c:pt idx="8">
                  <c:v>26</c:v>
                </c:pt>
                <c:pt idx="9">
                  <c:v>29</c:v>
                </c:pt>
                <c:pt idx="10">
                  <c:v>30</c:v>
                </c:pt>
                <c:pt idx="11">
                  <c:v>33</c:v>
                </c:pt>
                <c:pt idx="12">
                  <c:v>59</c:v>
                </c:pt>
              </c:numCache>
            </c:numRef>
          </c:val>
          <c:extLst>
            <c:ext xmlns:c16="http://schemas.microsoft.com/office/drawing/2014/chart" uri="{C3380CC4-5D6E-409C-BE32-E72D297353CC}">
              <c16:uniqueId val="{00000000-157F-4EA2-8C1E-93A3C267B18E}"/>
            </c:ext>
          </c:extLst>
        </c:ser>
        <c:dLbls>
          <c:dLblPos val="inEnd"/>
          <c:showLegendKey val="0"/>
          <c:showVal val="1"/>
          <c:showCatName val="0"/>
          <c:showSerName val="0"/>
          <c:showPercent val="0"/>
          <c:showBubbleSize val="0"/>
        </c:dLbls>
        <c:gapWidth val="20"/>
        <c:axId val="424091520"/>
        <c:axId val="424090344"/>
      </c:barChart>
      <c:catAx>
        <c:axId val="424091520"/>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24090344"/>
        <c:crosses val="autoZero"/>
        <c:auto val="1"/>
        <c:lblAlgn val="ctr"/>
        <c:lblOffset val="100"/>
        <c:noMultiLvlLbl val="0"/>
      </c:catAx>
      <c:valAx>
        <c:axId val="424090344"/>
        <c:scaling>
          <c:orientation val="minMax"/>
          <c:max val="60"/>
          <c:min val="0"/>
        </c:scaling>
        <c:delete val="1"/>
        <c:axPos val="b"/>
        <c:numFmt formatCode="General" sourceLinked="1"/>
        <c:majorTickMark val="out"/>
        <c:minorTickMark val="none"/>
        <c:tickLblPos val="nextTo"/>
        <c:crossAx val="424091520"/>
        <c:crosses val="autoZero"/>
        <c:crossBetween val="between"/>
        <c:majorUnit val="10"/>
        <c:minorUnit val="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1814319363956"/>
          <c:y val="0"/>
          <c:w val="0.8260165151403871"/>
          <c:h val="0.99843892042656801"/>
        </c:manualLayout>
      </c:layout>
      <c:barChart>
        <c:barDir val="bar"/>
        <c:grouping val="clustered"/>
        <c:varyColors val="0"/>
        <c:ser>
          <c:idx val="1"/>
          <c:order val="0"/>
          <c:tx>
            <c:strRef>
              <c:f>'Ark1'!$B$1</c:f>
              <c:strCache>
                <c:ptCount val="1"/>
                <c:pt idx="0">
                  <c:v>4Q 2021</c:v>
                </c:pt>
              </c:strCache>
            </c:strRef>
          </c:tx>
          <c:spPr>
            <a:solidFill>
              <a:srgbClr val="00B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5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'Ark1'!$A$2:$A$19</c:f>
              <c:strCache>
                <c:ptCount val="18"/>
                <c:pt idx="0">
                  <c:v> Eurosport Player</c:v>
                </c:pt>
                <c:pt idx="1">
                  <c:v> Paramount+</c:v>
                </c:pt>
                <c:pt idx="2">
                  <c:v> iTunes</c:v>
                </c:pt>
                <c:pt idx="3">
                  <c:v> Viafree</c:v>
                </c:pt>
                <c:pt idx="4">
                  <c:v> Strim</c:v>
                </c:pt>
                <c:pt idx="5">
                  <c:v> Google Play</c:v>
                </c:pt>
                <c:pt idx="6">
                  <c:v> Cmore Play</c:v>
                </c:pt>
                <c:pt idx="7">
                  <c:v> Amazon Prime</c:v>
                </c:pt>
                <c:pt idx="8">
                  <c:v> Apple TV+</c:v>
                </c:pt>
                <c:pt idx="9">
                  <c:v> VG TV</c:v>
                </c:pt>
                <c:pt idx="10">
                  <c:v> Disney+</c:v>
                </c:pt>
                <c:pt idx="11">
                  <c:v> Discovery+</c:v>
                </c:pt>
                <c:pt idx="12">
                  <c:v> Viaplay</c:v>
                </c:pt>
                <c:pt idx="13">
                  <c:v> HBO Max</c:v>
                </c:pt>
                <c:pt idx="14">
                  <c:v> TV 2 Play</c:v>
                </c:pt>
                <c:pt idx="15">
                  <c:v> NRK TV</c:v>
                </c:pt>
                <c:pt idx="16">
                  <c:v> Netflix</c:v>
                </c:pt>
                <c:pt idx="17">
                  <c:v> YouTube</c:v>
                </c:pt>
              </c:strCache>
            </c:strRef>
          </c:cat>
          <c:val>
            <c:numRef>
              <c:f>'Ark1'!$B$2:$B$19</c:f>
            </c:numRef>
          </c:val>
          <c:extLst>
            <c:ext xmlns:c16="http://schemas.microsoft.com/office/drawing/2014/chart" uri="{C3380CC4-5D6E-409C-BE32-E72D297353CC}">
              <c16:uniqueId val="{00000000-1649-4820-8E25-DB454EF87E95}"/>
            </c:ext>
          </c:extLst>
        </c:ser>
        <c:ser>
          <c:idx val="0"/>
          <c:order val="1"/>
          <c:tx>
            <c:strRef>
              <c:f>'Ark1'!$C$1</c:f>
              <c:strCache>
                <c:ptCount val="1"/>
                <c:pt idx="0">
                  <c:v>1Q 2022</c:v>
                </c:pt>
              </c:strCache>
            </c:strRef>
          </c:tx>
          <c:spPr>
            <a:solidFill>
              <a:srgbClr val="00B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'Ark1'!$A$2:$A$19</c:f>
              <c:strCache>
                <c:ptCount val="18"/>
                <c:pt idx="0">
                  <c:v> Eurosport Player</c:v>
                </c:pt>
                <c:pt idx="1">
                  <c:v> Paramount+</c:v>
                </c:pt>
                <c:pt idx="2">
                  <c:v> iTunes</c:v>
                </c:pt>
                <c:pt idx="3">
                  <c:v> Viafree</c:v>
                </c:pt>
                <c:pt idx="4">
                  <c:v> Strim</c:v>
                </c:pt>
                <c:pt idx="5">
                  <c:v> Google Play</c:v>
                </c:pt>
                <c:pt idx="6">
                  <c:v> Cmore Play</c:v>
                </c:pt>
                <c:pt idx="7">
                  <c:v> Amazon Prime</c:v>
                </c:pt>
                <c:pt idx="8">
                  <c:v> Apple TV+</c:v>
                </c:pt>
                <c:pt idx="9">
                  <c:v> VG TV</c:v>
                </c:pt>
                <c:pt idx="10">
                  <c:v> Disney+</c:v>
                </c:pt>
                <c:pt idx="11">
                  <c:v> Discovery+</c:v>
                </c:pt>
                <c:pt idx="12">
                  <c:v> Viaplay</c:v>
                </c:pt>
                <c:pt idx="13">
                  <c:v> HBO Max</c:v>
                </c:pt>
                <c:pt idx="14">
                  <c:v> TV 2 Play</c:v>
                </c:pt>
                <c:pt idx="15">
                  <c:v> NRK TV</c:v>
                </c:pt>
                <c:pt idx="16">
                  <c:v> Netflix</c:v>
                </c:pt>
                <c:pt idx="17">
                  <c:v> YouTube</c:v>
                </c:pt>
              </c:strCache>
            </c:strRef>
          </c:cat>
          <c:val>
            <c:numRef>
              <c:f>'Ark1'!$C$2:$C$19</c:f>
              <c:numCache>
                <c:formatCode>General</c:formatCode>
                <c:ptCount val="18"/>
                <c:pt idx="0">
                  <c:v>1</c:v>
                </c:pt>
                <c:pt idx="1">
                  <c:v>1</c:v>
                </c:pt>
                <c:pt idx="2">
                  <c:v>1</c:v>
                </c:pt>
                <c:pt idx="3">
                  <c:v>1</c:v>
                </c:pt>
                <c:pt idx="4">
                  <c:v>2</c:v>
                </c:pt>
                <c:pt idx="5">
                  <c:v>2</c:v>
                </c:pt>
                <c:pt idx="6">
                  <c:v>2</c:v>
                </c:pt>
                <c:pt idx="7">
                  <c:v>2</c:v>
                </c:pt>
                <c:pt idx="8">
                  <c:v>2</c:v>
                </c:pt>
                <c:pt idx="9">
                  <c:v>6</c:v>
                </c:pt>
                <c:pt idx="10">
                  <c:v>9</c:v>
                </c:pt>
                <c:pt idx="11">
                  <c:v>11</c:v>
                </c:pt>
                <c:pt idx="12">
                  <c:v>11</c:v>
                </c:pt>
                <c:pt idx="13">
                  <c:v>13</c:v>
                </c:pt>
                <c:pt idx="14">
                  <c:v>15</c:v>
                </c:pt>
                <c:pt idx="15">
                  <c:v>23</c:v>
                </c:pt>
                <c:pt idx="16">
                  <c:v>29</c:v>
                </c:pt>
                <c:pt idx="17">
                  <c:v>31</c:v>
                </c:pt>
              </c:numCache>
            </c:numRef>
          </c:val>
          <c:extLst>
            <c:ext xmlns:c16="http://schemas.microsoft.com/office/drawing/2014/chart" uri="{C3380CC4-5D6E-409C-BE32-E72D297353CC}">
              <c16:uniqueId val="{00000000-A122-412B-B94D-B8009061FD1A}"/>
            </c:ext>
          </c:extLst>
        </c:ser>
        <c:dLbls>
          <c:dLblPos val="inEnd"/>
          <c:showLegendKey val="0"/>
          <c:showVal val="1"/>
          <c:showCatName val="0"/>
          <c:showSerName val="0"/>
          <c:showPercent val="0"/>
          <c:showBubbleSize val="0"/>
        </c:dLbls>
        <c:gapWidth val="20"/>
        <c:axId val="424091520"/>
        <c:axId val="424090344"/>
      </c:barChart>
      <c:catAx>
        <c:axId val="424091520"/>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424090344"/>
        <c:crosses val="autoZero"/>
        <c:auto val="1"/>
        <c:lblAlgn val="ctr"/>
        <c:lblOffset val="100"/>
        <c:noMultiLvlLbl val="0"/>
      </c:catAx>
      <c:valAx>
        <c:axId val="424090344"/>
        <c:scaling>
          <c:orientation val="minMax"/>
          <c:max val="35"/>
          <c:min val="0"/>
        </c:scaling>
        <c:delete val="1"/>
        <c:axPos val="b"/>
        <c:numFmt formatCode="General" sourceLinked="1"/>
        <c:majorTickMark val="out"/>
        <c:minorTickMark val="none"/>
        <c:tickLblPos val="nextTo"/>
        <c:crossAx val="424091520"/>
        <c:crosses val="autoZero"/>
        <c:crossBetween val="between"/>
        <c:majorUnit val="10"/>
        <c:minorUnit val="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2.4934524386160815E-2"/>
          <c:y val="3.1301130088969384E-2"/>
          <c:w val="0.95922505085938337"/>
          <c:h val="0.905673489080703"/>
        </c:manualLayout>
      </c:layout>
      <c:lineChart>
        <c:grouping val="standard"/>
        <c:varyColors val="0"/>
        <c:ser>
          <c:idx val="1"/>
          <c:order val="0"/>
          <c:tx>
            <c:strRef>
              <c:f>'Ark1'!$A$2</c:f>
              <c:strCache>
                <c:ptCount val="1"/>
                <c:pt idx="0">
                  <c:v>Radio totalt (F&amp;M)</c:v>
                </c:pt>
              </c:strCache>
            </c:strRef>
          </c:tx>
          <c:spPr>
            <a:ln>
              <a:solidFill>
                <a:srgbClr val="000000"/>
              </a:solidFill>
            </a:ln>
          </c:spPr>
          <c:marker>
            <c:symbol val="none"/>
          </c:marker>
          <c:dLbls>
            <c:spPr>
              <a:noFill/>
              <a:ln>
                <a:noFill/>
              </a:ln>
              <a:effectLst/>
            </c:spPr>
            <c:txPr>
              <a:bodyPr wrap="square" lIns="38100" tIns="19050" rIns="38100" bIns="19050" anchor="ctr">
                <a:spAutoFit/>
              </a:bodyPr>
              <a:lstStyle/>
              <a:p>
                <a:pPr>
                  <a:defRPr sz="1800" b="1">
                    <a:solidFill>
                      <a:srgbClr val="000000"/>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'Ark1'!$B$1:$P$1</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'Ark1'!$B$2:$P$2</c:f>
              <c:numCache>
                <c:formatCode>0</c:formatCode>
                <c:ptCount val="15"/>
                <c:pt idx="0">
                  <c:v>67.400000000000006</c:v>
                </c:pt>
                <c:pt idx="1">
                  <c:v>66.400000000000006</c:v>
                </c:pt>
                <c:pt idx="2">
                  <c:v>72.3</c:v>
                </c:pt>
                <c:pt idx="3">
                  <c:v>68.400000000000006</c:v>
                </c:pt>
                <c:pt idx="4">
                  <c:v>68</c:v>
                </c:pt>
                <c:pt idx="5">
                  <c:v>67.8</c:v>
                </c:pt>
                <c:pt idx="6">
                  <c:v>68.3</c:v>
                </c:pt>
                <c:pt idx="7">
                  <c:v>66.599999999999994</c:v>
                </c:pt>
                <c:pt idx="8">
                  <c:v>64.900000000000006</c:v>
                </c:pt>
                <c:pt idx="9">
                  <c:v>64.5</c:v>
                </c:pt>
                <c:pt idx="10">
                  <c:v>62</c:v>
                </c:pt>
                <c:pt idx="11">
                  <c:v>59.3</c:v>
                </c:pt>
                <c:pt idx="12">
                  <c:v>60</c:v>
                </c:pt>
                <c:pt idx="13">
                  <c:v>57</c:v>
                </c:pt>
                <c:pt idx="14">
                  <c:v>58</c:v>
                </c:pt>
              </c:numCache>
            </c:numRef>
          </c:val>
          <c:smooth val="1"/>
          <c:extLst>
            <c:ext xmlns:c16="http://schemas.microsoft.com/office/drawing/2014/chart" uri="{C3380CC4-5D6E-409C-BE32-E72D297353CC}">
              <c16:uniqueId val="{00000000-5EEE-4FE1-9836-92A298B46A87}"/>
            </c:ext>
          </c:extLst>
        </c:ser>
        <c:ser>
          <c:idx val="2"/>
          <c:order val="1"/>
          <c:tx>
            <c:strRef>
              <c:f>'Ark1'!$A$3</c:f>
              <c:strCache>
                <c:ptCount val="1"/>
                <c:pt idx="0">
                  <c:v>Radio totalt UTEN lokalradio (F&amp;M)</c:v>
                </c:pt>
              </c:strCache>
            </c:strRef>
          </c:tx>
          <c:spPr>
            <a:ln>
              <a:solidFill>
                <a:srgbClr val="00B050"/>
              </a:solidFill>
            </a:ln>
          </c:spPr>
          <c:marker>
            <c:symbol val="none"/>
          </c:marker>
          <c:dLbls>
            <c:spPr>
              <a:noFill/>
              <a:ln>
                <a:noFill/>
              </a:ln>
              <a:effectLst/>
            </c:spPr>
            <c:txPr>
              <a:bodyPr wrap="square" lIns="38100" tIns="19050" rIns="38100" bIns="19050" anchor="ctr">
                <a:spAutoFit/>
              </a:bodyPr>
              <a:lstStyle/>
              <a:p>
                <a:pPr>
                  <a:defRPr sz="1800">
                    <a:solidFill>
                      <a:srgbClr val="00B050"/>
                    </a:solidFill>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'Ark1'!$B$1:$P$1</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'Ark1'!$B$3:$P$3</c:f>
            </c:numRef>
          </c:val>
          <c:smooth val="0"/>
          <c:extLst>
            <c:ext xmlns:c16="http://schemas.microsoft.com/office/drawing/2014/chart" uri="{C3380CC4-5D6E-409C-BE32-E72D297353CC}">
              <c16:uniqueId val="{00000001-5EEE-4FE1-9836-92A298B46A87}"/>
            </c:ext>
          </c:extLst>
        </c:ser>
        <c:ser>
          <c:idx val="0"/>
          <c:order val="2"/>
          <c:tx>
            <c:strRef>
              <c:f>'Ark1'!$A$4</c:f>
              <c:strCache>
                <c:ptCount val="1"/>
                <c:pt idx="0">
                  <c:v>Lokalradio (F&amp;M)</c:v>
                </c:pt>
              </c:strCache>
            </c:strRef>
          </c:tx>
          <c:spPr>
            <a:ln>
              <a:solidFill>
                <a:srgbClr val="00B050"/>
              </a:solidFill>
            </a:ln>
          </c:spPr>
          <c:marker>
            <c:symbol val="none"/>
          </c:marker>
          <c:dLbls>
            <c:spPr>
              <a:noFill/>
              <a:ln>
                <a:noFill/>
              </a:ln>
              <a:effectLst/>
            </c:spPr>
            <c:txPr>
              <a:bodyPr wrap="square" lIns="38100" tIns="19050" rIns="38100" bIns="19050" anchor="ctr">
                <a:spAutoFit/>
              </a:bodyPr>
              <a:lstStyle/>
              <a:p>
                <a:pPr>
                  <a:defRPr sz="1800">
                    <a:solidFill>
                      <a:srgbClr val="00B050"/>
                    </a:solidFill>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'Ark1'!$B$1:$P$1</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'Ark1'!$B$4:$P$4</c:f>
              <c:numCache>
                <c:formatCode>0</c:formatCode>
                <c:ptCount val="15"/>
                <c:pt idx="0">
                  <c:v>12.7</c:v>
                </c:pt>
                <c:pt idx="1">
                  <c:v>11.4</c:v>
                </c:pt>
                <c:pt idx="2">
                  <c:v>12.3</c:v>
                </c:pt>
                <c:pt idx="3">
                  <c:v>12.6</c:v>
                </c:pt>
                <c:pt idx="4">
                  <c:v>14.8</c:v>
                </c:pt>
                <c:pt idx="5">
                  <c:v>14.7</c:v>
                </c:pt>
                <c:pt idx="6">
                  <c:v>15.1</c:v>
                </c:pt>
                <c:pt idx="7">
                  <c:v>13.7</c:v>
                </c:pt>
                <c:pt idx="8">
                  <c:v>13.1</c:v>
                </c:pt>
                <c:pt idx="9">
                  <c:v>13</c:v>
                </c:pt>
                <c:pt idx="10">
                  <c:v>10.1</c:v>
                </c:pt>
                <c:pt idx="11">
                  <c:v>13.9</c:v>
                </c:pt>
                <c:pt idx="12">
                  <c:v>12.1</c:v>
                </c:pt>
                <c:pt idx="13">
                  <c:v>10</c:v>
                </c:pt>
                <c:pt idx="14">
                  <c:v>9</c:v>
                </c:pt>
              </c:numCache>
            </c:numRef>
          </c:val>
          <c:smooth val="1"/>
          <c:extLst>
            <c:ext xmlns:c16="http://schemas.microsoft.com/office/drawing/2014/chart" uri="{C3380CC4-5D6E-409C-BE32-E72D297353CC}">
              <c16:uniqueId val="{00000000-EEE0-4BBC-B068-CB705B0500D3}"/>
            </c:ext>
          </c:extLst>
        </c:ser>
        <c:ser>
          <c:idx val="3"/>
          <c:order val="3"/>
          <c:tx>
            <c:strRef>
              <c:f>'Ark1'!$A$5</c:f>
              <c:strCache>
                <c:ptCount val="1"/>
                <c:pt idx="0">
                  <c:v>Radio totalt UTEN lokalradio (F&amp;M)</c:v>
                </c:pt>
              </c:strCache>
            </c:strRef>
          </c:tx>
          <c:spPr>
            <a:ln>
              <a:solidFill>
                <a:schemeClr val="bg1">
                  <a:lumMod val="50000"/>
                </a:schemeClr>
              </a:solidFill>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'Ark1'!$B$1:$P$1</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'Ark1'!$B$5:$P$5</c:f>
              <c:numCache>
                <c:formatCode>General</c:formatCode>
                <c:ptCount val="15"/>
                <c:pt idx="4" formatCode="0">
                  <c:v>62.8</c:v>
                </c:pt>
                <c:pt idx="5" formatCode="0">
                  <c:v>63.3</c:v>
                </c:pt>
                <c:pt idx="6" formatCode="0">
                  <c:v>63.9</c:v>
                </c:pt>
                <c:pt idx="7" formatCode="0">
                  <c:v>61.6</c:v>
                </c:pt>
                <c:pt idx="8" formatCode="0">
                  <c:v>60.9</c:v>
                </c:pt>
                <c:pt idx="9" formatCode="0">
                  <c:v>60.3</c:v>
                </c:pt>
                <c:pt idx="10" formatCode="0">
                  <c:v>57.7</c:v>
                </c:pt>
                <c:pt idx="11" formatCode="0">
                  <c:v>52.7</c:v>
                </c:pt>
                <c:pt idx="12" formatCode="0">
                  <c:v>54.2</c:v>
                </c:pt>
                <c:pt idx="13">
                  <c:v>53</c:v>
                </c:pt>
                <c:pt idx="14">
                  <c:v>53</c:v>
                </c:pt>
              </c:numCache>
            </c:numRef>
          </c:val>
          <c:smooth val="1"/>
          <c:extLst>
            <c:ext xmlns:c16="http://schemas.microsoft.com/office/drawing/2014/chart" uri="{C3380CC4-5D6E-409C-BE32-E72D297353CC}">
              <c16:uniqueId val="{00000001-1B74-4B36-B74B-8860A6A8BE44}"/>
            </c:ext>
          </c:extLst>
        </c:ser>
        <c:dLbls>
          <c:showLegendKey val="0"/>
          <c:showVal val="0"/>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out"/>
        <c:minorTickMark val="none"/>
        <c:tickLblPos val="low"/>
        <c:txPr>
          <a:bodyPr rot="0"/>
          <a:lstStyle/>
          <a:p>
            <a:pPr>
              <a:defRPr sz="1400"/>
            </a:pPr>
            <a:endParaRPr lang="nb-NO"/>
          </a:p>
        </c:txPr>
        <c:crossAx val="588491552"/>
        <c:crosses val="autoZero"/>
        <c:auto val="1"/>
        <c:lblAlgn val="ctr"/>
        <c:lblOffset val="100"/>
        <c:noMultiLvlLbl val="0"/>
      </c:catAx>
      <c:valAx>
        <c:axId val="588491552"/>
        <c:scaling>
          <c:orientation val="minMax"/>
          <c:max val="75"/>
          <c:min val="0"/>
        </c:scaling>
        <c:delete val="1"/>
        <c:axPos val="l"/>
        <c:title>
          <c:tx>
            <c:rich>
              <a:bodyPr/>
              <a:lstStyle/>
              <a:p>
                <a:pPr>
                  <a:defRPr lang="en-GB" sz="1400" b="0" noProof="0">
                    <a:solidFill>
                      <a:schemeClr val="bg1">
                        <a:lumMod val="50000"/>
                      </a:schemeClr>
                    </a:solidFill>
                  </a:defRPr>
                </a:pPr>
                <a:r>
                  <a:rPr lang="en-GB" sz="1400" b="0" noProof="0" dirty="0">
                    <a:solidFill>
                      <a:schemeClr val="bg1">
                        <a:lumMod val="50000"/>
                      </a:schemeClr>
                    </a:solidFill>
                  </a:rPr>
                  <a:t>Percent</a:t>
                </a:r>
              </a:p>
            </c:rich>
          </c:tx>
          <c:layout>
            <c:manualLayout>
              <c:xMode val="edge"/>
              <c:yMode val="edge"/>
              <c:x val="0"/>
              <c:y val="0.415470601960792"/>
            </c:manualLayout>
          </c:layout>
          <c:overlay val="0"/>
        </c:title>
        <c:numFmt formatCode="0" sourceLinked="1"/>
        <c:majorTickMark val="out"/>
        <c:minorTickMark val="none"/>
        <c:tickLblPos val="nextTo"/>
        <c:crossAx val="588482144"/>
        <c:crosses val="autoZero"/>
        <c:crossBetween val="between"/>
        <c:majorUnit val="10"/>
        <c:minorUnit val="1"/>
      </c:valAx>
    </c:plotArea>
    <c:legend>
      <c:legendPos val="l"/>
      <c:layout>
        <c:manualLayout>
          <c:xMode val="edge"/>
          <c:yMode val="edge"/>
          <c:x val="5.4000513267628281E-2"/>
          <c:y val="0.37640623230644549"/>
          <c:w val="0.33657099833952819"/>
          <c:h val="0.20815875692954716"/>
        </c:manualLayout>
      </c:layout>
      <c:overlay val="0"/>
      <c:spPr>
        <a:ln>
          <a:solidFill>
            <a:schemeClr val="bg1">
              <a:lumMod val="50000"/>
            </a:schemeClr>
          </a:solidFill>
        </a:ln>
      </c:spPr>
      <c:txPr>
        <a:bodyPr/>
        <a:lstStyle/>
        <a:p>
          <a:pPr>
            <a:defRPr sz="1800" b="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241626210648353E-2"/>
          <c:w val="1"/>
          <c:h val="0.88729693992767578"/>
        </c:manualLayout>
      </c:layout>
      <c:lineChart>
        <c:grouping val="standard"/>
        <c:varyColors val="0"/>
        <c:ser>
          <c:idx val="1"/>
          <c:order val="0"/>
          <c:tx>
            <c:strRef>
              <c:f>'Ark1'!$A$2</c:f>
              <c:strCache>
                <c:ptCount val="1"/>
                <c:pt idx="0">
                  <c:v>Podcast</c:v>
                </c:pt>
              </c:strCache>
            </c:strRef>
          </c:tx>
          <c:spPr>
            <a:ln w="28575" cap="rnd">
              <a:solidFill>
                <a:srgbClr val="00B6F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6FF"/>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'Ark1'!$B$1:$L$1</c:f>
              <c:strCache>
                <c:ptCount val="11"/>
                <c:pt idx="0">
                  <c:v>2012</c:v>
                </c:pt>
                <c:pt idx="1">
                  <c:v>2013</c:v>
                </c:pt>
                <c:pt idx="2">
                  <c:v>2014</c:v>
                </c:pt>
                <c:pt idx="3">
                  <c:v>2015</c:v>
                </c:pt>
                <c:pt idx="4">
                  <c:v>2016</c:v>
                </c:pt>
                <c:pt idx="5">
                  <c:v>2017</c:v>
                </c:pt>
                <c:pt idx="6">
                  <c:v>2018</c:v>
                </c:pt>
                <c:pt idx="7">
                  <c:v>2019</c:v>
                </c:pt>
                <c:pt idx="8">
                  <c:v>2020</c:v>
                </c:pt>
                <c:pt idx="9">
                  <c:v>2021</c:v>
                </c:pt>
                <c:pt idx="10">
                  <c:v>1Q 2022</c:v>
                </c:pt>
              </c:strCache>
            </c:strRef>
          </c:cat>
          <c:val>
            <c:numRef>
              <c:f>'Ark1'!$B$2:$L$2</c:f>
              <c:numCache>
                <c:formatCode>General</c:formatCode>
                <c:ptCount val="11"/>
                <c:pt idx="3" formatCode="0">
                  <c:v>2</c:v>
                </c:pt>
                <c:pt idx="4" formatCode="0">
                  <c:v>3</c:v>
                </c:pt>
                <c:pt idx="5" formatCode="0">
                  <c:v>4</c:v>
                </c:pt>
                <c:pt idx="6" formatCode="0">
                  <c:v>8</c:v>
                </c:pt>
                <c:pt idx="7" formatCode="0">
                  <c:v>14</c:v>
                </c:pt>
                <c:pt idx="8" formatCode="0">
                  <c:v>15</c:v>
                </c:pt>
                <c:pt idx="9" formatCode="0">
                  <c:v>17.399999999999999</c:v>
                </c:pt>
                <c:pt idx="10" formatCode="0">
                  <c:v>17</c:v>
                </c:pt>
              </c:numCache>
            </c:numRef>
          </c:val>
          <c:smooth val="1"/>
          <c:extLst>
            <c:ext xmlns:c16="http://schemas.microsoft.com/office/drawing/2014/chart" uri="{C3380CC4-5D6E-409C-BE32-E72D297353CC}">
              <c16:uniqueId val="{00000001-3DEC-4CDB-9C04-792AB8B88846}"/>
            </c:ext>
          </c:extLst>
        </c:ser>
        <c:ser>
          <c:idx val="0"/>
          <c:order val="1"/>
          <c:tx>
            <c:strRef>
              <c:f>'Ark1'!$A$3</c:f>
              <c:strCache>
                <c:ptCount val="1"/>
                <c:pt idx="0">
                  <c:v>Radio</c:v>
                </c:pt>
              </c:strCache>
            </c:strRef>
          </c:tx>
          <c:spPr>
            <a:ln w="28575" cap="rnd">
              <a:solidFill>
                <a:srgbClr val="00D2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D200"/>
                    </a:solidFill>
                    <a:latin typeface="+mn-lt"/>
                    <a:ea typeface="+mn-ea"/>
                    <a:cs typeface="+mn-cs"/>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'Ark1'!$B$1:$L$1</c:f>
              <c:strCache>
                <c:ptCount val="11"/>
                <c:pt idx="0">
                  <c:v>2012</c:v>
                </c:pt>
                <c:pt idx="1">
                  <c:v>2013</c:v>
                </c:pt>
                <c:pt idx="2">
                  <c:v>2014</c:v>
                </c:pt>
                <c:pt idx="3">
                  <c:v>2015</c:v>
                </c:pt>
                <c:pt idx="4">
                  <c:v>2016</c:v>
                </c:pt>
                <c:pt idx="5">
                  <c:v>2017</c:v>
                </c:pt>
                <c:pt idx="6">
                  <c:v>2018</c:v>
                </c:pt>
                <c:pt idx="7">
                  <c:v>2019</c:v>
                </c:pt>
                <c:pt idx="8">
                  <c:v>2020</c:v>
                </c:pt>
                <c:pt idx="9">
                  <c:v>2021</c:v>
                </c:pt>
                <c:pt idx="10">
                  <c:v>1Q 2022</c:v>
                </c:pt>
              </c:strCache>
            </c:strRef>
          </c:cat>
          <c:val>
            <c:numRef>
              <c:f>'Ark1'!$B$3:$L$3</c:f>
              <c:numCache>
                <c:formatCode>0</c:formatCode>
                <c:ptCount val="11"/>
                <c:pt idx="0">
                  <c:v>68</c:v>
                </c:pt>
                <c:pt idx="1">
                  <c:v>68</c:v>
                </c:pt>
                <c:pt idx="2">
                  <c:v>67</c:v>
                </c:pt>
                <c:pt idx="3">
                  <c:v>65</c:v>
                </c:pt>
                <c:pt idx="4">
                  <c:v>65</c:v>
                </c:pt>
                <c:pt idx="5">
                  <c:v>62</c:v>
                </c:pt>
                <c:pt idx="6">
                  <c:v>59</c:v>
                </c:pt>
                <c:pt idx="7">
                  <c:v>60</c:v>
                </c:pt>
                <c:pt idx="8">
                  <c:v>57</c:v>
                </c:pt>
                <c:pt idx="9">
                  <c:v>58</c:v>
                </c:pt>
                <c:pt idx="10">
                  <c:v>58</c:v>
                </c:pt>
              </c:numCache>
            </c:numRef>
          </c:val>
          <c:smooth val="1"/>
          <c:extLst>
            <c:ext xmlns:c16="http://schemas.microsoft.com/office/drawing/2014/chart" uri="{C3380CC4-5D6E-409C-BE32-E72D297353CC}">
              <c16:uniqueId val="{00000003-3DEC-4CDB-9C04-792AB8B88846}"/>
            </c:ext>
          </c:extLst>
        </c:ser>
        <c:ser>
          <c:idx val="2"/>
          <c:order val="2"/>
          <c:tx>
            <c:strRef>
              <c:f>'Ark1'!$A$4</c:f>
              <c:strCache>
                <c:ptCount val="1"/>
                <c:pt idx="0">
                  <c:v>Radio &amp; podcast</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'Ark1'!$B$1:$L$1</c:f>
              <c:strCache>
                <c:ptCount val="11"/>
                <c:pt idx="0">
                  <c:v>2012</c:v>
                </c:pt>
                <c:pt idx="1">
                  <c:v>2013</c:v>
                </c:pt>
                <c:pt idx="2">
                  <c:v>2014</c:v>
                </c:pt>
                <c:pt idx="3">
                  <c:v>2015</c:v>
                </c:pt>
                <c:pt idx="4">
                  <c:v>2016</c:v>
                </c:pt>
                <c:pt idx="5">
                  <c:v>2017</c:v>
                </c:pt>
                <c:pt idx="6">
                  <c:v>2018</c:v>
                </c:pt>
                <c:pt idx="7">
                  <c:v>2019</c:v>
                </c:pt>
                <c:pt idx="8">
                  <c:v>2020</c:v>
                </c:pt>
                <c:pt idx="9">
                  <c:v>2021</c:v>
                </c:pt>
                <c:pt idx="10">
                  <c:v>1Q 2022</c:v>
                </c:pt>
              </c:strCache>
            </c:strRef>
          </c:cat>
          <c:val>
            <c:numRef>
              <c:f>'Ark1'!$B$4:$L$4</c:f>
              <c:numCache>
                <c:formatCode>General</c:formatCode>
                <c:ptCount val="11"/>
                <c:pt idx="9" formatCode="0">
                  <c:v>65</c:v>
                </c:pt>
                <c:pt idx="10" formatCode="0">
                  <c:v>66</c:v>
                </c:pt>
              </c:numCache>
            </c:numRef>
          </c:val>
          <c:smooth val="1"/>
          <c:extLst>
            <c:ext xmlns:c16="http://schemas.microsoft.com/office/drawing/2014/chart" uri="{C3380CC4-5D6E-409C-BE32-E72D297353CC}">
              <c16:uniqueId val="{00000005-3DEC-4CDB-9C04-792AB8B88846}"/>
            </c:ext>
          </c:extLst>
        </c:ser>
        <c:dLbls>
          <c:showLegendKey val="0"/>
          <c:showVal val="0"/>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nb-NO"/>
          </a:p>
        </c:txPr>
        <c:crossAx val="588491552"/>
        <c:crosses val="autoZero"/>
        <c:auto val="1"/>
        <c:lblAlgn val="ctr"/>
        <c:lblOffset val="100"/>
        <c:noMultiLvlLbl val="0"/>
      </c:catAx>
      <c:valAx>
        <c:axId val="588491552"/>
        <c:scaling>
          <c:orientation val="minMax"/>
          <c:max val="75"/>
          <c:min val="0"/>
        </c:scaling>
        <c:delete val="1"/>
        <c:axPos val="l"/>
        <c:numFmt formatCode="General" sourceLinked="1"/>
        <c:majorTickMark val="out"/>
        <c:minorTickMark val="none"/>
        <c:tickLblPos val="nextTo"/>
        <c:crossAx val="588482144"/>
        <c:crosses val="autoZero"/>
        <c:crossBetween val="between"/>
        <c:majorUnit val="20"/>
        <c:minorUnit val="1"/>
      </c:valAx>
      <c:spPr>
        <a:noFill/>
        <a:ln>
          <a:noFill/>
        </a:ln>
        <a:effectLst/>
      </c:spPr>
    </c:plotArea>
    <c:legend>
      <c:legendPos val="r"/>
      <c:layout>
        <c:manualLayout>
          <c:xMode val="edge"/>
          <c:yMode val="edge"/>
          <c:x val="8.2409776724130968E-2"/>
          <c:y val="0.45973399948647137"/>
          <c:w val="0.16399536020109298"/>
          <c:h val="0.20660740186087767"/>
        </c:manualLayout>
      </c:layout>
      <c:overlay val="0"/>
      <c:spPr>
        <a:noFill/>
        <a:ln>
          <a:solidFill>
            <a:schemeClr val="accent1"/>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5939649228259"/>
          <c:y val="1.5610778889335437E-3"/>
          <c:w val="0.84353972930177545"/>
          <c:h val="0.99843892042656801"/>
        </c:manualLayout>
      </c:layout>
      <c:barChart>
        <c:barDir val="bar"/>
        <c:grouping val="clustered"/>
        <c:varyColors val="0"/>
        <c:ser>
          <c:idx val="0"/>
          <c:order val="0"/>
          <c:tx>
            <c:strRef>
              <c:f>'Ark1'!$B$1</c:f>
              <c:strCache>
                <c:ptCount val="1"/>
                <c:pt idx="0">
                  <c:v>2019</c:v>
                </c:pt>
              </c:strCache>
            </c:strRef>
          </c:tx>
          <c:spPr>
            <a:solidFill>
              <a:srgbClr val="66E466"/>
            </a:solidFill>
            <a:ln>
              <a:noFill/>
            </a:ln>
            <a:effectLst/>
          </c:spPr>
          <c:invertIfNegative val="0"/>
          <c:dPt>
            <c:idx val="0"/>
            <c:invertIfNegative val="0"/>
            <c:bubble3D val="0"/>
            <c:spPr>
              <a:solidFill>
                <a:srgbClr val="66E466"/>
              </a:solidFill>
              <a:ln>
                <a:noFill/>
              </a:ln>
              <a:effectLst/>
            </c:spPr>
            <c:extLst>
              <c:ext xmlns:c16="http://schemas.microsoft.com/office/drawing/2014/chart" uri="{C3380CC4-5D6E-409C-BE32-E72D297353CC}">
                <c16:uniqueId val="{00000001-94C7-49F4-8271-F26674996442}"/>
              </c:ext>
            </c:extLst>
          </c:dPt>
          <c:dPt>
            <c:idx val="1"/>
            <c:invertIfNegative val="0"/>
            <c:bubble3D val="0"/>
            <c:spPr>
              <a:solidFill>
                <a:srgbClr val="66E466"/>
              </a:solidFill>
              <a:ln>
                <a:noFill/>
              </a:ln>
              <a:effectLst/>
            </c:spPr>
            <c:extLst>
              <c:ext xmlns:c16="http://schemas.microsoft.com/office/drawing/2014/chart" uri="{C3380CC4-5D6E-409C-BE32-E72D297353CC}">
                <c16:uniqueId val="{00000003-94C7-49F4-8271-F26674996442}"/>
              </c:ext>
            </c:extLst>
          </c:dPt>
          <c:dPt>
            <c:idx val="2"/>
            <c:invertIfNegative val="0"/>
            <c:bubble3D val="0"/>
            <c:spPr>
              <a:solidFill>
                <a:srgbClr val="66E466"/>
              </a:solidFill>
              <a:ln>
                <a:noFill/>
              </a:ln>
              <a:effectLst/>
            </c:spPr>
            <c:extLst>
              <c:ext xmlns:c16="http://schemas.microsoft.com/office/drawing/2014/chart" uri="{C3380CC4-5D6E-409C-BE32-E72D297353CC}">
                <c16:uniqueId val="{00000005-94C7-49F4-8271-F26674996442}"/>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lumMod val="5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4"/>
                <c:pt idx="0">
                  <c:v>Dagbladet</c:v>
                </c:pt>
                <c:pt idx="1">
                  <c:v> VG</c:v>
                </c:pt>
                <c:pt idx="2">
                  <c:v> TV 2</c:v>
                </c:pt>
                <c:pt idx="3">
                  <c:v> NRK</c:v>
                </c:pt>
              </c:strCache>
            </c:strRef>
          </c:cat>
          <c:val>
            <c:numRef>
              <c:f>'Ark1'!$B$2:$B$6</c:f>
              <c:numCache>
                <c:formatCode>0</c:formatCode>
                <c:ptCount val="4"/>
                <c:pt idx="0">
                  <c:v>26</c:v>
                </c:pt>
                <c:pt idx="1">
                  <c:v>42</c:v>
                </c:pt>
                <c:pt idx="2">
                  <c:v>51</c:v>
                </c:pt>
                <c:pt idx="3">
                  <c:v>78</c:v>
                </c:pt>
              </c:numCache>
            </c:numRef>
          </c:val>
          <c:extLst>
            <c:ext xmlns:c16="http://schemas.microsoft.com/office/drawing/2014/chart" uri="{C3380CC4-5D6E-409C-BE32-E72D297353CC}">
              <c16:uniqueId val="{00000008-94C7-49F4-8271-F26674996442}"/>
            </c:ext>
          </c:extLst>
        </c:ser>
        <c:ser>
          <c:idx val="1"/>
          <c:order val="1"/>
          <c:tx>
            <c:strRef>
              <c:f>'Ark1'!$C$1</c:f>
              <c:strCache>
                <c:ptCount val="1"/>
                <c:pt idx="0">
                  <c:v>2021</c:v>
                </c:pt>
              </c:strCache>
            </c:strRef>
          </c:tx>
          <c:spPr>
            <a:solidFill>
              <a:srgbClr val="00B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00"/>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'Ark1'!$A$2:$A$6</c:f>
              <c:strCache>
                <c:ptCount val="4"/>
                <c:pt idx="0">
                  <c:v>Dagbladet</c:v>
                </c:pt>
                <c:pt idx="1">
                  <c:v> VG</c:v>
                </c:pt>
                <c:pt idx="2">
                  <c:v> TV 2</c:v>
                </c:pt>
                <c:pt idx="3">
                  <c:v> NRK</c:v>
                </c:pt>
              </c:strCache>
            </c:strRef>
          </c:cat>
          <c:val>
            <c:numRef>
              <c:f>'Ark1'!$C$2:$C$6</c:f>
              <c:numCache>
                <c:formatCode>0</c:formatCode>
                <c:ptCount val="4"/>
                <c:pt idx="0">
                  <c:v>28</c:v>
                </c:pt>
                <c:pt idx="1">
                  <c:v>45</c:v>
                </c:pt>
                <c:pt idx="2">
                  <c:v>60</c:v>
                </c:pt>
                <c:pt idx="3">
                  <c:v>79</c:v>
                </c:pt>
              </c:numCache>
            </c:numRef>
          </c:val>
          <c:extLst>
            <c:ext xmlns:c16="http://schemas.microsoft.com/office/drawing/2014/chart" uri="{C3380CC4-5D6E-409C-BE32-E72D297353CC}">
              <c16:uniqueId val="{00000009-94C7-49F4-8271-F26674996442}"/>
            </c:ext>
          </c:extLst>
        </c:ser>
        <c:dLbls>
          <c:dLblPos val="inEnd"/>
          <c:showLegendKey val="0"/>
          <c:showVal val="1"/>
          <c:showCatName val="0"/>
          <c:showSerName val="0"/>
          <c:showPercent val="0"/>
          <c:showBubbleSize val="0"/>
        </c:dLbls>
        <c:gapWidth val="20"/>
        <c:axId val="424080936"/>
        <c:axId val="424086424"/>
      </c:barChart>
      <c:catAx>
        <c:axId val="424080936"/>
        <c:scaling>
          <c:orientation val="minMax"/>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crossAx val="424086424"/>
        <c:crosses val="autoZero"/>
        <c:auto val="1"/>
        <c:lblAlgn val="ctr"/>
        <c:lblOffset val="100"/>
        <c:noMultiLvlLbl val="0"/>
      </c:catAx>
      <c:valAx>
        <c:axId val="424086424"/>
        <c:scaling>
          <c:orientation val="minMax"/>
        </c:scaling>
        <c:delete val="1"/>
        <c:axPos val="b"/>
        <c:numFmt formatCode="0" sourceLinked="1"/>
        <c:majorTickMark val="out"/>
        <c:minorTickMark val="none"/>
        <c:tickLblPos val="nextTo"/>
        <c:crossAx val="424080936"/>
        <c:crosses val="autoZero"/>
        <c:crossBetween val="between"/>
        <c:majorUnit val="1"/>
      </c:valAx>
      <c:spPr>
        <a:noFill/>
        <a:ln>
          <a:noFill/>
        </a:ln>
        <a:effectLst/>
      </c:spPr>
    </c:plotArea>
    <c:legend>
      <c:legendPos val="r"/>
      <c:layout>
        <c:manualLayout>
          <c:xMode val="edge"/>
          <c:yMode val="edge"/>
          <c:x val="0.84509715218854475"/>
          <c:y val="0.66526815130923278"/>
          <c:w val="9.5956077259384071E-2"/>
          <c:h val="0.21273357044114199"/>
        </c:manualLayout>
      </c:layout>
      <c:overlay val="0"/>
      <c:spPr>
        <a:noFill/>
        <a:ln>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w="6350" cap="flat" cmpd="sng" algn="ctr">
      <a:noFill/>
      <a:prstDash val="solid"/>
      <a:miter lim="800000"/>
    </a:ln>
    <a:effectLst/>
  </c:spPr>
  <c:txPr>
    <a:bodyPr/>
    <a:lstStyle/>
    <a:p>
      <a:pPr>
        <a:defRPr sz="1400"/>
      </a:pPr>
      <a:endParaRPr lang="nb-NO"/>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84815099673645E-2"/>
          <c:y val="2.870891717494136E-2"/>
          <c:w val="0.98216042710347073"/>
          <c:h val="0.88312337873445235"/>
        </c:manualLayout>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EEE6-4606-9FCC-4F6045804347}"/>
              </c:ext>
            </c:extLst>
          </c:dPt>
          <c:dPt>
            <c:idx val="1"/>
            <c:invertIfNegative val="0"/>
            <c:bubble3D val="0"/>
            <c:spPr>
              <a:solidFill>
                <a:srgbClr val="ED6666"/>
              </a:solidFill>
              <a:ln>
                <a:noFill/>
              </a:ln>
              <a:effectLst/>
            </c:spPr>
            <c:extLst>
              <c:ext xmlns:c16="http://schemas.microsoft.com/office/drawing/2014/chart" uri="{C3380CC4-5D6E-409C-BE32-E72D297353CC}">
                <c16:uniqueId val="{00000004-EEE6-4606-9FCC-4F6045804347}"/>
              </c:ext>
            </c:extLst>
          </c:dPt>
          <c:dPt>
            <c:idx val="2"/>
            <c:invertIfNegative val="0"/>
            <c:bubble3D val="0"/>
            <c:spPr>
              <a:solidFill>
                <a:srgbClr val="E10000"/>
              </a:solidFill>
              <a:ln>
                <a:noFill/>
              </a:ln>
              <a:effectLst/>
            </c:spPr>
            <c:extLst>
              <c:ext xmlns:c16="http://schemas.microsoft.com/office/drawing/2014/chart" uri="{C3380CC4-5D6E-409C-BE32-E72D297353CC}">
                <c16:uniqueId val="{00000005-EEE6-4606-9FCC-4F6045804347}"/>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Facebook</c:v>
                </c:pt>
                <c:pt idx="1">
                  <c:v>Schibsted,Aller,Amedia Digital</c:v>
                </c:pt>
                <c:pt idx="2">
                  <c:v>Schibsted,Aller,Amedia Digital &amp; Print</c:v>
                </c:pt>
              </c:strCache>
            </c:strRef>
          </c:cat>
          <c:val>
            <c:numRef>
              <c:f>Sheet1!$B$2:$B$4</c:f>
              <c:numCache>
                <c:formatCode>General</c:formatCode>
                <c:ptCount val="3"/>
                <c:pt idx="0">
                  <c:v>74</c:v>
                </c:pt>
                <c:pt idx="1">
                  <c:v>78</c:v>
                </c:pt>
                <c:pt idx="2">
                  <c:v>88</c:v>
                </c:pt>
              </c:numCache>
            </c:numRef>
          </c:val>
          <c:extLst>
            <c:ext xmlns:c16="http://schemas.microsoft.com/office/drawing/2014/chart" uri="{C3380CC4-5D6E-409C-BE32-E72D297353CC}">
              <c16:uniqueId val="{00000000-EEE6-4606-9FCC-4F6045804347}"/>
            </c:ext>
          </c:extLst>
        </c:ser>
        <c:dLbls>
          <c:showLegendKey val="0"/>
          <c:showVal val="1"/>
          <c:showCatName val="0"/>
          <c:showSerName val="0"/>
          <c:showPercent val="0"/>
          <c:showBubbleSize val="0"/>
        </c:dLbls>
        <c:gapWidth val="75"/>
        <c:axId val="712731840"/>
        <c:axId val="712729488"/>
      </c:barChart>
      <c:catAx>
        <c:axId val="7127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712729488"/>
        <c:crosses val="autoZero"/>
        <c:auto val="1"/>
        <c:lblAlgn val="ctr"/>
        <c:lblOffset val="100"/>
        <c:noMultiLvlLbl val="0"/>
      </c:catAx>
      <c:valAx>
        <c:axId val="712729488"/>
        <c:scaling>
          <c:orientation val="minMax"/>
          <c:max val="100"/>
          <c:min val="0"/>
        </c:scaling>
        <c:delete val="1"/>
        <c:axPos val="l"/>
        <c:numFmt formatCode="General" sourceLinked="1"/>
        <c:majorTickMark val="out"/>
        <c:minorTickMark val="none"/>
        <c:tickLblPos val="nextTo"/>
        <c:crossAx val="712731840"/>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2.5814881764314894E-2"/>
          <c:y val="4.5908847831672539E-2"/>
          <c:w val="0.99394201758021983"/>
          <c:h val="0.89475971333077164"/>
        </c:manualLayout>
      </c:layout>
      <c:lineChart>
        <c:grouping val="standard"/>
        <c:varyColors val="0"/>
        <c:ser>
          <c:idx val="1"/>
          <c:order val="0"/>
          <c:tx>
            <c:strRef>
              <c:f>'Ark1'!$A$2</c:f>
              <c:strCache>
                <c:ptCount val="1"/>
                <c:pt idx="0">
                  <c:v>Totalt (aviser)</c:v>
                </c:pt>
              </c:strCache>
            </c:strRef>
          </c:tx>
          <c:spPr>
            <a:ln>
              <a:solidFill>
                <a:schemeClr val="bg1">
                  <a:lumMod val="50000"/>
                </a:schemeClr>
              </a:solidFill>
            </a:ln>
          </c:spPr>
          <c:marker>
            <c:symbol val="none"/>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'Ark1'!$B$1:$AQ$1</c:f>
              <c:strCache>
                <c:ptCount val="23"/>
                <c:pt idx="0">
                  <c:v>97</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'Ark1'!$B$2:$AQ$2</c:f>
            </c:numRef>
          </c:val>
          <c:smooth val="1"/>
          <c:extLst>
            <c:ext xmlns:c16="http://schemas.microsoft.com/office/drawing/2014/chart" uri="{C3380CC4-5D6E-409C-BE32-E72D297353CC}">
              <c16:uniqueId val="{00000000-7FDB-4647-A626-D9F314DA0CE2}"/>
            </c:ext>
          </c:extLst>
        </c:ser>
        <c:ser>
          <c:idx val="0"/>
          <c:order val="1"/>
          <c:tx>
            <c:strRef>
              <c:f>'Ark1'!$A$3</c:f>
              <c:strCache>
                <c:ptCount val="1"/>
                <c:pt idx="0">
                  <c:v>Nettaviser</c:v>
                </c:pt>
              </c:strCache>
            </c:strRef>
          </c:tx>
          <c:spPr>
            <a:ln>
              <a:solidFill>
                <a:srgbClr val="00B6FF"/>
              </a:solidFill>
            </a:ln>
          </c:spPr>
          <c:marker>
            <c:symbol val="none"/>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'Ark1'!$B$1:$AQ$1</c:f>
              <c:strCache>
                <c:ptCount val="23"/>
                <c:pt idx="0">
                  <c:v>97</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'Ark1'!$B$3:$AQ$3</c:f>
            </c:numRef>
          </c:val>
          <c:smooth val="1"/>
          <c:extLst>
            <c:ext xmlns:c16="http://schemas.microsoft.com/office/drawing/2014/chart" uri="{C3380CC4-5D6E-409C-BE32-E72D297353CC}">
              <c16:uniqueId val="{00000006-B3D7-46E5-9585-8729680A89F4}"/>
            </c:ext>
          </c:extLst>
        </c:ser>
        <c:ser>
          <c:idx val="2"/>
          <c:order val="2"/>
          <c:tx>
            <c:strRef>
              <c:f>'Ark1'!$A$12</c:f>
              <c:strCache>
                <c:ptCount val="1"/>
                <c:pt idx="0">
                  <c:v> Newspapers (digital)</c:v>
                </c:pt>
              </c:strCache>
            </c:strRef>
          </c:tx>
          <c:spPr>
            <a:ln>
              <a:solidFill>
                <a:srgbClr val="ED666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AB22-4CD4-A121-5F18613C6287}"/>
                </c:ext>
              </c:extLst>
            </c:dLbl>
            <c:dLbl>
              <c:idx val="1"/>
              <c:delete val="1"/>
              <c:extLst>
                <c:ext xmlns:c15="http://schemas.microsoft.com/office/drawing/2012/chart" uri="{CE6537A1-D6FC-4f65-9D91-7224C49458BB}"/>
                <c:ext xmlns:c16="http://schemas.microsoft.com/office/drawing/2014/chart" uri="{C3380CC4-5D6E-409C-BE32-E72D297353CC}">
                  <c16:uniqueId val="{00000001-AB22-4CD4-A121-5F18613C6287}"/>
                </c:ext>
              </c:extLst>
            </c:dLbl>
            <c:dLbl>
              <c:idx val="2"/>
              <c:delete val="1"/>
              <c:extLst>
                <c:ext xmlns:c15="http://schemas.microsoft.com/office/drawing/2012/chart" uri="{CE6537A1-D6FC-4f65-9D91-7224C49458BB}"/>
                <c:ext xmlns:c16="http://schemas.microsoft.com/office/drawing/2014/chart" uri="{C3380CC4-5D6E-409C-BE32-E72D297353CC}">
                  <c16:uniqueId val="{00000002-AB22-4CD4-A121-5F18613C6287}"/>
                </c:ext>
              </c:extLst>
            </c:dLbl>
            <c:dLbl>
              <c:idx val="3"/>
              <c:delete val="1"/>
              <c:extLst>
                <c:ext xmlns:c15="http://schemas.microsoft.com/office/drawing/2012/chart" uri="{CE6537A1-D6FC-4f65-9D91-7224C49458BB}"/>
                <c:ext xmlns:c16="http://schemas.microsoft.com/office/drawing/2014/chart" uri="{C3380CC4-5D6E-409C-BE32-E72D297353CC}">
                  <c16:uniqueId val="{00000003-AB22-4CD4-A121-5F18613C6287}"/>
                </c:ext>
              </c:extLst>
            </c:dLbl>
            <c:dLbl>
              <c:idx val="4"/>
              <c:delete val="1"/>
              <c:extLst>
                <c:ext xmlns:c15="http://schemas.microsoft.com/office/drawing/2012/chart" uri="{CE6537A1-D6FC-4f65-9D91-7224C49458BB}"/>
                <c:ext xmlns:c16="http://schemas.microsoft.com/office/drawing/2014/chart" uri="{C3380CC4-5D6E-409C-BE32-E72D297353CC}">
                  <c16:uniqueId val="{00000004-AB22-4CD4-A121-5F18613C6287}"/>
                </c:ext>
              </c:extLst>
            </c:dLbl>
            <c:dLbl>
              <c:idx val="5"/>
              <c:delete val="1"/>
              <c:extLst>
                <c:ext xmlns:c15="http://schemas.microsoft.com/office/drawing/2012/chart" uri="{CE6537A1-D6FC-4f65-9D91-7224C49458BB}"/>
                <c:ext xmlns:c16="http://schemas.microsoft.com/office/drawing/2014/chart" uri="{C3380CC4-5D6E-409C-BE32-E72D297353CC}">
                  <c16:uniqueId val="{00000005-AB22-4CD4-A121-5F18613C6287}"/>
                </c:ext>
              </c:extLst>
            </c:dLbl>
            <c:dLbl>
              <c:idx val="6"/>
              <c:delete val="1"/>
              <c:extLst>
                <c:ext xmlns:c15="http://schemas.microsoft.com/office/drawing/2012/chart" uri="{CE6537A1-D6FC-4f65-9D91-7224C49458BB}"/>
                <c:ext xmlns:c16="http://schemas.microsoft.com/office/drawing/2014/chart" uri="{C3380CC4-5D6E-409C-BE32-E72D297353CC}">
                  <c16:uniqueId val="{00000006-AB22-4CD4-A121-5F18613C6287}"/>
                </c:ext>
              </c:extLst>
            </c:dLbl>
            <c:dLbl>
              <c:idx val="7"/>
              <c:delete val="1"/>
              <c:extLst>
                <c:ext xmlns:c15="http://schemas.microsoft.com/office/drawing/2012/chart" uri="{CE6537A1-D6FC-4f65-9D91-7224C49458BB}"/>
                <c:ext xmlns:c16="http://schemas.microsoft.com/office/drawing/2014/chart" uri="{C3380CC4-5D6E-409C-BE32-E72D297353CC}">
                  <c16:uniqueId val="{00000007-AB22-4CD4-A121-5F18613C6287}"/>
                </c:ext>
              </c:extLst>
            </c:dLbl>
            <c:dLbl>
              <c:idx val="8"/>
              <c:delete val="1"/>
              <c:extLst>
                <c:ext xmlns:c15="http://schemas.microsoft.com/office/drawing/2012/chart" uri="{CE6537A1-D6FC-4f65-9D91-7224C49458BB}"/>
                <c:ext xmlns:c16="http://schemas.microsoft.com/office/drawing/2014/chart" uri="{C3380CC4-5D6E-409C-BE32-E72D297353CC}">
                  <c16:uniqueId val="{00000008-AB22-4CD4-A121-5F18613C6287}"/>
                </c:ext>
              </c:extLst>
            </c:dLbl>
            <c:dLbl>
              <c:idx val="9"/>
              <c:delete val="1"/>
              <c:extLst>
                <c:ext xmlns:c15="http://schemas.microsoft.com/office/drawing/2012/chart" uri="{CE6537A1-D6FC-4f65-9D91-7224C49458BB}"/>
                <c:ext xmlns:c16="http://schemas.microsoft.com/office/drawing/2014/chart" uri="{C3380CC4-5D6E-409C-BE32-E72D297353CC}">
                  <c16:uniqueId val="{00000009-AB22-4CD4-A121-5F18613C6287}"/>
                </c:ext>
              </c:extLst>
            </c:dLbl>
            <c:dLbl>
              <c:idx val="10"/>
              <c:delete val="1"/>
              <c:extLst>
                <c:ext xmlns:c15="http://schemas.microsoft.com/office/drawing/2012/chart" uri="{CE6537A1-D6FC-4f65-9D91-7224C49458BB}"/>
                <c:ext xmlns:c16="http://schemas.microsoft.com/office/drawing/2014/chart" uri="{C3380CC4-5D6E-409C-BE32-E72D297353CC}">
                  <c16:uniqueId val="{0000000A-AB22-4CD4-A121-5F18613C6287}"/>
                </c:ext>
              </c:extLst>
            </c:dLbl>
            <c:dLbl>
              <c:idx val="11"/>
              <c:delete val="1"/>
              <c:extLst>
                <c:ext xmlns:c15="http://schemas.microsoft.com/office/drawing/2012/chart" uri="{CE6537A1-D6FC-4f65-9D91-7224C49458BB}"/>
                <c:ext xmlns:c16="http://schemas.microsoft.com/office/drawing/2014/chart" uri="{C3380CC4-5D6E-409C-BE32-E72D297353CC}">
                  <c16:uniqueId val="{0000000B-AB22-4CD4-A121-5F18613C6287}"/>
                </c:ext>
              </c:extLst>
            </c:dLbl>
            <c:dLbl>
              <c:idx val="12"/>
              <c:delete val="1"/>
              <c:extLst>
                <c:ext xmlns:c15="http://schemas.microsoft.com/office/drawing/2012/chart" uri="{CE6537A1-D6FC-4f65-9D91-7224C49458BB}"/>
                <c:ext xmlns:c16="http://schemas.microsoft.com/office/drawing/2014/chart" uri="{C3380CC4-5D6E-409C-BE32-E72D297353CC}">
                  <c16:uniqueId val="{0000000C-AB22-4CD4-A121-5F18613C6287}"/>
                </c:ext>
              </c:extLst>
            </c:dLbl>
            <c:dLbl>
              <c:idx val="13"/>
              <c:delete val="1"/>
              <c:extLst>
                <c:ext xmlns:c15="http://schemas.microsoft.com/office/drawing/2012/chart" uri="{CE6537A1-D6FC-4f65-9D91-7224C49458BB}"/>
                <c:ext xmlns:c16="http://schemas.microsoft.com/office/drawing/2014/chart" uri="{C3380CC4-5D6E-409C-BE32-E72D297353CC}">
                  <c16:uniqueId val="{0000000D-AB22-4CD4-A121-5F18613C6287}"/>
                </c:ext>
              </c:extLst>
            </c:dLbl>
            <c:dLbl>
              <c:idx val="14"/>
              <c:delete val="1"/>
              <c:extLst>
                <c:ext xmlns:c15="http://schemas.microsoft.com/office/drawing/2012/chart" uri="{CE6537A1-D6FC-4f65-9D91-7224C49458BB}"/>
                <c:ext xmlns:c16="http://schemas.microsoft.com/office/drawing/2014/chart" uri="{C3380CC4-5D6E-409C-BE32-E72D297353CC}">
                  <c16:uniqueId val="{0000000E-AB22-4CD4-A121-5F18613C6287}"/>
                </c:ext>
              </c:extLst>
            </c:dLbl>
            <c:dLbl>
              <c:idx val="15"/>
              <c:delete val="1"/>
              <c:extLst>
                <c:ext xmlns:c15="http://schemas.microsoft.com/office/drawing/2012/chart" uri="{CE6537A1-D6FC-4f65-9D91-7224C49458BB}"/>
                <c:ext xmlns:c16="http://schemas.microsoft.com/office/drawing/2014/chart" uri="{C3380CC4-5D6E-409C-BE32-E72D297353CC}">
                  <c16:uniqueId val="{0000000F-AB22-4CD4-A121-5F18613C6287}"/>
                </c:ext>
              </c:extLst>
            </c:dLbl>
            <c:dLbl>
              <c:idx val="16"/>
              <c:delete val="1"/>
              <c:extLst>
                <c:ext xmlns:c15="http://schemas.microsoft.com/office/drawing/2012/chart" uri="{CE6537A1-D6FC-4f65-9D91-7224C49458BB}"/>
                <c:ext xmlns:c16="http://schemas.microsoft.com/office/drawing/2014/chart" uri="{C3380CC4-5D6E-409C-BE32-E72D297353CC}">
                  <c16:uniqueId val="{00000010-AB22-4CD4-A121-5F18613C6287}"/>
                </c:ext>
              </c:extLst>
            </c:dLbl>
            <c:dLbl>
              <c:idx val="17"/>
              <c:delete val="1"/>
              <c:extLst>
                <c:ext xmlns:c15="http://schemas.microsoft.com/office/drawing/2012/chart" uri="{CE6537A1-D6FC-4f65-9D91-7224C49458BB}"/>
                <c:ext xmlns:c16="http://schemas.microsoft.com/office/drawing/2014/chart" uri="{C3380CC4-5D6E-409C-BE32-E72D297353CC}">
                  <c16:uniqueId val="{00000011-AB22-4CD4-A121-5F18613C6287}"/>
                </c:ext>
              </c:extLst>
            </c:dLbl>
            <c:dLbl>
              <c:idx val="18"/>
              <c:delete val="1"/>
              <c:extLst>
                <c:ext xmlns:c15="http://schemas.microsoft.com/office/drawing/2012/chart" uri="{CE6537A1-D6FC-4f65-9D91-7224C49458BB}"/>
                <c:ext xmlns:c16="http://schemas.microsoft.com/office/drawing/2014/chart" uri="{C3380CC4-5D6E-409C-BE32-E72D297353CC}">
                  <c16:uniqueId val="{00000012-AB22-4CD4-A121-5F18613C6287}"/>
                </c:ext>
              </c:extLst>
            </c:dLbl>
            <c:dLbl>
              <c:idx val="19"/>
              <c:delete val="1"/>
              <c:extLst>
                <c:ext xmlns:c15="http://schemas.microsoft.com/office/drawing/2012/chart" uri="{CE6537A1-D6FC-4f65-9D91-7224C49458BB}"/>
                <c:ext xmlns:c16="http://schemas.microsoft.com/office/drawing/2014/chart" uri="{C3380CC4-5D6E-409C-BE32-E72D297353CC}">
                  <c16:uniqueId val="{00000013-AB22-4CD4-A121-5F18613C6287}"/>
                </c:ext>
              </c:extLst>
            </c:dLbl>
            <c:dLbl>
              <c:idx val="20"/>
              <c:delete val="1"/>
              <c:extLst>
                <c:ext xmlns:c15="http://schemas.microsoft.com/office/drawing/2012/chart" uri="{CE6537A1-D6FC-4f65-9D91-7224C49458BB}"/>
                <c:ext xmlns:c16="http://schemas.microsoft.com/office/drawing/2014/chart" uri="{C3380CC4-5D6E-409C-BE32-E72D297353CC}">
                  <c16:uniqueId val="{00000014-AB22-4CD4-A121-5F18613C6287}"/>
                </c:ext>
              </c:extLst>
            </c:dLbl>
            <c:dLbl>
              <c:idx val="21"/>
              <c:delete val="1"/>
              <c:extLst>
                <c:ext xmlns:c15="http://schemas.microsoft.com/office/drawing/2012/chart" uri="{CE6537A1-D6FC-4f65-9D91-7224C49458BB}"/>
                <c:ext xmlns:c16="http://schemas.microsoft.com/office/drawing/2014/chart" uri="{C3380CC4-5D6E-409C-BE32-E72D297353CC}">
                  <c16:uniqueId val="{00000015-AB22-4CD4-A121-5F18613C6287}"/>
                </c:ext>
              </c:extLst>
            </c:dLbl>
            <c:dLbl>
              <c:idx val="22"/>
              <c:spPr>
                <a:noFill/>
                <a:ln>
                  <a:noFill/>
                </a:ln>
                <a:effectLst/>
              </c:spPr>
              <c:txPr>
                <a:bodyPr wrap="square" lIns="38100" tIns="19050" rIns="38100" bIns="19050" anchor="ctr">
                  <a:spAutoFit/>
                </a:bodyPr>
                <a:lstStyle/>
                <a:p>
                  <a:pPr>
                    <a:defRPr sz="2000" b="1"/>
                  </a:pPr>
                  <a:endParaRPr lang="nb-NO"/>
                </a:p>
              </c:txPr>
              <c:dLblPos val="t"/>
              <c:showLegendKey val="0"/>
              <c:showVal val="1"/>
              <c:showCatName val="0"/>
              <c:showSerName val="0"/>
              <c:showPercent val="0"/>
              <c:showBubbleSize val="0"/>
              <c:extLst>
                <c:ext xmlns:c16="http://schemas.microsoft.com/office/drawing/2014/chart" uri="{C3380CC4-5D6E-409C-BE32-E72D297353CC}">
                  <c16:uniqueId val="{00000016-AB22-4CD4-A121-5F18613C6287}"/>
                </c:ext>
              </c:extLst>
            </c:dLbl>
            <c:spPr>
              <a:noFill/>
              <a:ln>
                <a:noFill/>
              </a:ln>
              <a:effectLst/>
            </c:spPr>
            <c:txPr>
              <a:bodyPr wrap="square" lIns="38100" tIns="19050" rIns="38100" bIns="19050" anchor="ctr">
                <a:spAutoFit/>
              </a:bodyPr>
              <a:lstStyle/>
              <a:p>
                <a:pPr>
                  <a:defRPr sz="1400"/>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'Ark1'!$B$1:$AQ$1</c:f>
              <c:strCache>
                <c:ptCount val="23"/>
                <c:pt idx="0">
                  <c:v>97</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'Ark1'!$B$12:$AQ$12</c:f>
              <c:numCache>
                <c:formatCode>0</c:formatCode>
                <c:ptCount val="23"/>
                <c:pt idx="0">
                  <c:v>1</c:v>
                </c:pt>
                <c:pt idx="1">
                  <c:v>12</c:v>
                </c:pt>
                <c:pt idx="2">
                  <c:v>14</c:v>
                </c:pt>
                <c:pt idx="3">
                  <c:v>18</c:v>
                </c:pt>
                <c:pt idx="4">
                  <c:v>22</c:v>
                </c:pt>
                <c:pt idx="5">
                  <c:v>27</c:v>
                </c:pt>
                <c:pt idx="6">
                  <c:v>32</c:v>
                </c:pt>
                <c:pt idx="7">
                  <c:v>36</c:v>
                </c:pt>
                <c:pt idx="8">
                  <c:v>40</c:v>
                </c:pt>
                <c:pt idx="9">
                  <c:v>45</c:v>
                </c:pt>
                <c:pt idx="10">
                  <c:v>49</c:v>
                </c:pt>
                <c:pt idx="11">
                  <c:v>52</c:v>
                </c:pt>
                <c:pt idx="12">
                  <c:v>54</c:v>
                </c:pt>
                <c:pt idx="13">
                  <c:v>57</c:v>
                </c:pt>
                <c:pt idx="14">
                  <c:v>61</c:v>
                </c:pt>
                <c:pt idx="15">
                  <c:v>60</c:v>
                </c:pt>
                <c:pt idx="16">
                  <c:v>61</c:v>
                </c:pt>
                <c:pt idx="17">
                  <c:v>62</c:v>
                </c:pt>
                <c:pt idx="18">
                  <c:v>62</c:v>
                </c:pt>
                <c:pt idx="19">
                  <c:v>63</c:v>
                </c:pt>
                <c:pt idx="20">
                  <c:v>66</c:v>
                </c:pt>
                <c:pt idx="21">
                  <c:v>71</c:v>
                </c:pt>
                <c:pt idx="22">
                  <c:v>74</c:v>
                </c:pt>
              </c:numCache>
            </c:numRef>
          </c:val>
          <c:smooth val="1"/>
          <c:extLst>
            <c:ext xmlns:c16="http://schemas.microsoft.com/office/drawing/2014/chart" uri="{C3380CC4-5D6E-409C-BE32-E72D297353CC}">
              <c16:uniqueId val="{00000007-B3D7-46E5-9585-8729680A89F4}"/>
            </c:ext>
          </c:extLst>
        </c:ser>
        <c:ser>
          <c:idx val="3"/>
          <c:order val="3"/>
          <c:tx>
            <c:strRef>
              <c:f>'Ark1'!$A$13</c:f>
              <c:strCache>
                <c:ptCount val="1"/>
                <c:pt idx="0">
                  <c:v> Streaming &amp; video</c:v>
                </c:pt>
              </c:strCache>
            </c:strRef>
          </c:tx>
          <c:spPr>
            <a:ln>
              <a:solidFill>
                <a:srgbClr val="00B6FF"/>
              </a:solidFill>
            </a:ln>
          </c:spPr>
          <c:marker>
            <c:symbol val="none"/>
          </c:marker>
          <c:dLbls>
            <c:dLbl>
              <c:idx val="13"/>
              <c:delete val="1"/>
              <c:extLst>
                <c:ext xmlns:c15="http://schemas.microsoft.com/office/drawing/2012/chart" uri="{CE6537A1-D6FC-4f65-9D91-7224C49458BB}"/>
                <c:ext xmlns:c16="http://schemas.microsoft.com/office/drawing/2014/chart" uri="{C3380CC4-5D6E-409C-BE32-E72D297353CC}">
                  <c16:uniqueId val="{00000017-AB22-4CD4-A121-5F18613C6287}"/>
                </c:ext>
              </c:extLst>
            </c:dLbl>
            <c:dLbl>
              <c:idx val="14"/>
              <c:delete val="1"/>
              <c:extLst>
                <c:ext xmlns:c15="http://schemas.microsoft.com/office/drawing/2012/chart" uri="{CE6537A1-D6FC-4f65-9D91-7224C49458BB}"/>
                <c:ext xmlns:c16="http://schemas.microsoft.com/office/drawing/2014/chart" uri="{C3380CC4-5D6E-409C-BE32-E72D297353CC}">
                  <c16:uniqueId val="{00000018-AB22-4CD4-A121-5F18613C6287}"/>
                </c:ext>
              </c:extLst>
            </c:dLbl>
            <c:dLbl>
              <c:idx val="15"/>
              <c:delete val="1"/>
              <c:extLst>
                <c:ext xmlns:c15="http://schemas.microsoft.com/office/drawing/2012/chart" uri="{CE6537A1-D6FC-4f65-9D91-7224C49458BB}"/>
                <c:ext xmlns:c16="http://schemas.microsoft.com/office/drawing/2014/chart" uri="{C3380CC4-5D6E-409C-BE32-E72D297353CC}">
                  <c16:uniqueId val="{00000019-AB22-4CD4-A121-5F18613C6287}"/>
                </c:ext>
              </c:extLst>
            </c:dLbl>
            <c:dLbl>
              <c:idx val="16"/>
              <c:delete val="1"/>
              <c:extLst>
                <c:ext xmlns:c15="http://schemas.microsoft.com/office/drawing/2012/chart" uri="{CE6537A1-D6FC-4f65-9D91-7224C49458BB}"/>
                <c:ext xmlns:c16="http://schemas.microsoft.com/office/drawing/2014/chart" uri="{C3380CC4-5D6E-409C-BE32-E72D297353CC}">
                  <c16:uniqueId val="{0000001A-AB22-4CD4-A121-5F18613C6287}"/>
                </c:ext>
              </c:extLst>
            </c:dLbl>
            <c:dLbl>
              <c:idx val="17"/>
              <c:delete val="1"/>
              <c:extLst>
                <c:ext xmlns:c15="http://schemas.microsoft.com/office/drawing/2012/chart" uri="{CE6537A1-D6FC-4f65-9D91-7224C49458BB}"/>
                <c:ext xmlns:c16="http://schemas.microsoft.com/office/drawing/2014/chart" uri="{C3380CC4-5D6E-409C-BE32-E72D297353CC}">
                  <c16:uniqueId val="{0000001B-AB22-4CD4-A121-5F18613C6287}"/>
                </c:ext>
              </c:extLst>
            </c:dLbl>
            <c:dLbl>
              <c:idx val="18"/>
              <c:delete val="1"/>
              <c:extLst>
                <c:ext xmlns:c15="http://schemas.microsoft.com/office/drawing/2012/chart" uri="{CE6537A1-D6FC-4f65-9D91-7224C49458BB}"/>
                <c:ext xmlns:c16="http://schemas.microsoft.com/office/drawing/2014/chart" uri="{C3380CC4-5D6E-409C-BE32-E72D297353CC}">
                  <c16:uniqueId val="{0000001C-AB22-4CD4-A121-5F18613C6287}"/>
                </c:ext>
              </c:extLst>
            </c:dLbl>
            <c:dLbl>
              <c:idx val="19"/>
              <c:delete val="1"/>
              <c:extLst>
                <c:ext xmlns:c15="http://schemas.microsoft.com/office/drawing/2012/chart" uri="{CE6537A1-D6FC-4f65-9D91-7224C49458BB}"/>
                <c:ext xmlns:c16="http://schemas.microsoft.com/office/drawing/2014/chart" uri="{C3380CC4-5D6E-409C-BE32-E72D297353CC}">
                  <c16:uniqueId val="{0000001D-AB22-4CD4-A121-5F18613C6287}"/>
                </c:ext>
              </c:extLst>
            </c:dLbl>
            <c:dLbl>
              <c:idx val="20"/>
              <c:delete val="1"/>
              <c:extLst>
                <c:ext xmlns:c15="http://schemas.microsoft.com/office/drawing/2012/chart" uri="{CE6537A1-D6FC-4f65-9D91-7224C49458BB}"/>
                <c:ext xmlns:c16="http://schemas.microsoft.com/office/drawing/2014/chart" uri="{C3380CC4-5D6E-409C-BE32-E72D297353CC}">
                  <c16:uniqueId val="{0000001E-AB22-4CD4-A121-5F18613C6287}"/>
                </c:ext>
              </c:extLst>
            </c:dLbl>
            <c:dLbl>
              <c:idx val="21"/>
              <c:delete val="1"/>
              <c:extLst>
                <c:ext xmlns:c15="http://schemas.microsoft.com/office/drawing/2012/chart" uri="{CE6537A1-D6FC-4f65-9D91-7224C49458BB}"/>
                <c:ext xmlns:c16="http://schemas.microsoft.com/office/drawing/2014/chart" uri="{C3380CC4-5D6E-409C-BE32-E72D297353CC}">
                  <c16:uniqueId val="{0000001F-AB22-4CD4-A121-5F18613C6287}"/>
                </c:ext>
              </c:extLst>
            </c:dLbl>
            <c:dLbl>
              <c:idx val="22"/>
              <c:spPr>
                <a:noFill/>
                <a:ln>
                  <a:noFill/>
                </a:ln>
                <a:effectLst/>
              </c:spPr>
              <c:txPr>
                <a:bodyPr wrap="square" lIns="38100" tIns="19050" rIns="38100" bIns="19050" anchor="ctr">
                  <a:spAutoFit/>
                </a:bodyPr>
                <a:lstStyle/>
                <a:p>
                  <a:pPr>
                    <a:defRPr sz="2000" b="1"/>
                  </a:pPr>
                  <a:endParaRPr lang="nb-NO"/>
                </a:p>
              </c:txPr>
              <c:dLblPos val="b"/>
              <c:showLegendKey val="0"/>
              <c:showVal val="1"/>
              <c:showCatName val="0"/>
              <c:showSerName val="0"/>
              <c:showPercent val="0"/>
              <c:showBubbleSize val="0"/>
              <c:extLst>
                <c:ext xmlns:c16="http://schemas.microsoft.com/office/drawing/2014/chart" uri="{C3380CC4-5D6E-409C-BE32-E72D297353CC}">
                  <c16:uniqueId val="{00000020-AB22-4CD4-A121-5F18613C6287}"/>
                </c:ext>
              </c:extLst>
            </c:dLbl>
            <c:spPr>
              <a:noFill/>
              <a:ln>
                <a:noFill/>
              </a:ln>
              <a:effectLst/>
            </c:spPr>
            <c:txPr>
              <a:bodyPr wrap="square" lIns="38100" tIns="19050" rIns="38100" bIns="19050" anchor="ctr">
                <a:spAutoFit/>
              </a:bodyPr>
              <a:lstStyle/>
              <a:p>
                <a:pPr>
                  <a:defRPr sz="1400"/>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'Ark1'!$B$1:$AQ$1</c:f>
              <c:strCache>
                <c:ptCount val="23"/>
                <c:pt idx="0">
                  <c:v>97</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'Ark1'!$B$13:$AQ$13</c:f>
              <c:numCache>
                <c:formatCode>General</c:formatCode>
                <c:ptCount val="23"/>
                <c:pt idx="13" formatCode="0">
                  <c:v>26.6</c:v>
                </c:pt>
                <c:pt idx="14" formatCode="0">
                  <c:v>31.6</c:v>
                </c:pt>
                <c:pt idx="15" formatCode="0">
                  <c:v>39.700000000000003</c:v>
                </c:pt>
                <c:pt idx="16" formatCode="0">
                  <c:v>47.7</c:v>
                </c:pt>
                <c:pt idx="17" formatCode="0">
                  <c:v>48.7</c:v>
                </c:pt>
                <c:pt idx="18" formatCode="0">
                  <c:v>52</c:v>
                </c:pt>
                <c:pt idx="19" formatCode="0">
                  <c:v>57.5</c:v>
                </c:pt>
                <c:pt idx="20" formatCode="0">
                  <c:v>61.1</c:v>
                </c:pt>
                <c:pt idx="21" formatCode="0">
                  <c:v>65.2</c:v>
                </c:pt>
                <c:pt idx="22" formatCode="0">
                  <c:v>69.900000000000006</c:v>
                </c:pt>
              </c:numCache>
            </c:numRef>
          </c:val>
          <c:smooth val="1"/>
          <c:extLst>
            <c:ext xmlns:c16="http://schemas.microsoft.com/office/drawing/2014/chart" uri="{C3380CC4-5D6E-409C-BE32-E72D297353CC}">
              <c16:uniqueId val="{00000000-8EC5-4F9A-AB42-B449FBE9B791}"/>
            </c:ext>
          </c:extLst>
        </c:ser>
        <c:ser>
          <c:idx val="4"/>
          <c:order val="4"/>
          <c:tx>
            <c:strRef>
              <c:f>'Ark1'!$A$11</c:f>
              <c:strCache>
                <c:ptCount val="1"/>
                <c:pt idx="0">
                  <c:v> Podcast</c:v>
                </c:pt>
              </c:strCache>
            </c:strRef>
          </c:tx>
          <c:spPr>
            <a:ln>
              <a:solidFill>
                <a:schemeClr val="bg1">
                  <a:lumMod val="50000"/>
                </a:schemeClr>
              </a:solidFill>
            </a:ln>
          </c:spPr>
          <c:marker>
            <c:symbol val="none"/>
          </c:marker>
          <c:dLbls>
            <c:dLbl>
              <c:idx val="16"/>
              <c:delete val="1"/>
              <c:extLst>
                <c:ext xmlns:c15="http://schemas.microsoft.com/office/drawing/2012/chart" uri="{CE6537A1-D6FC-4f65-9D91-7224C49458BB}"/>
                <c:ext xmlns:c16="http://schemas.microsoft.com/office/drawing/2014/chart" uri="{C3380CC4-5D6E-409C-BE32-E72D297353CC}">
                  <c16:uniqueId val="{00000021-AB22-4CD4-A121-5F18613C6287}"/>
                </c:ext>
              </c:extLst>
            </c:dLbl>
            <c:dLbl>
              <c:idx val="17"/>
              <c:delete val="1"/>
              <c:extLst>
                <c:ext xmlns:c15="http://schemas.microsoft.com/office/drawing/2012/chart" uri="{CE6537A1-D6FC-4f65-9D91-7224C49458BB}"/>
                <c:ext xmlns:c16="http://schemas.microsoft.com/office/drawing/2014/chart" uri="{C3380CC4-5D6E-409C-BE32-E72D297353CC}">
                  <c16:uniqueId val="{00000022-AB22-4CD4-A121-5F18613C6287}"/>
                </c:ext>
              </c:extLst>
            </c:dLbl>
            <c:dLbl>
              <c:idx val="18"/>
              <c:delete val="1"/>
              <c:extLst>
                <c:ext xmlns:c15="http://schemas.microsoft.com/office/drawing/2012/chart" uri="{CE6537A1-D6FC-4f65-9D91-7224C49458BB}"/>
                <c:ext xmlns:c16="http://schemas.microsoft.com/office/drawing/2014/chart" uri="{C3380CC4-5D6E-409C-BE32-E72D297353CC}">
                  <c16:uniqueId val="{00000023-AB22-4CD4-A121-5F18613C6287}"/>
                </c:ext>
              </c:extLst>
            </c:dLbl>
            <c:dLbl>
              <c:idx val="19"/>
              <c:delete val="1"/>
              <c:extLst>
                <c:ext xmlns:c15="http://schemas.microsoft.com/office/drawing/2012/chart" uri="{CE6537A1-D6FC-4f65-9D91-7224C49458BB}"/>
                <c:ext xmlns:c16="http://schemas.microsoft.com/office/drawing/2014/chart" uri="{C3380CC4-5D6E-409C-BE32-E72D297353CC}">
                  <c16:uniqueId val="{00000024-AB22-4CD4-A121-5F18613C6287}"/>
                </c:ext>
              </c:extLst>
            </c:dLbl>
            <c:dLbl>
              <c:idx val="20"/>
              <c:delete val="1"/>
              <c:extLst>
                <c:ext xmlns:c15="http://schemas.microsoft.com/office/drawing/2012/chart" uri="{CE6537A1-D6FC-4f65-9D91-7224C49458BB}"/>
                <c:ext xmlns:c16="http://schemas.microsoft.com/office/drawing/2014/chart" uri="{C3380CC4-5D6E-409C-BE32-E72D297353CC}">
                  <c16:uniqueId val="{00000025-AB22-4CD4-A121-5F18613C6287}"/>
                </c:ext>
              </c:extLst>
            </c:dLbl>
            <c:dLbl>
              <c:idx val="21"/>
              <c:delete val="1"/>
              <c:extLst>
                <c:ext xmlns:c15="http://schemas.microsoft.com/office/drawing/2012/chart" uri="{CE6537A1-D6FC-4f65-9D91-7224C49458BB}"/>
                <c:ext xmlns:c16="http://schemas.microsoft.com/office/drawing/2014/chart" uri="{C3380CC4-5D6E-409C-BE32-E72D297353CC}">
                  <c16:uniqueId val="{00000026-AB22-4CD4-A121-5F18613C6287}"/>
                </c:ext>
              </c:extLst>
            </c:dLbl>
            <c:dLbl>
              <c:idx val="22"/>
              <c:spPr>
                <a:noFill/>
                <a:ln>
                  <a:noFill/>
                </a:ln>
                <a:effectLst/>
              </c:spPr>
              <c:txPr>
                <a:bodyPr wrap="square" lIns="38100" tIns="19050" rIns="38100" bIns="19050" anchor="ctr">
                  <a:spAutoFit/>
                </a:bodyPr>
                <a:lstStyle/>
                <a:p>
                  <a:pPr>
                    <a:defRPr sz="2000" b="1"/>
                  </a:pPr>
                  <a:endParaRPr lang="nb-NO"/>
                </a:p>
              </c:txPr>
              <c:dLblPos val="t"/>
              <c:showLegendKey val="0"/>
              <c:showVal val="1"/>
              <c:showCatName val="0"/>
              <c:showSerName val="0"/>
              <c:showPercent val="0"/>
              <c:showBubbleSize val="0"/>
              <c:extLst>
                <c:ext xmlns:c16="http://schemas.microsoft.com/office/drawing/2014/chart" uri="{C3380CC4-5D6E-409C-BE32-E72D297353CC}">
                  <c16:uniqueId val="{00000027-AB22-4CD4-A121-5F18613C6287}"/>
                </c:ext>
              </c:extLst>
            </c:dLbl>
            <c:spPr>
              <a:noFill/>
              <a:ln>
                <a:noFill/>
              </a:ln>
              <a:effectLst/>
            </c:spPr>
            <c:txPr>
              <a:bodyPr wrap="square" lIns="38100" tIns="19050" rIns="38100" bIns="19050" anchor="ctr">
                <a:spAutoFit/>
              </a:bodyPr>
              <a:lstStyle/>
              <a:p>
                <a:pPr>
                  <a:defRPr sz="1400"/>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'Ark1'!$B$1:$AQ$1</c:f>
              <c:strCache>
                <c:ptCount val="23"/>
                <c:pt idx="0">
                  <c:v>97</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'Ark1'!$B$11:$AQ$11</c:f>
              <c:numCache>
                <c:formatCode>General</c:formatCode>
                <c:ptCount val="23"/>
                <c:pt idx="16" formatCode="0">
                  <c:v>2</c:v>
                </c:pt>
                <c:pt idx="17" formatCode="0">
                  <c:v>3</c:v>
                </c:pt>
                <c:pt idx="18" formatCode="0">
                  <c:v>4</c:v>
                </c:pt>
                <c:pt idx="19" formatCode="0">
                  <c:v>8</c:v>
                </c:pt>
                <c:pt idx="20" formatCode="0">
                  <c:v>14</c:v>
                </c:pt>
                <c:pt idx="21" formatCode="0">
                  <c:v>15</c:v>
                </c:pt>
                <c:pt idx="22" formatCode="0">
                  <c:v>17</c:v>
                </c:pt>
              </c:numCache>
            </c:numRef>
          </c:val>
          <c:smooth val="1"/>
          <c:extLst>
            <c:ext xmlns:c16="http://schemas.microsoft.com/office/drawing/2014/chart" uri="{C3380CC4-5D6E-409C-BE32-E72D297353CC}">
              <c16:uniqueId val="{00000001-8EC5-4F9A-AB42-B449FBE9B791}"/>
            </c:ext>
          </c:extLst>
        </c:ser>
        <c:ser>
          <c:idx val="5"/>
          <c:order val="5"/>
          <c:tx>
            <c:strRef>
              <c:f>'Ark1'!#REF!</c:f>
              <c:strCache>
                <c:ptCount val="1"/>
                <c:pt idx="0">
                  <c:v>#REF!</c:v>
                </c:pt>
              </c:strCache>
            </c:strRef>
          </c:tx>
          <c:spPr>
            <a:ln>
              <a:solidFill>
                <a:srgbClr val="66E466"/>
              </a:solidFill>
            </a:ln>
          </c:spPr>
          <c:marker>
            <c:symbol val="none"/>
          </c:marker>
          <c:dLbls>
            <c:delete val="1"/>
          </c:dLbls>
          <c:cat>
            <c:strRef>
              <c:f>'Ark1'!$B$1:$AQ$1</c:f>
              <c:strCache>
                <c:ptCount val="23"/>
                <c:pt idx="0">
                  <c:v>97</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'Ark1'!#REF!</c:f>
              <c:numCache>
                <c:formatCode>General</c:formatCode>
                <c:ptCount val="1"/>
                <c:pt idx="0">
                  <c:v>1</c:v>
                </c:pt>
              </c:numCache>
            </c:numRef>
          </c:val>
          <c:smooth val="1"/>
          <c:extLst>
            <c:ext xmlns:c16="http://schemas.microsoft.com/office/drawing/2014/chart" uri="{C3380CC4-5D6E-409C-BE32-E72D297353CC}">
              <c16:uniqueId val="{00000002-8EC5-4F9A-AB42-B449FBE9B791}"/>
            </c:ext>
          </c:extLst>
        </c:ser>
        <c:dLbls>
          <c:dLblPos val="r"/>
          <c:showLegendKey val="0"/>
          <c:showVal val="1"/>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none"/>
        <c:minorTickMark val="none"/>
        <c:tickLblPos val="low"/>
        <c:txPr>
          <a:bodyPr rot="0"/>
          <a:lstStyle/>
          <a:p>
            <a:pPr>
              <a:defRPr sz="1000"/>
            </a:pPr>
            <a:endParaRPr lang="nb-NO"/>
          </a:p>
        </c:txPr>
        <c:crossAx val="588491552"/>
        <c:crosses val="autoZero"/>
        <c:auto val="1"/>
        <c:lblAlgn val="ctr"/>
        <c:lblOffset val="100"/>
        <c:noMultiLvlLbl val="0"/>
      </c:catAx>
      <c:valAx>
        <c:axId val="588491552"/>
        <c:scaling>
          <c:orientation val="minMax"/>
          <c:max val="80"/>
          <c:min val="0"/>
        </c:scaling>
        <c:delete val="1"/>
        <c:axPos val="l"/>
        <c:numFmt formatCode="0" sourceLinked="1"/>
        <c:majorTickMark val="out"/>
        <c:minorTickMark val="none"/>
        <c:tickLblPos val="nextTo"/>
        <c:crossAx val="588482144"/>
        <c:crosses val="autoZero"/>
        <c:crossBetween val="between"/>
        <c:majorUnit val="10"/>
        <c:minorUnit val="1"/>
      </c:valAx>
    </c:plotArea>
    <c:legend>
      <c:legendPos val="r"/>
      <c:legendEntry>
        <c:idx val="3"/>
        <c:delete val="1"/>
      </c:legendEntry>
      <c:layout>
        <c:manualLayout>
          <c:xMode val="edge"/>
          <c:yMode val="edge"/>
          <c:x val="0"/>
          <c:y val="0.18665195766338605"/>
          <c:w val="0.2191852110877249"/>
          <c:h val="0.19645972892896471"/>
        </c:manualLayout>
      </c:layout>
      <c:overlay val="0"/>
      <c:spPr>
        <a:ln>
          <a:solidFill>
            <a:schemeClr val="accent1"/>
          </a:solidFill>
        </a:ln>
      </c:spPr>
      <c:txPr>
        <a:bodyPr/>
        <a:lstStyle/>
        <a:p>
          <a:pPr>
            <a:defRPr b="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0373762746570345E-2"/>
          <c:y val="5.7945060957248821E-2"/>
          <c:w val="0.98504223716653416"/>
          <c:h val="0.89475971333077164"/>
        </c:manualLayout>
      </c:layout>
      <c:lineChart>
        <c:grouping val="standard"/>
        <c:varyColors val="0"/>
        <c:ser>
          <c:idx val="1"/>
          <c:order val="0"/>
          <c:tx>
            <c:strRef>
              <c:f>'Ark1'!$A$2</c:f>
              <c:strCache>
                <c:ptCount val="1"/>
                <c:pt idx="0">
                  <c:v>Total</c:v>
                </c:pt>
              </c:strCache>
            </c:strRef>
          </c:tx>
          <c:spPr>
            <a:ln>
              <a:solidFill>
                <a:schemeClr val="bg1">
                  <a:lumMod val="50000"/>
                </a:schemeClr>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8-47C1-B179-A792C2994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'Ark1'!$B$2:$AQ$2</c:f>
              <c:numCache>
                <c:formatCode>0</c:formatCode>
                <c:ptCount val="32"/>
                <c:pt idx="0">
                  <c:v>89</c:v>
                </c:pt>
                <c:pt idx="1">
                  <c:v>88</c:v>
                </c:pt>
                <c:pt idx="2">
                  <c:v>88</c:v>
                </c:pt>
                <c:pt idx="3">
                  <c:v>90</c:v>
                </c:pt>
                <c:pt idx="4">
                  <c:v>90</c:v>
                </c:pt>
                <c:pt idx="5">
                  <c:v>90</c:v>
                </c:pt>
                <c:pt idx="6">
                  <c:v>90</c:v>
                </c:pt>
                <c:pt idx="7">
                  <c:v>90</c:v>
                </c:pt>
                <c:pt idx="8">
                  <c:v>89</c:v>
                </c:pt>
                <c:pt idx="9">
                  <c:v>91</c:v>
                </c:pt>
                <c:pt idx="10">
                  <c:v>87.3</c:v>
                </c:pt>
                <c:pt idx="11">
                  <c:v>87</c:v>
                </c:pt>
                <c:pt idx="12">
                  <c:v>86</c:v>
                </c:pt>
                <c:pt idx="13">
                  <c:v>86</c:v>
                </c:pt>
                <c:pt idx="14">
                  <c:v>85</c:v>
                </c:pt>
                <c:pt idx="15">
                  <c:v>89.5</c:v>
                </c:pt>
                <c:pt idx="16">
                  <c:v>89</c:v>
                </c:pt>
                <c:pt idx="17">
                  <c:v>89</c:v>
                </c:pt>
                <c:pt idx="18">
                  <c:v>89</c:v>
                </c:pt>
                <c:pt idx="19">
                  <c:v>89</c:v>
                </c:pt>
                <c:pt idx="20">
                  <c:v>89</c:v>
                </c:pt>
                <c:pt idx="21">
                  <c:v>87</c:v>
                </c:pt>
                <c:pt idx="22">
                  <c:v>86</c:v>
                </c:pt>
                <c:pt idx="23">
                  <c:v>87</c:v>
                </c:pt>
                <c:pt idx="24">
                  <c:v>83</c:v>
                </c:pt>
                <c:pt idx="25">
                  <c:v>82</c:v>
                </c:pt>
                <c:pt idx="26">
                  <c:v>83</c:v>
                </c:pt>
                <c:pt idx="27">
                  <c:v>79</c:v>
                </c:pt>
                <c:pt idx="28">
                  <c:v>78</c:v>
                </c:pt>
                <c:pt idx="29">
                  <c:v>79</c:v>
                </c:pt>
                <c:pt idx="30">
                  <c:v>82</c:v>
                </c:pt>
                <c:pt idx="31">
                  <c:v>83</c:v>
                </c:pt>
              </c:numCache>
            </c:numRef>
          </c:val>
          <c:smooth val="1"/>
          <c:extLst>
            <c:ext xmlns:c16="http://schemas.microsoft.com/office/drawing/2014/chart" uri="{C3380CC4-5D6E-409C-BE32-E72D297353CC}">
              <c16:uniqueId val="{00000000-7FDB-4647-A626-D9F314DA0CE2}"/>
            </c:ext>
          </c:extLst>
        </c:ser>
        <c:ser>
          <c:idx val="0"/>
          <c:order val="1"/>
          <c:tx>
            <c:strRef>
              <c:f>'Ark1'!$A$3</c:f>
              <c:strCache>
                <c:ptCount val="1"/>
                <c:pt idx="0">
                  <c:v>Digital</c:v>
                </c:pt>
              </c:strCache>
            </c:strRef>
          </c:tx>
          <c:spPr>
            <a:ln>
              <a:solidFill>
                <a:srgbClr val="00B6FF"/>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68-47C1-B179-A792C2994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'Ark1'!$B$3:$AQ$3</c:f>
              <c:numCache>
                <c:formatCode>General</c:formatCode>
                <c:ptCount val="32"/>
                <c:pt idx="9" formatCode="0">
                  <c:v>1</c:v>
                </c:pt>
                <c:pt idx="10" formatCode="0">
                  <c:v>12.1</c:v>
                </c:pt>
                <c:pt idx="11" formatCode="0">
                  <c:v>14</c:v>
                </c:pt>
                <c:pt idx="12" formatCode="0">
                  <c:v>18</c:v>
                </c:pt>
                <c:pt idx="13" formatCode="0">
                  <c:v>22</c:v>
                </c:pt>
                <c:pt idx="14" formatCode="0">
                  <c:v>27</c:v>
                </c:pt>
                <c:pt idx="15" formatCode="0">
                  <c:v>32</c:v>
                </c:pt>
                <c:pt idx="16" formatCode="0">
                  <c:v>36</c:v>
                </c:pt>
                <c:pt idx="17" formatCode="0">
                  <c:v>40</c:v>
                </c:pt>
                <c:pt idx="18" formatCode="0">
                  <c:v>45</c:v>
                </c:pt>
                <c:pt idx="19" formatCode="0">
                  <c:v>49</c:v>
                </c:pt>
                <c:pt idx="20" formatCode="0">
                  <c:v>52</c:v>
                </c:pt>
                <c:pt idx="21" formatCode="0">
                  <c:v>54</c:v>
                </c:pt>
                <c:pt idx="22" formatCode="0">
                  <c:v>57</c:v>
                </c:pt>
                <c:pt idx="23" formatCode="0">
                  <c:v>61</c:v>
                </c:pt>
                <c:pt idx="24" formatCode="0">
                  <c:v>60</c:v>
                </c:pt>
                <c:pt idx="25" formatCode="0">
                  <c:v>61</c:v>
                </c:pt>
                <c:pt idx="26" formatCode="0">
                  <c:v>62</c:v>
                </c:pt>
                <c:pt idx="27" formatCode="0">
                  <c:v>62</c:v>
                </c:pt>
                <c:pt idx="28" formatCode="0">
                  <c:v>63</c:v>
                </c:pt>
                <c:pt idx="29" formatCode="0">
                  <c:v>66</c:v>
                </c:pt>
                <c:pt idx="30" formatCode="0">
                  <c:v>71</c:v>
                </c:pt>
                <c:pt idx="31" formatCode="0">
                  <c:v>74</c:v>
                </c:pt>
              </c:numCache>
            </c:numRef>
          </c:val>
          <c:smooth val="1"/>
          <c:extLst>
            <c:ext xmlns:c16="http://schemas.microsoft.com/office/drawing/2014/chart" uri="{C3380CC4-5D6E-409C-BE32-E72D297353CC}">
              <c16:uniqueId val="{00000006-B3D7-46E5-9585-8729680A89F4}"/>
            </c:ext>
          </c:extLst>
        </c:ser>
        <c:ser>
          <c:idx val="2"/>
          <c:order val="2"/>
          <c:tx>
            <c:strRef>
              <c:f>'Ark1'!$A$4</c:f>
              <c:strCache>
                <c:ptCount val="1"/>
                <c:pt idx="0">
                  <c:v>Paper</c:v>
                </c:pt>
              </c:strCache>
            </c:strRef>
          </c:tx>
          <c:spPr>
            <a:ln>
              <a:solidFill>
                <a:srgbClr val="ED6666"/>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8-47C1-B179-A792C29940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'Ark1'!$B$1:$AQ$1</c:f>
              <c:strCache>
                <c:ptCount val="32"/>
                <c:pt idx="0">
                  <c:v>61</c:v>
                </c:pt>
                <c:pt idx="1">
                  <c:v>65</c:v>
                </c:pt>
                <c:pt idx="2">
                  <c:v>71</c:v>
                </c:pt>
                <c:pt idx="3">
                  <c:v>77</c:v>
                </c:pt>
                <c:pt idx="4">
                  <c:v>80</c:v>
                </c:pt>
                <c:pt idx="5">
                  <c:v>83</c:v>
                </c:pt>
                <c:pt idx="6">
                  <c:v>85</c:v>
                </c:pt>
                <c:pt idx="7">
                  <c:v>87</c:v>
                </c:pt>
                <c:pt idx="8">
                  <c:v>93</c:v>
                </c:pt>
                <c:pt idx="9">
                  <c:v>97</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'Ark1'!$B$4:$AQ$4</c:f>
              <c:numCache>
                <c:formatCode>0</c:formatCode>
                <c:ptCount val="32"/>
                <c:pt idx="0">
                  <c:v>89</c:v>
                </c:pt>
                <c:pt idx="1">
                  <c:v>88</c:v>
                </c:pt>
                <c:pt idx="2">
                  <c:v>88</c:v>
                </c:pt>
                <c:pt idx="3">
                  <c:v>90</c:v>
                </c:pt>
                <c:pt idx="4">
                  <c:v>90</c:v>
                </c:pt>
                <c:pt idx="5">
                  <c:v>90</c:v>
                </c:pt>
                <c:pt idx="6">
                  <c:v>90</c:v>
                </c:pt>
                <c:pt idx="7">
                  <c:v>90</c:v>
                </c:pt>
                <c:pt idx="8">
                  <c:v>89</c:v>
                </c:pt>
                <c:pt idx="9">
                  <c:v>91</c:v>
                </c:pt>
                <c:pt idx="10">
                  <c:v>86</c:v>
                </c:pt>
                <c:pt idx="11">
                  <c:v>87</c:v>
                </c:pt>
                <c:pt idx="12">
                  <c:v>86</c:v>
                </c:pt>
                <c:pt idx="13">
                  <c:v>86</c:v>
                </c:pt>
                <c:pt idx="14">
                  <c:v>85</c:v>
                </c:pt>
                <c:pt idx="15">
                  <c:v>85</c:v>
                </c:pt>
                <c:pt idx="16">
                  <c:v>83</c:v>
                </c:pt>
                <c:pt idx="17">
                  <c:v>82</c:v>
                </c:pt>
                <c:pt idx="18">
                  <c:v>80</c:v>
                </c:pt>
                <c:pt idx="19">
                  <c:v>78</c:v>
                </c:pt>
                <c:pt idx="20">
                  <c:v>72</c:v>
                </c:pt>
                <c:pt idx="21">
                  <c:v>71</c:v>
                </c:pt>
                <c:pt idx="22">
                  <c:v>66</c:v>
                </c:pt>
                <c:pt idx="23">
                  <c:v>65</c:v>
                </c:pt>
                <c:pt idx="24">
                  <c:v>59</c:v>
                </c:pt>
                <c:pt idx="25">
                  <c:v>53</c:v>
                </c:pt>
                <c:pt idx="26">
                  <c:v>49</c:v>
                </c:pt>
                <c:pt idx="27">
                  <c:v>44</c:v>
                </c:pt>
                <c:pt idx="28">
                  <c:v>40</c:v>
                </c:pt>
                <c:pt idx="29">
                  <c:v>38</c:v>
                </c:pt>
                <c:pt idx="30">
                  <c:v>36</c:v>
                </c:pt>
                <c:pt idx="31">
                  <c:v>32</c:v>
                </c:pt>
              </c:numCache>
            </c:numRef>
          </c:val>
          <c:smooth val="1"/>
          <c:extLst>
            <c:ext xmlns:c16="http://schemas.microsoft.com/office/drawing/2014/chart" uri="{C3380CC4-5D6E-409C-BE32-E72D297353CC}">
              <c16:uniqueId val="{00000007-B3D7-46E5-9585-8729680A89F4}"/>
            </c:ext>
          </c:extLst>
        </c:ser>
        <c:dLbls>
          <c:showLegendKey val="0"/>
          <c:showVal val="0"/>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none"/>
        <c:minorTickMark val="none"/>
        <c:tickLblPos val="low"/>
        <c:txPr>
          <a:bodyPr rot="0"/>
          <a:lstStyle/>
          <a:p>
            <a:pPr>
              <a:defRPr sz="1000"/>
            </a:pPr>
            <a:endParaRPr lang="nb-NO"/>
          </a:p>
        </c:txPr>
        <c:crossAx val="588491552"/>
        <c:crosses val="autoZero"/>
        <c:auto val="1"/>
        <c:lblAlgn val="ctr"/>
        <c:lblOffset val="100"/>
        <c:noMultiLvlLbl val="0"/>
      </c:catAx>
      <c:valAx>
        <c:axId val="588491552"/>
        <c:scaling>
          <c:orientation val="minMax"/>
          <c:max val="100"/>
          <c:min val="0"/>
        </c:scaling>
        <c:delete val="1"/>
        <c:axPos val="l"/>
        <c:numFmt formatCode="0" sourceLinked="1"/>
        <c:majorTickMark val="none"/>
        <c:minorTickMark val="none"/>
        <c:tickLblPos val="nextTo"/>
        <c:crossAx val="588482144"/>
        <c:crosses val="autoZero"/>
        <c:crossBetween val="between"/>
        <c:majorUnit val="10"/>
        <c:minorUnit val="1"/>
      </c:valAx>
    </c:plotArea>
    <c:legend>
      <c:legendPos val="r"/>
      <c:layout>
        <c:manualLayout>
          <c:xMode val="edge"/>
          <c:yMode val="edge"/>
          <c:x val="4.3146415753592413E-3"/>
          <c:y val="0.60875630176171702"/>
          <c:w val="0.13018171319371424"/>
          <c:h val="0.23379533482055342"/>
        </c:manualLayout>
      </c:layout>
      <c:overlay val="0"/>
      <c:spPr>
        <a:ln>
          <a:solidFill>
            <a:schemeClr val="accent1"/>
          </a:solidFill>
        </a:ln>
      </c:spPr>
      <c:txPr>
        <a:bodyPr/>
        <a:lstStyle/>
        <a:p>
          <a:pPr>
            <a:defRPr sz="2000" b="0"/>
          </a:pPr>
          <a:endParaRPr lang="nb-NO"/>
        </a:p>
      </c:txPr>
    </c:legend>
    <c:plotVisOnly val="1"/>
    <c:dispBlanksAs val="gap"/>
    <c:showDLblsOverMax val="0"/>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84815099673645E-2"/>
          <c:y val="9.6995150300929145E-2"/>
          <c:w val="0.98216042710347073"/>
          <c:h val="0.76759035764339001"/>
        </c:manualLayout>
      </c:layout>
      <c:barChart>
        <c:barDir val="col"/>
        <c:grouping val="clustered"/>
        <c:varyColors val="0"/>
        <c:ser>
          <c:idx val="0"/>
          <c:order val="0"/>
          <c:tx>
            <c:strRef>
              <c:f>Sheet1!$B$1</c:f>
              <c:strCache>
                <c:ptCount val="1"/>
                <c:pt idx="0">
                  <c:v>Paper</c:v>
                </c:pt>
              </c:strCache>
            </c:strRef>
          </c:tx>
          <c:spPr>
            <a:solidFill>
              <a:srgbClr val="66E4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Large tabloid (Dagbladet)</c:v>
                </c:pt>
                <c:pt idx="1">
                  <c:v>Finance (Finansavisen)</c:v>
                </c:pt>
                <c:pt idx="2">
                  <c:v>Regional (Adresseavisen)</c:v>
                </c:pt>
                <c:pt idx="3">
                  <c:v>Largest national (Aftenposten)</c:v>
                </c:pt>
                <c:pt idx="4">
                  <c:v>Typical local (Ringsaker Blad) </c:v>
                </c:pt>
                <c:pt idx="5">
                  <c:v>Niche (Nationen)</c:v>
                </c:pt>
                <c:pt idx="6">
                  <c:v>Small local (Bygdebladet)</c:v>
                </c:pt>
              </c:strCache>
            </c:strRef>
          </c:cat>
          <c:val>
            <c:numRef>
              <c:f>Sheet1!$B$2:$B$8</c:f>
              <c:numCache>
                <c:formatCode>General</c:formatCode>
                <c:ptCount val="7"/>
                <c:pt idx="0">
                  <c:v>83</c:v>
                </c:pt>
                <c:pt idx="1">
                  <c:v>44</c:v>
                </c:pt>
                <c:pt idx="2">
                  <c:v>79</c:v>
                </c:pt>
                <c:pt idx="3">
                  <c:v>271</c:v>
                </c:pt>
                <c:pt idx="4">
                  <c:v>11</c:v>
                </c:pt>
                <c:pt idx="5">
                  <c:v>44</c:v>
                </c:pt>
                <c:pt idx="6">
                  <c:v>7</c:v>
                </c:pt>
              </c:numCache>
            </c:numRef>
          </c:val>
          <c:extLst>
            <c:ext xmlns:c16="http://schemas.microsoft.com/office/drawing/2014/chart" uri="{C3380CC4-5D6E-409C-BE32-E72D297353CC}">
              <c16:uniqueId val="{00000000-6652-44FC-BE1E-3D9005C9430D}"/>
            </c:ext>
          </c:extLst>
        </c:ser>
        <c:ser>
          <c:idx val="1"/>
          <c:order val="1"/>
          <c:tx>
            <c:strRef>
              <c:f>Sheet1!$C$1</c:f>
              <c:strCache>
                <c:ptCount val="1"/>
                <c:pt idx="0">
                  <c:v>Digital</c:v>
                </c:pt>
              </c:strCache>
            </c:strRef>
          </c:tx>
          <c:spPr>
            <a:solidFill>
              <a:srgbClr val="00B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Large tabloid (Dagbladet)</c:v>
                </c:pt>
                <c:pt idx="1">
                  <c:v>Finance (Finansavisen)</c:v>
                </c:pt>
                <c:pt idx="2">
                  <c:v>Regional (Adresseavisen)</c:v>
                </c:pt>
                <c:pt idx="3">
                  <c:v>Largest national (Aftenposten)</c:v>
                </c:pt>
                <c:pt idx="4">
                  <c:v>Typical local (Ringsaker Blad) </c:v>
                </c:pt>
                <c:pt idx="5">
                  <c:v>Niche (Nationen)</c:v>
                </c:pt>
                <c:pt idx="6">
                  <c:v>Small local (Bygdebladet)</c:v>
                </c:pt>
              </c:strCache>
            </c:strRef>
          </c:cat>
          <c:val>
            <c:numRef>
              <c:f>Sheet1!$C$2:$C$8</c:f>
              <c:numCache>
                <c:formatCode>General</c:formatCode>
                <c:ptCount val="7"/>
                <c:pt idx="0">
                  <c:v>1268</c:v>
                </c:pt>
                <c:pt idx="1">
                  <c:v>130</c:v>
                </c:pt>
                <c:pt idx="2">
                  <c:v>164</c:v>
                </c:pt>
                <c:pt idx="3">
                  <c:v>386</c:v>
                </c:pt>
                <c:pt idx="4">
                  <c:v>12</c:v>
                </c:pt>
                <c:pt idx="5">
                  <c:v>23</c:v>
                </c:pt>
                <c:pt idx="6">
                  <c:v>3</c:v>
                </c:pt>
              </c:numCache>
            </c:numRef>
          </c:val>
          <c:extLst>
            <c:ext xmlns:c16="http://schemas.microsoft.com/office/drawing/2014/chart" uri="{C3380CC4-5D6E-409C-BE32-E72D297353CC}">
              <c16:uniqueId val="{00000000-DFA9-49BB-A900-ABC859DE7FFA}"/>
            </c:ext>
          </c:extLst>
        </c:ser>
        <c:dLbls>
          <c:showLegendKey val="0"/>
          <c:showVal val="1"/>
          <c:showCatName val="0"/>
          <c:showSerName val="0"/>
          <c:showPercent val="0"/>
          <c:showBubbleSize val="0"/>
        </c:dLbls>
        <c:gapWidth val="75"/>
        <c:axId val="712731840"/>
        <c:axId val="712729488"/>
      </c:barChart>
      <c:catAx>
        <c:axId val="7127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712729488"/>
        <c:crosses val="autoZero"/>
        <c:auto val="1"/>
        <c:lblAlgn val="ctr"/>
        <c:lblOffset val="100"/>
        <c:noMultiLvlLbl val="0"/>
      </c:catAx>
      <c:valAx>
        <c:axId val="712729488"/>
        <c:scaling>
          <c:orientation val="minMax"/>
          <c:max val="1300"/>
          <c:min val="0"/>
        </c:scaling>
        <c:delete val="1"/>
        <c:axPos val="l"/>
        <c:numFmt formatCode="General" sourceLinked="1"/>
        <c:majorTickMark val="out"/>
        <c:minorTickMark val="none"/>
        <c:tickLblPos val="nextTo"/>
        <c:crossAx val="712731840"/>
        <c:crosses val="autoZero"/>
        <c:crossBetween val="between"/>
        <c:minorUnit val="1"/>
      </c:valAx>
      <c:spPr>
        <a:noFill/>
        <a:ln>
          <a:noFill/>
        </a:ln>
        <a:effectLst/>
      </c:spPr>
    </c:plotArea>
    <c:legend>
      <c:legendPos val="r"/>
      <c:layout>
        <c:manualLayout>
          <c:xMode val="edge"/>
          <c:yMode val="edge"/>
          <c:x val="0.74949912001718388"/>
          <c:y val="4.9221698692135871E-3"/>
          <c:w val="0.23496710457937514"/>
          <c:h val="0.11907361628066314"/>
        </c:manualLayout>
      </c:layout>
      <c:overlay val="0"/>
      <c:spPr>
        <a:noFill/>
        <a:ln>
          <a:solidFill>
            <a:schemeClr val="accent1"/>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84815099673645E-2"/>
          <c:y val="2.870891717494136E-2"/>
          <c:w val="0.98216042710347073"/>
          <c:h val="0.88312337873445235"/>
        </c:manualLayout>
      </c:layout>
      <c:barChart>
        <c:barDir val="col"/>
        <c:grouping val="clustered"/>
        <c:varyColors val="0"/>
        <c:ser>
          <c:idx val="0"/>
          <c:order val="0"/>
          <c:tx>
            <c:strRef>
              <c:f>Sheet1!$B$1</c:f>
              <c:strCache>
                <c:ptCount val="1"/>
                <c:pt idx="0">
                  <c:v>2019</c:v>
                </c:pt>
              </c:strCache>
            </c:strRef>
          </c:tx>
          <c:spPr>
            <a:solidFill>
              <a:srgbClr val="66E4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Totalt</c:v>
                </c:pt>
                <c:pt idx="1">
                  <c:v>Digitalt</c:v>
                </c:pt>
                <c:pt idx="2">
                  <c:v>Mobil </c:v>
                </c:pt>
                <c:pt idx="3">
                  <c:v>PC/Mac</c:v>
                </c:pt>
                <c:pt idx="4">
                  <c:v>Nettbrett</c:v>
                </c:pt>
                <c:pt idx="5">
                  <c:v>eAvis</c:v>
                </c:pt>
                <c:pt idx="6">
                  <c:v>Papir</c:v>
                </c:pt>
              </c:strCache>
            </c:strRef>
          </c:cat>
          <c:val>
            <c:numRef>
              <c:f>Sheet1!$B$2:$B$8</c:f>
              <c:numCache>
                <c:formatCode>General</c:formatCode>
                <c:ptCount val="7"/>
                <c:pt idx="0">
                  <c:v>79</c:v>
                </c:pt>
                <c:pt idx="1">
                  <c:v>66</c:v>
                </c:pt>
                <c:pt idx="2">
                  <c:v>55</c:v>
                </c:pt>
                <c:pt idx="3">
                  <c:v>31</c:v>
                </c:pt>
                <c:pt idx="4">
                  <c:v>12</c:v>
                </c:pt>
                <c:pt idx="6">
                  <c:v>38</c:v>
                </c:pt>
              </c:numCache>
            </c:numRef>
          </c:val>
          <c:extLst>
            <c:ext xmlns:c16="http://schemas.microsoft.com/office/drawing/2014/chart" uri="{C3380CC4-5D6E-409C-BE32-E72D297353CC}">
              <c16:uniqueId val="{00000000-6652-44FC-BE1E-3D9005C9430D}"/>
            </c:ext>
          </c:extLst>
        </c:ser>
        <c:ser>
          <c:idx val="1"/>
          <c:order val="1"/>
          <c:tx>
            <c:strRef>
              <c:f>Sheet1!$C$1</c:f>
              <c:strCache>
                <c:ptCount val="1"/>
                <c:pt idx="0">
                  <c:v>2020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Totalt</c:v>
                </c:pt>
                <c:pt idx="1">
                  <c:v>Digitalt</c:v>
                </c:pt>
                <c:pt idx="2">
                  <c:v>Mobil </c:v>
                </c:pt>
                <c:pt idx="3">
                  <c:v>PC/Mac</c:v>
                </c:pt>
                <c:pt idx="4">
                  <c:v>Nettbrett</c:v>
                </c:pt>
                <c:pt idx="5">
                  <c:v>eAvis</c:v>
                </c:pt>
                <c:pt idx="6">
                  <c:v>Papir</c:v>
                </c:pt>
              </c:strCache>
            </c:strRef>
          </c:cat>
          <c:val>
            <c:numRef>
              <c:f>Sheet1!$C$2:$C$8</c:f>
              <c:numCache>
                <c:formatCode>General</c:formatCode>
                <c:ptCount val="7"/>
                <c:pt idx="0">
                  <c:v>82</c:v>
                </c:pt>
                <c:pt idx="1">
                  <c:v>71</c:v>
                </c:pt>
                <c:pt idx="2">
                  <c:v>61</c:v>
                </c:pt>
                <c:pt idx="3">
                  <c:v>31</c:v>
                </c:pt>
                <c:pt idx="4">
                  <c:v>16</c:v>
                </c:pt>
                <c:pt idx="5">
                  <c:v>5</c:v>
                </c:pt>
                <c:pt idx="6">
                  <c:v>36</c:v>
                </c:pt>
              </c:numCache>
            </c:numRef>
          </c:val>
          <c:extLst>
            <c:ext xmlns:c16="http://schemas.microsoft.com/office/drawing/2014/chart" uri="{C3380CC4-5D6E-409C-BE32-E72D297353CC}">
              <c16:uniqueId val="{00000000-DFA9-49BB-A900-ABC859DE7FFA}"/>
            </c:ext>
          </c:extLst>
        </c:ser>
        <c:ser>
          <c:idx val="2"/>
          <c:order val="2"/>
          <c:tx>
            <c:strRef>
              <c:f>Sheet1!$D$1</c:f>
              <c:strCache>
                <c:ptCount val="1"/>
                <c:pt idx="0">
                  <c:v>2021</c:v>
                </c:pt>
              </c:strCache>
            </c:strRef>
          </c:tx>
          <c:spPr>
            <a:solidFill>
              <a:srgbClr val="00B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Totalt</c:v>
                </c:pt>
                <c:pt idx="1">
                  <c:v>Digitalt</c:v>
                </c:pt>
                <c:pt idx="2">
                  <c:v>Mobil </c:v>
                </c:pt>
                <c:pt idx="3">
                  <c:v>PC/Mac</c:v>
                </c:pt>
                <c:pt idx="4">
                  <c:v>Nettbrett</c:v>
                </c:pt>
                <c:pt idx="5">
                  <c:v>eAvis</c:v>
                </c:pt>
                <c:pt idx="6">
                  <c:v>Papir</c:v>
                </c:pt>
              </c:strCache>
            </c:strRef>
          </c:cat>
          <c:val>
            <c:numRef>
              <c:f>Sheet1!$D$2:$D$8</c:f>
              <c:numCache>
                <c:formatCode>General</c:formatCode>
                <c:ptCount val="7"/>
                <c:pt idx="0">
                  <c:v>83</c:v>
                </c:pt>
                <c:pt idx="1">
                  <c:v>74</c:v>
                </c:pt>
                <c:pt idx="2">
                  <c:v>64</c:v>
                </c:pt>
                <c:pt idx="3">
                  <c:v>29</c:v>
                </c:pt>
                <c:pt idx="4">
                  <c:v>15</c:v>
                </c:pt>
                <c:pt idx="5">
                  <c:v>5</c:v>
                </c:pt>
                <c:pt idx="6">
                  <c:v>32</c:v>
                </c:pt>
              </c:numCache>
            </c:numRef>
          </c:val>
          <c:extLst>
            <c:ext xmlns:c16="http://schemas.microsoft.com/office/drawing/2014/chart" uri="{C3380CC4-5D6E-409C-BE32-E72D297353CC}">
              <c16:uniqueId val="{00000000-A9ED-4D83-AE0E-B98FD48B752F}"/>
            </c:ext>
          </c:extLst>
        </c:ser>
        <c:dLbls>
          <c:showLegendKey val="0"/>
          <c:showVal val="1"/>
          <c:showCatName val="0"/>
          <c:showSerName val="0"/>
          <c:showPercent val="0"/>
          <c:showBubbleSize val="0"/>
        </c:dLbls>
        <c:gapWidth val="75"/>
        <c:axId val="712731840"/>
        <c:axId val="712729488"/>
      </c:barChart>
      <c:catAx>
        <c:axId val="7127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crossAx val="712729488"/>
        <c:crosses val="autoZero"/>
        <c:auto val="1"/>
        <c:lblAlgn val="ctr"/>
        <c:lblOffset val="100"/>
        <c:noMultiLvlLbl val="0"/>
      </c:catAx>
      <c:valAx>
        <c:axId val="712729488"/>
        <c:scaling>
          <c:orientation val="minMax"/>
          <c:max val="100"/>
        </c:scaling>
        <c:delete val="1"/>
        <c:axPos val="l"/>
        <c:numFmt formatCode="General" sourceLinked="1"/>
        <c:majorTickMark val="none"/>
        <c:minorTickMark val="none"/>
        <c:tickLblPos val="nextTo"/>
        <c:crossAx val="712731840"/>
        <c:crosses val="autoZero"/>
        <c:crossBetween val="between"/>
        <c:minorUnit val="1"/>
      </c:valAx>
      <c:spPr>
        <a:noFill/>
        <a:ln>
          <a:noFill/>
        </a:ln>
        <a:effectLst/>
      </c:spPr>
    </c:plotArea>
    <c:legend>
      <c:legendPos val="r"/>
      <c:layout>
        <c:manualLayout>
          <c:xMode val="edge"/>
          <c:yMode val="edge"/>
          <c:x val="0.74949912001718388"/>
          <c:y val="2.5704841676850762E-2"/>
          <c:w val="0.23496710457937514"/>
          <c:h val="0.11907361628066314"/>
        </c:manualLayout>
      </c:layout>
      <c:overlay val="0"/>
      <c:spPr>
        <a:noFill/>
        <a:ln>
          <a:solidFill>
            <a:schemeClr val="accent1"/>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4.8113999880168307E-3"/>
          <c:y val="1.6699659355376453E-2"/>
          <c:w val="0.98837965482166623"/>
          <c:h val="0.89475971333077164"/>
        </c:manualLayout>
      </c:layout>
      <c:lineChart>
        <c:grouping val="standard"/>
        <c:varyColors val="0"/>
        <c:ser>
          <c:idx val="1"/>
          <c:order val="0"/>
          <c:tx>
            <c:strRef>
              <c:f>'Ark1'!$A$2</c:f>
              <c:strCache>
                <c:ptCount val="1"/>
                <c:pt idx="0">
                  <c:v>Newspapers</c:v>
                </c:pt>
              </c:strCache>
            </c:strRef>
          </c:tx>
          <c:spPr>
            <a:ln>
              <a:solidFill>
                <a:srgbClr val="ED6666"/>
              </a:solidFill>
            </a:ln>
          </c:spPr>
          <c:marker>
            <c:symbol val="none"/>
          </c:marker>
          <c:dLbls>
            <c:spPr>
              <a:noFill/>
              <a:ln>
                <a:noFill/>
              </a:ln>
              <a:effectLst/>
            </c:spPr>
            <c:txPr>
              <a:bodyPr wrap="square" lIns="38100" tIns="19050" rIns="38100" bIns="19050" anchor="ctr">
                <a:spAutoFit/>
              </a:bodyPr>
              <a:lstStyle/>
              <a:p>
                <a:pPr>
                  <a:defRPr sz="1400">
                    <a:solidFill>
                      <a:schemeClr val="bg1">
                        <a:lumMod val="50000"/>
                      </a:schemeClr>
                    </a:solidFill>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'Ark1'!$B$2:$K$2</c:f>
            </c:numRef>
          </c:val>
          <c:smooth val="1"/>
          <c:extLst>
            <c:ext xmlns:c16="http://schemas.microsoft.com/office/drawing/2014/chart" uri="{C3380CC4-5D6E-409C-BE32-E72D297353CC}">
              <c16:uniqueId val="{00000000-7FDB-4647-A626-D9F314DA0CE2}"/>
            </c:ext>
          </c:extLst>
        </c:ser>
        <c:ser>
          <c:idx val="0"/>
          <c:order val="1"/>
          <c:tx>
            <c:strRef>
              <c:f>'Ark1'!$A$3</c:f>
              <c:strCache>
                <c:ptCount val="1"/>
                <c:pt idx="0">
                  <c:v>Magazines</c:v>
                </c:pt>
              </c:strCache>
            </c:strRef>
          </c:tx>
          <c:spPr>
            <a:ln>
              <a:solidFill>
                <a:srgbClr val="00B6FF"/>
              </a:solidFill>
            </a:ln>
          </c:spPr>
          <c:marker>
            <c:symbol val="none"/>
          </c:marker>
          <c:dLbls>
            <c:spPr>
              <a:noFill/>
              <a:ln>
                <a:noFill/>
              </a:ln>
              <a:effectLst/>
            </c:spPr>
            <c:txPr>
              <a:bodyPr wrap="square" lIns="38100" tIns="19050" rIns="38100" bIns="19050" anchor="ctr">
                <a:spAutoFit/>
              </a:bodyPr>
              <a:lstStyle/>
              <a:p>
                <a:pPr>
                  <a:defRPr sz="1600">
                    <a:solidFill>
                      <a:schemeClr val="bg1">
                        <a:lumMod val="50000"/>
                      </a:schemeClr>
                    </a:solidFill>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'Ark1'!$B$3:$K$3</c:f>
              <c:numCache>
                <c:formatCode>0</c:formatCode>
                <c:ptCount val="10"/>
                <c:pt idx="0">
                  <c:v>43</c:v>
                </c:pt>
                <c:pt idx="1">
                  <c:v>37</c:v>
                </c:pt>
                <c:pt idx="2">
                  <c:v>35</c:v>
                </c:pt>
                <c:pt idx="3">
                  <c:v>32</c:v>
                </c:pt>
                <c:pt idx="4">
                  <c:v>29</c:v>
                </c:pt>
                <c:pt idx="5">
                  <c:v>25</c:v>
                </c:pt>
                <c:pt idx="6">
                  <c:v>25</c:v>
                </c:pt>
                <c:pt idx="7">
                  <c:v>24</c:v>
                </c:pt>
                <c:pt idx="8">
                  <c:v>21</c:v>
                </c:pt>
                <c:pt idx="9">
                  <c:v>21</c:v>
                </c:pt>
              </c:numCache>
            </c:numRef>
          </c:val>
          <c:smooth val="1"/>
          <c:extLst>
            <c:ext xmlns:c16="http://schemas.microsoft.com/office/drawing/2014/chart" uri="{C3380CC4-5D6E-409C-BE32-E72D297353CC}">
              <c16:uniqueId val="{00000000-1B72-4C8D-B846-EA0B64A857AD}"/>
            </c:ext>
          </c:extLst>
        </c:ser>
        <c:dLbls>
          <c:showLegendKey val="0"/>
          <c:showVal val="0"/>
          <c:showCatName val="0"/>
          <c:showSerName val="0"/>
          <c:showPercent val="0"/>
          <c:showBubbleSize val="0"/>
        </c:dLbls>
        <c:hiLowLines/>
        <c:smooth val="0"/>
        <c:axId val="588482144"/>
        <c:axId val="588491552"/>
      </c:lineChart>
      <c:catAx>
        <c:axId val="588482144"/>
        <c:scaling>
          <c:orientation val="minMax"/>
        </c:scaling>
        <c:delete val="0"/>
        <c:axPos val="b"/>
        <c:numFmt formatCode="General" sourceLinked="0"/>
        <c:majorTickMark val="none"/>
        <c:minorTickMark val="none"/>
        <c:tickLblPos val="low"/>
        <c:txPr>
          <a:bodyPr rot="0"/>
          <a:lstStyle/>
          <a:p>
            <a:pPr>
              <a:defRPr sz="1400" b="0"/>
            </a:pPr>
            <a:endParaRPr lang="nb-NO"/>
          </a:p>
        </c:txPr>
        <c:crossAx val="588491552"/>
        <c:crosses val="autoZero"/>
        <c:auto val="1"/>
        <c:lblAlgn val="ctr"/>
        <c:lblOffset val="100"/>
        <c:noMultiLvlLbl val="0"/>
      </c:catAx>
      <c:valAx>
        <c:axId val="588491552"/>
        <c:scaling>
          <c:orientation val="minMax"/>
          <c:max val="45"/>
          <c:min val="0"/>
        </c:scaling>
        <c:delete val="1"/>
        <c:axPos val="l"/>
        <c:numFmt formatCode="0" sourceLinked="1"/>
        <c:majorTickMark val="out"/>
        <c:minorTickMark val="none"/>
        <c:tickLblPos val="nextTo"/>
        <c:crossAx val="588482144"/>
        <c:crosses val="autoZero"/>
        <c:crossBetween val="between"/>
        <c:majorUnit val="10"/>
        <c:minorUnit val="1"/>
      </c:valAx>
    </c:plotArea>
    <c:plotVisOnly val="1"/>
    <c:dispBlanksAs val="gap"/>
    <c:showDLblsOverMax val="0"/>
  </c:chart>
  <c:txPr>
    <a:bodyPr/>
    <a:lstStyle/>
    <a:p>
      <a:pPr>
        <a:defRPr sz="18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84707700196087E-2"/>
          <c:y val="1.6770140937620959E-2"/>
          <c:w val="0.98216042710347073"/>
          <c:h val="0.8771540231581505"/>
        </c:manualLayout>
      </c:layout>
      <c:barChart>
        <c:barDir val="col"/>
        <c:grouping val="clustered"/>
        <c:varyColors val="0"/>
        <c:ser>
          <c:idx val="0"/>
          <c:order val="0"/>
          <c:tx>
            <c:strRef>
              <c:f>Sheet1!$B$1</c:f>
              <c:strCache>
                <c:ptCount val="1"/>
                <c:pt idx="0">
                  <c:v>2020</c:v>
                </c:pt>
              </c:strCache>
            </c:strRef>
          </c:tx>
          <c:spPr>
            <a:solidFill>
              <a:srgbClr val="66E4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 (Se og Hør)</c:v>
                </c:pt>
                <c:pt idx="1">
                  <c:v>Digital (Se og Hør)</c:v>
                </c:pt>
                <c:pt idx="2">
                  <c:v>Paper (S&amp;H Tirsdag)</c:v>
                </c:pt>
                <c:pt idx="3">
                  <c:v>Paper (S&amp;H Extra)</c:v>
                </c:pt>
                <c:pt idx="5">
                  <c:v>Total (KK)</c:v>
                </c:pt>
                <c:pt idx="6">
                  <c:v>Digital (KK)</c:v>
                </c:pt>
                <c:pt idx="7">
                  <c:v>Paper (KK)</c:v>
                </c:pt>
              </c:strCache>
            </c:strRef>
          </c:cat>
          <c:val>
            <c:numRef>
              <c:f>Sheet1!$B$2:$B$9</c:f>
              <c:numCache>
                <c:formatCode>General</c:formatCode>
                <c:ptCount val="8"/>
                <c:pt idx="0">
                  <c:v>542</c:v>
                </c:pt>
                <c:pt idx="1">
                  <c:v>231</c:v>
                </c:pt>
                <c:pt idx="2">
                  <c:v>262</c:v>
                </c:pt>
                <c:pt idx="3">
                  <c:v>144</c:v>
                </c:pt>
                <c:pt idx="5">
                  <c:v>248</c:v>
                </c:pt>
                <c:pt idx="6">
                  <c:v>133</c:v>
                </c:pt>
                <c:pt idx="7">
                  <c:v>134</c:v>
                </c:pt>
              </c:numCache>
            </c:numRef>
          </c:val>
          <c:extLst>
            <c:ext xmlns:c16="http://schemas.microsoft.com/office/drawing/2014/chart" uri="{C3380CC4-5D6E-409C-BE32-E72D297353CC}">
              <c16:uniqueId val="{00000000-6652-44FC-BE1E-3D9005C9430D}"/>
            </c:ext>
          </c:extLst>
        </c:ser>
        <c:ser>
          <c:idx val="1"/>
          <c:order val="1"/>
          <c:tx>
            <c:strRef>
              <c:f>Sheet1!$C$1</c:f>
              <c:strCache>
                <c:ptCount val="1"/>
                <c:pt idx="0">
                  <c:v>2021</c:v>
                </c:pt>
              </c:strCache>
            </c:strRef>
          </c:tx>
          <c:spPr>
            <a:solidFill>
              <a:srgbClr val="00B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 (Se og Hør)</c:v>
                </c:pt>
                <c:pt idx="1">
                  <c:v>Digital (Se og Hør)</c:v>
                </c:pt>
                <c:pt idx="2">
                  <c:v>Paper (S&amp;H Tirsdag)</c:v>
                </c:pt>
                <c:pt idx="3">
                  <c:v>Paper (S&amp;H Extra)</c:v>
                </c:pt>
                <c:pt idx="5">
                  <c:v>Total (KK)</c:v>
                </c:pt>
                <c:pt idx="6">
                  <c:v>Digital (KK)</c:v>
                </c:pt>
                <c:pt idx="7">
                  <c:v>Paper (KK)</c:v>
                </c:pt>
              </c:strCache>
            </c:strRef>
          </c:cat>
          <c:val>
            <c:numRef>
              <c:f>Sheet1!$C$2:$C$9</c:f>
              <c:numCache>
                <c:formatCode>General</c:formatCode>
                <c:ptCount val="8"/>
                <c:pt idx="0">
                  <c:v>546</c:v>
                </c:pt>
                <c:pt idx="1">
                  <c:v>261</c:v>
                </c:pt>
                <c:pt idx="2">
                  <c:v>252</c:v>
                </c:pt>
                <c:pt idx="3">
                  <c:v>146</c:v>
                </c:pt>
                <c:pt idx="5">
                  <c:v>254</c:v>
                </c:pt>
                <c:pt idx="6">
                  <c:v>142</c:v>
                </c:pt>
                <c:pt idx="7">
                  <c:v>136</c:v>
                </c:pt>
              </c:numCache>
            </c:numRef>
          </c:val>
          <c:extLst>
            <c:ext xmlns:c16="http://schemas.microsoft.com/office/drawing/2014/chart" uri="{C3380CC4-5D6E-409C-BE32-E72D297353CC}">
              <c16:uniqueId val="{00000000-DFA9-49BB-A900-ABC859DE7FFA}"/>
            </c:ext>
          </c:extLst>
        </c:ser>
        <c:dLbls>
          <c:showLegendKey val="0"/>
          <c:showVal val="1"/>
          <c:showCatName val="0"/>
          <c:showSerName val="0"/>
          <c:showPercent val="0"/>
          <c:showBubbleSize val="0"/>
        </c:dLbls>
        <c:gapWidth val="75"/>
        <c:axId val="712731840"/>
        <c:axId val="712729488"/>
      </c:barChart>
      <c:catAx>
        <c:axId val="7127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crossAx val="712729488"/>
        <c:crosses val="autoZero"/>
        <c:auto val="1"/>
        <c:lblAlgn val="ctr"/>
        <c:lblOffset val="100"/>
        <c:noMultiLvlLbl val="0"/>
      </c:catAx>
      <c:valAx>
        <c:axId val="712729488"/>
        <c:scaling>
          <c:orientation val="minMax"/>
          <c:max val="600"/>
        </c:scaling>
        <c:delete val="1"/>
        <c:axPos val="l"/>
        <c:numFmt formatCode="General" sourceLinked="1"/>
        <c:majorTickMark val="out"/>
        <c:minorTickMark val="none"/>
        <c:tickLblPos val="nextTo"/>
        <c:crossAx val="712731840"/>
        <c:crosses val="autoZero"/>
        <c:crossBetween val="between"/>
        <c:minorUnit val="1"/>
      </c:valAx>
      <c:spPr>
        <a:noFill/>
        <a:ln>
          <a:noFill/>
        </a:ln>
        <a:effectLst/>
      </c:spPr>
    </c:plotArea>
    <c:legend>
      <c:legendPos val="r"/>
      <c:layout>
        <c:manualLayout>
          <c:xMode val="edge"/>
          <c:yMode val="edge"/>
          <c:x val="0.74949912001718388"/>
          <c:y val="2.5704841676850762E-2"/>
          <c:w val="0.23496710457937514"/>
          <c:h val="0.11907361628066314"/>
        </c:manualLayout>
      </c:layout>
      <c:overlay val="0"/>
      <c:spPr>
        <a:noFill/>
        <a:ln>
          <a:solidFill>
            <a:schemeClr val="accent1"/>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241626210648353E-2"/>
          <c:w val="1"/>
          <c:h val="0.88729693992767578"/>
        </c:manualLayout>
      </c:layout>
      <c:lineChart>
        <c:grouping val="standard"/>
        <c:varyColors val="0"/>
        <c:ser>
          <c:idx val="1"/>
          <c:order val="0"/>
          <c:tx>
            <c:strRef>
              <c:f>'Ark1'!$A$7</c:f>
              <c:strCache>
                <c:ptCount val="1"/>
                <c:pt idx="0">
                  <c:v>Streaming</c:v>
                </c:pt>
              </c:strCache>
            </c:strRef>
          </c:tx>
          <c:spPr>
            <a:ln w="38100" cap="rnd">
              <a:solidFill>
                <a:srgbClr val="00B6FF"/>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F-52D4-48EA-8F44-8D59218B0E2D}"/>
                </c:ext>
              </c:extLst>
            </c:dLbl>
            <c:dLbl>
              <c:idx val="2"/>
              <c:delete val="1"/>
              <c:extLst>
                <c:ext xmlns:c15="http://schemas.microsoft.com/office/drawing/2012/chart" uri="{CE6537A1-D6FC-4f65-9D91-7224C49458BB}"/>
                <c:ext xmlns:c16="http://schemas.microsoft.com/office/drawing/2014/chart" uri="{C3380CC4-5D6E-409C-BE32-E72D297353CC}">
                  <c16:uniqueId val="{00000010-52D4-48EA-8F44-8D59218B0E2D}"/>
                </c:ext>
              </c:extLst>
            </c:dLbl>
            <c:dLbl>
              <c:idx val="3"/>
              <c:delete val="1"/>
              <c:extLst>
                <c:ext xmlns:c15="http://schemas.microsoft.com/office/drawing/2012/chart" uri="{CE6537A1-D6FC-4f65-9D91-7224C49458BB}"/>
                <c:ext xmlns:c16="http://schemas.microsoft.com/office/drawing/2014/chart" uri="{C3380CC4-5D6E-409C-BE32-E72D297353CC}">
                  <c16:uniqueId val="{00000011-52D4-48EA-8F44-8D59218B0E2D}"/>
                </c:ext>
              </c:extLst>
            </c:dLbl>
            <c:dLbl>
              <c:idx val="4"/>
              <c:delete val="1"/>
              <c:extLst>
                <c:ext xmlns:c15="http://schemas.microsoft.com/office/drawing/2012/chart" uri="{CE6537A1-D6FC-4f65-9D91-7224C49458BB}"/>
                <c:ext xmlns:c16="http://schemas.microsoft.com/office/drawing/2014/chart" uri="{C3380CC4-5D6E-409C-BE32-E72D297353CC}">
                  <c16:uniqueId val="{00000012-52D4-48EA-8F44-8D59218B0E2D}"/>
                </c:ext>
              </c:extLst>
            </c:dLbl>
            <c:dLbl>
              <c:idx val="5"/>
              <c:delete val="1"/>
              <c:extLst>
                <c:ext xmlns:c15="http://schemas.microsoft.com/office/drawing/2012/chart" uri="{CE6537A1-D6FC-4f65-9D91-7224C49458BB}"/>
                <c:ext xmlns:c16="http://schemas.microsoft.com/office/drawing/2014/chart" uri="{C3380CC4-5D6E-409C-BE32-E72D297353CC}">
                  <c16:uniqueId val="{00000013-52D4-48EA-8F44-8D59218B0E2D}"/>
                </c:ext>
              </c:extLst>
            </c:dLbl>
            <c:dLbl>
              <c:idx val="6"/>
              <c:delete val="1"/>
              <c:extLst>
                <c:ext xmlns:c15="http://schemas.microsoft.com/office/drawing/2012/chart" uri="{CE6537A1-D6FC-4f65-9D91-7224C49458BB}"/>
                <c:ext xmlns:c16="http://schemas.microsoft.com/office/drawing/2014/chart" uri="{C3380CC4-5D6E-409C-BE32-E72D297353CC}">
                  <c16:uniqueId val="{00000014-52D4-48EA-8F44-8D59218B0E2D}"/>
                </c:ext>
              </c:extLst>
            </c:dLbl>
            <c:dLbl>
              <c:idx val="7"/>
              <c:delete val="1"/>
              <c:extLst>
                <c:ext xmlns:c15="http://schemas.microsoft.com/office/drawing/2012/chart" uri="{CE6537A1-D6FC-4f65-9D91-7224C49458BB}"/>
                <c:ext xmlns:c16="http://schemas.microsoft.com/office/drawing/2014/chart" uri="{C3380CC4-5D6E-409C-BE32-E72D297353CC}">
                  <c16:uniqueId val="{00000015-52D4-48EA-8F44-8D59218B0E2D}"/>
                </c:ext>
              </c:extLst>
            </c:dLbl>
            <c:dLbl>
              <c:idx val="8"/>
              <c:delete val="1"/>
              <c:extLst>
                <c:ext xmlns:c15="http://schemas.microsoft.com/office/drawing/2012/chart" uri="{CE6537A1-D6FC-4f65-9D91-7224C49458BB}"/>
                <c:ext xmlns:c16="http://schemas.microsoft.com/office/drawing/2014/chart" uri="{C3380CC4-5D6E-409C-BE32-E72D297353CC}">
                  <c16:uniqueId val="{00000016-52D4-48EA-8F44-8D59218B0E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6FF"/>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'Ark1'!$B$7:$K$7</c:f>
              <c:numCache>
                <c:formatCode>0</c:formatCode>
                <c:ptCount val="10"/>
                <c:pt idx="0">
                  <c:v>26.6</c:v>
                </c:pt>
                <c:pt idx="1">
                  <c:v>31.6</c:v>
                </c:pt>
                <c:pt idx="2">
                  <c:v>39.700000000000003</c:v>
                </c:pt>
                <c:pt idx="3">
                  <c:v>47.734850000000002</c:v>
                </c:pt>
                <c:pt idx="4">
                  <c:v>48.68</c:v>
                </c:pt>
                <c:pt idx="5">
                  <c:v>52</c:v>
                </c:pt>
                <c:pt idx="6">
                  <c:v>57.5</c:v>
                </c:pt>
                <c:pt idx="7">
                  <c:v>61.1</c:v>
                </c:pt>
                <c:pt idx="8">
                  <c:v>65.2</c:v>
                </c:pt>
                <c:pt idx="9">
                  <c:v>69.900000000000006</c:v>
                </c:pt>
              </c:numCache>
            </c:numRef>
          </c:val>
          <c:smooth val="1"/>
          <c:extLst>
            <c:ext xmlns:c16="http://schemas.microsoft.com/office/drawing/2014/chart" uri="{C3380CC4-5D6E-409C-BE32-E72D297353CC}">
              <c16:uniqueId val="{00000001-3DEC-4CDB-9C04-792AB8B88846}"/>
            </c:ext>
          </c:extLst>
        </c:ser>
        <c:ser>
          <c:idx val="0"/>
          <c:order val="1"/>
          <c:tx>
            <c:strRef>
              <c:f>'Ark1'!$A$3</c:f>
              <c:strCache>
                <c:ptCount val="1"/>
                <c:pt idx="0">
                  <c:v>Linear TV</c:v>
                </c:pt>
              </c:strCache>
            </c:strRef>
          </c:tx>
          <c:spPr>
            <a:ln w="38100" cap="rnd">
              <a:solidFill>
                <a:srgbClr val="E1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5-52D4-48EA-8F44-8D59218B0E2D}"/>
                </c:ext>
              </c:extLst>
            </c:dLbl>
            <c:dLbl>
              <c:idx val="2"/>
              <c:delete val="1"/>
              <c:extLst>
                <c:ext xmlns:c15="http://schemas.microsoft.com/office/drawing/2012/chart" uri="{CE6537A1-D6FC-4f65-9D91-7224C49458BB}"/>
                <c:ext xmlns:c16="http://schemas.microsoft.com/office/drawing/2014/chart" uri="{C3380CC4-5D6E-409C-BE32-E72D297353CC}">
                  <c16:uniqueId val="{00000006-52D4-48EA-8F44-8D59218B0E2D}"/>
                </c:ext>
              </c:extLst>
            </c:dLbl>
            <c:dLbl>
              <c:idx val="3"/>
              <c:delete val="1"/>
              <c:extLst>
                <c:ext xmlns:c15="http://schemas.microsoft.com/office/drawing/2012/chart" uri="{CE6537A1-D6FC-4f65-9D91-7224C49458BB}"/>
                <c:ext xmlns:c16="http://schemas.microsoft.com/office/drawing/2014/chart" uri="{C3380CC4-5D6E-409C-BE32-E72D297353CC}">
                  <c16:uniqueId val="{00000007-52D4-48EA-8F44-8D59218B0E2D}"/>
                </c:ext>
              </c:extLst>
            </c:dLbl>
            <c:dLbl>
              <c:idx val="4"/>
              <c:delete val="1"/>
              <c:extLst>
                <c:ext xmlns:c15="http://schemas.microsoft.com/office/drawing/2012/chart" uri="{CE6537A1-D6FC-4f65-9D91-7224C49458BB}"/>
                <c:ext xmlns:c16="http://schemas.microsoft.com/office/drawing/2014/chart" uri="{C3380CC4-5D6E-409C-BE32-E72D297353CC}">
                  <c16:uniqueId val="{00000008-52D4-48EA-8F44-8D59218B0E2D}"/>
                </c:ext>
              </c:extLst>
            </c:dLbl>
            <c:dLbl>
              <c:idx val="5"/>
              <c:delete val="1"/>
              <c:extLst>
                <c:ext xmlns:c15="http://schemas.microsoft.com/office/drawing/2012/chart" uri="{CE6537A1-D6FC-4f65-9D91-7224C49458BB}"/>
                <c:ext xmlns:c16="http://schemas.microsoft.com/office/drawing/2014/chart" uri="{C3380CC4-5D6E-409C-BE32-E72D297353CC}">
                  <c16:uniqueId val="{00000009-52D4-48EA-8F44-8D59218B0E2D}"/>
                </c:ext>
              </c:extLst>
            </c:dLbl>
            <c:dLbl>
              <c:idx val="6"/>
              <c:delete val="1"/>
              <c:extLst>
                <c:ext xmlns:c15="http://schemas.microsoft.com/office/drawing/2012/chart" uri="{CE6537A1-D6FC-4f65-9D91-7224C49458BB}"/>
                <c:ext xmlns:c16="http://schemas.microsoft.com/office/drawing/2014/chart" uri="{C3380CC4-5D6E-409C-BE32-E72D297353CC}">
                  <c16:uniqueId val="{0000000A-52D4-48EA-8F44-8D59218B0E2D}"/>
                </c:ext>
              </c:extLst>
            </c:dLbl>
            <c:dLbl>
              <c:idx val="7"/>
              <c:delete val="1"/>
              <c:extLst>
                <c:ext xmlns:c15="http://schemas.microsoft.com/office/drawing/2012/chart" uri="{CE6537A1-D6FC-4f65-9D91-7224C49458BB}"/>
                <c:ext xmlns:c16="http://schemas.microsoft.com/office/drawing/2014/chart" uri="{C3380CC4-5D6E-409C-BE32-E72D297353CC}">
                  <c16:uniqueId val="{0000000B-52D4-48EA-8F44-8D59218B0E2D}"/>
                </c:ext>
              </c:extLst>
            </c:dLbl>
            <c:dLbl>
              <c:idx val="8"/>
              <c:delete val="1"/>
              <c:extLst>
                <c:ext xmlns:c15="http://schemas.microsoft.com/office/drawing/2012/chart" uri="{CE6537A1-D6FC-4f65-9D91-7224C49458BB}"/>
                <c:ext xmlns:c16="http://schemas.microsoft.com/office/drawing/2014/chart" uri="{C3380CC4-5D6E-409C-BE32-E72D297353CC}">
                  <c16:uniqueId val="{0000000C-52D4-48EA-8F44-8D59218B0E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E10000"/>
                    </a:solidFill>
                    <a:latin typeface="+mn-lt"/>
                    <a:ea typeface="+mn-ea"/>
                    <a:cs typeface="+mn-cs"/>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'Ark1'!$B$3:$K$3</c:f>
              <c:numCache>
                <c:formatCode>0</c:formatCode>
                <c:ptCount val="10"/>
                <c:pt idx="0">
                  <c:v>81</c:v>
                </c:pt>
                <c:pt idx="1">
                  <c:v>80</c:v>
                </c:pt>
                <c:pt idx="2">
                  <c:v>76</c:v>
                </c:pt>
                <c:pt idx="3">
                  <c:v>73</c:v>
                </c:pt>
                <c:pt idx="4">
                  <c:v>71</c:v>
                </c:pt>
                <c:pt idx="5">
                  <c:v>68</c:v>
                </c:pt>
                <c:pt idx="6">
                  <c:v>66</c:v>
                </c:pt>
                <c:pt idx="7">
                  <c:v>65</c:v>
                </c:pt>
                <c:pt idx="8">
                  <c:v>63</c:v>
                </c:pt>
                <c:pt idx="9">
                  <c:v>63.7</c:v>
                </c:pt>
              </c:numCache>
            </c:numRef>
          </c:val>
          <c:smooth val="1"/>
          <c:extLst>
            <c:ext xmlns:c16="http://schemas.microsoft.com/office/drawing/2014/chart" uri="{C3380CC4-5D6E-409C-BE32-E72D297353CC}">
              <c16:uniqueId val="{00000003-3DEC-4CDB-9C04-792AB8B88846}"/>
            </c:ext>
          </c:extLst>
        </c:ser>
        <c:ser>
          <c:idx val="2"/>
          <c:order val="2"/>
          <c:tx>
            <c:strRef>
              <c:f>'Ark1'!$A$2</c:f>
              <c:strCache>
                <c:ptCount val="1"/>
                <c:pt idx="0">
                  <c:v>Total (TV &amp; Video)</c:v>
                </c:pt>
              </c:strCache>
            </c:strRef>
          </c:tx>
          <c:spPr>
            <a:ln w="38100" cap="rnd">
              <a:solidFill>
                <a:schemeClr val="tx1"/>
              </a:solidFill>
              <a:round/>
            </a:ln>
            <a:effectLst/>
          </c:spPr>
          <c:marker>
            <c:symbol val="none"/>
          </c:marker>
          <c:dLbls>
            <c:dLbl>
              <c:idx val="6"/>
              <c:delete val="1"/>
              <c:extLst>
                <c:ext xmlns:c15="http://schemas.microsoft.com/office/drawing/2012/chart" uri="{CE6537A1-D6FC-4f65-9D91-7224C49458BB}"/>
                <c:ext xmlns:c16="http://schemas.microsoft.com/office/drawing/2014/chart" uri="{C3380CC4-5D6E-409C-BE32-E72D297353CC}">
                  <c16:uniqueId val="{00000001-52D4-48EA-8F44-8D59218B0E2D}"/>
                </c:ext>
              </c:extLst>
            </c:dLbl>
            <c:dLbl>
              <c:idx val="7"/>
              <c:delete val="1"/>
              <c:extLst>
                <c:ext xmlns:c15="http://schemas.microsoft.com/office/drawing/2012/chart" uri="{CE6537A1-D6FC-4f65-9D91-7224C49458BB}"/>
                <c:ext xmlns:c16="http://schemas.microsoft.com/office/drawing/2014/chart" uri="{C3380CC4-5D6E-409C-BE32-E72D297353CC}">
                  <c16:uniqueId val="{00000002-52D4-48EA-8F44-8D59218B0E2D}"/>
                </c:ext>
              </c:extLst>
            </c:dLbl>
            <c:dLbl>
              <c:idx val="8"/>
              <c:delete val="1"/>
              <c:extLst>
                <c:ext xmlns:c15="http://schemas.microsoft.com/office/drawing/2012/chart" uri="{CE6537A1-D6FC-4f65-9D91-7224C49458BB}"/>
                <c:ext xmlns:c16="http://schemas.microsoft.com/office/drawing/2014/chart" uri="{C3380CC4-5D6E-409C-BE32-E72D297353CC}">
                  <c16:uniqueId val="{00000003-52D4-48EA-8F44-8D59218B0E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'Ark1'!$B$1:$K$1</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'Ark1'!$B$2:$K$2</c:f>
              <c:numCache>
                <c:formatCode>General</c:formatCode>
                <c:ptCount val="10"/>
                <c:pt idx="5" formatCode="0">
                  <c:v>91.8</c:v>
                </c:pt>
                <c:pt idx="6" formatCode="0">
                  <c:v>91</c:v>
                </c:pt>
                <c:pt idx="7" formatCode="0">
                  <c:v>94.7</c:v>
                </c:pt>
                <c:pt idx="8" formatCode="0">
                  <c:v>94.3</c:v>
                </c:pt>
                <c:pt idx="9" formatCode="0">
                  <c:v>93.5</c:v>
                </c:pt>
              </c:numCache>
            </c:numRef>
          </c:val>
          <c:smooth val="1"/>
          <c:extLst>
            <c:ext xmlns:c16="http://schemas.microsoft.com/office/drawing/2014/chart" uri="{C3380CC4-5D6E-409C-BE32-E72D297353CC}">
              <c16:uniqueId val="{00000005-3DEC-4CDB-9C04-792AB8B88846}"/>
            </c:ext>
          </c:extLst>
        </c:ser>
        <c:dLbls>
          <c:showLegendKey val="0"/>
          <c:showVal val="0"/>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nb-NO"/>
          </a:p>
        </c:txPr>
        <c:crossAx val="588491552"/>
        <c:crosses val="autoZero"/>
        <c:auto val="1"/>
        <c:lblAlgn val="ctr"/>
        <c:lblOffset val="100"/>
        <c:noMultiLvlLbl val="0"/>
      </c:catAx>
      <c:valAx>
        <c:axId val="588491552"/>
        <c:scaling>
          <c:orientation val="minMax"/>
          <c:max val="100"/>
          <c:min val="0"/>
        </c:scaling>
        <c:delete val="1"/>
        <c:axPos val="l"/>
        <c:numFmt formatCode="0" sourceLinked="1"/>
        <c:majorTickMark val="out"/>
        <c:minorTickMark val="none"/>
        <c:tickLblPos val="nextTo"/>
        <c:crossAx val="588482144"/>
        <c:crosses val="autoZero"/>
        <c:crossBetween val="between"/>
        <c:majorUnit val="20"/>
        <c:minorUnit val="1"/>
      </c:valAx>
      <c:spPr>
        <a:noFill/>
        <a:ln>
          <a:noFill/>
        </a:ln>
        <a:effectLst/>
      </c:spPr>
    </c:plotArea>
    <c:legend>
      <c:legendPos val="r"/>
      <c:layout>
        <c:manualLayout>
          <c:xMode val="edge"/>
          <c:yMode val="edge"/>
          <c:x val="2.7582630454947472E-2"/>
          <c:y val="0.3115109596257557"/>
          <c:w val="0.20601988912138405"/>
          <c:h val="0.20951373597579367"/>
        </c:manualLayout>
      </c:layout>
      <c:overlay val="0"/>
      <c:spPr>
        <a:noFill/>
        <a:ln>
          <a:solidFill>
            <a:schemeClr val="accent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909532913204063E-3"/>
          <c:w val="1"/>
          <c:h val="0.88729693992767578"/>
        </c:manualLayout>
      </c:layout>
      <c:lineChart>
        <c:grouping val="standard"/>
        <c:varyColors val="0"/>
        <c:ser>
          <c:idx val="1"/>
          <c:order val="0"/>
          <c:tx>
            <c:strRef>
              <c:f>'Ark1'!$A$2</c:f>
              <c:strCache>
                <c:ptCount val="1"/>
                <c:pt idx="0">
                  <c:v>Total (TVOV)</c:v>
                </c:pt>
              </c:strCache>
            </c:strRef>
          </c:tx>
          <c:spPr>
            <a:ln w="38100" cap="rnd">
              <a:solidFill>
                <a:schemeClr val="bg1">
                  <a:lumMod val="5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C692-4C9D-9EAD-7068E1FD0470}"/>
                </c:ext>
              </c:extLst>
            </c:dLbl>
            <c:dLbl>
              <c:idx val="2"/>
              <c:delete val="1"/>
              <c:extLst>
                <c:ext xmlns:c15="http://schemas.microsoft.com/office/drawing/2012/chart" uri="{CE6537A1-D6FC-4f65-9D91-7224C49458BB}"/>
                <c:ext xmlns:c16="http://schemas.microsoft.com/office/drawing/2014/chart" uri="{C3380CC4-5D6E-409C-BE32-E72D297353CC}">
                  <c16:uniqueId val="{00000009-C692-4C9D-9EAD-7068E1FD0470}"/>
                </c:ext>
              </c:extLst>
            </c:dLbl>
            <c:dLbl>
              <c:idx val="3"/>
              <c:delete val="1"/>
              <c:extLst>
                <c:ext xmlns:c15="http://schemas.microsoft.com/office/drawing/2012/chart" uri="{CE6537A1-D6FC-4f65-9D91-7224C49458BB}"/>
                <c:ext xmlns:c16="http://schemas.microsoft.com/office/drawing/2014/chart" uri="{C3380CC4-5D6E-409C-BE32-E72D297353CC}">
                  <c16:uniqueId val="{0000000A-C692-4C9D-9EAD-7068E1FD047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lumMod val="65000"/>
                      </a:schemeClr>
                    </a:solidFill>
                    <a:latin typeface="+mn-lt"/>
                    <a:ea typeface="+mn-ea"/>
                    <a:cs typeface="+mn-cs"/>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'Ark1'!$B$2:$F$2</c:f>
              <c:numCache>
                <c:formatCode>0</c:formatCode>
                <c:ptCount val="5"/>
                <c:pt idx="0">
                  <c:v>126.2</c:v>
                </c:pt>
                <c:pt idx="1">
                  <c:v>119.6</c:v>
                </c:pt>
                <c:pt idx="2">
                  <c:v>127</c:v>
                </c:pt>
                <c:pt idx="3">
                  <c:v>118.7</c:v>
                </c:pt>
                <c:pt idx="4">
                  <c:v>125.7</c:v>
                </c:pt>
              </c:numCache>
            </c:numRef>
          </c:val>
          <c:smooth val="1"/>
          <c:extLst>
            <c:ext xmlns:c16="http://schemas.microsoft.com/office/drawing/2014/chart" uri="{C3380CC4-5D6E-409C-BE32-E72D297353CC}">
              <c16:uniqueId val="{00000000-ACCF-4E52-BBAF-BA615537F681}"/>
            </c:ext>
          </c:extLst>
        </c:ser>
        <c:ser>
          <c:idx val="0"/>
          <c:order val="1"/>
          <c:tx>
            <c:strRef>
              <c:f>'Ark1'!$A$3</c:f>
              <c:strCache>
                <c:ptCount val="1"/>
                <c:pt idx="0">
                  <c:v>Live (broadcast &amp; online)</c:v>
                </c:pt>
              </c:strCache>
            </c:strRef>
          </c:tx>
          <c:spPr>
            <a:ln w="38100" cap="rnd">
              <a:solidFill>
                <a:srgbClr val="E1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D-C692-4C9D-9EAD-7068E1FD0470}"/>
                </c:ext>
              </c:extLst>
            </c:dLbl>
            <c:dLbl>
              <c:idx val="2"/>
              <c:delete val="1"/>
              <c:extLst>
                <c:ext xmlns:c15="http://schemas.microsoft.com/office/drawing/2012/chart" uri="{CE6537A1-D6FC-4f65-9D91-7224C49458BB}"/>
                <c:ext xmlns:c16="http://schemas.microsoft.com/office/drawing/2014/chart" uri="{C3380CC4-5D6E-409C-BE32-E72D297353CC}">
                  <c16:uniqueId val="{0000000C-C692-4C9D-9EAD-7068E1FD0470}"/>
                </c:ext>
              </c:extLst>
            </c:dLbl>
            <c:dLbl>
              <c:idx val="3"/>
              <c:delete val="1"/>
              <c:extLst>
                <c:ext xmlns:c15="http://schemas.microsoft.com/office/drawing/2012/chart" uri="{CE6537A1-D6FC-4f65-9D91-7224C49458BB}"/>
                <c:ext xmlns:c16="http://schemas.microsoft.com/office/drawing/2014/chart" uri="{C3380CC4-5D6E-409C-BE32-E72D297353CC}">
                  <c16:uniqueId val="{0000000B-C692-4C9D-9EAD-7068E1FD047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E10000"/>
                    </a:solidFill>
                    <a:latin typeface="+mn-lt"/>
                    <a:ea typeface="+mn-ea"/>
                    <a:cs typeface="+mn-cs"/>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'Ark1'!$B$3:$F$3</c:f>
              <c:numCache>
                <c:formatCode>0</c:formatCode>
                <c:ptCount val="5"/>
                <c:pt idx="0">
                  <c:v>106.6</c:v>
                </c:pt>
                <c:pt idx="1">
                  <c:v>96.2</c:v>
                </c:pt>
                <c:pt idx="2">
                  <c:v>94.4</c:v>
                </c:pt>
                <c:pt idx="3">
                  <c:v>84.7</c:v>
                </c:pt>
                <c:pt idx="4">
                  <c:v>87.1</c:v>
                </c:pt>
              </c:numCache>
            </c:numRef>
          </c:val>
          <c:smooth val="1"/>
          <c:extLst>
            <c:ext xmlns:c16="http://schemas.microsoft.com/office/drawing/2014/chart" uri="{C3380CC4-5D6E-409C-BE32-E72D297353CC}">
              <c16:uniqueId val="{00000001-ACCF-4E52-BBAF-BA615537F681}"/>
            </c:ext>
          </c:extLst>
        </c:ser>
        <c:ser>
          <c:idx val="2"/>
          <c:order val="2"/>
          <c:tx>
            <c:strRef>
              <c:f>'Ark1'!$A$4</c:f>
              <c:strCache>
                <c:ptCount val="1"/>
                <c:pt idx="0">
                  <c:v>PVR (recorded)</c:v>
                </c:pt>
              </c:strCache>
            </c:strRef>
          </c:tx>
          <c:spPr>
            <a:ln w="28575" cap="rnd">
              <a:solidFill>
                <a:schemeClr val="accent3"/>
              </a:solidFill>
              <a:round/>
            </a:ln>
            <a:effectLst/>
          </c:spPr>
          <c:marker>
            <c:symbol val="none"/>
          </c:marker>
          <c:dLbls>
            <c:dLbl>
              <c:idx val="0"/>
              <c:layout>
                <c:manualLayout>
                  <c:x val="-6.964515372632059E-3"/>
                  <c:y val="-4.0543360903078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92-4C9D-9EAD-7068E1FD0470}"/>
                </c:ext>
              </c:extLst>
            </c:dLbl>
            <c:dLbl>
              <c:idx val="1"/>
              <c:delete val="1"/>
              <c:extLst>
                <c:ext xmlns:c15="http://schemas.microsoft.com/office/drawing/2012/chart" uri="{CE6537A1-D6FC-4f65-9D91-7224C49458BB}"/>
                <c:ext xmlns:c16="http://schemas.microsoft.com/office/drawing/2014/chart" uri="{C3380CC4-5D6E-409C-BE32-E72D297353CC}">
                  <c16:uniqueId val="{00000003-C692-4C9D-9EAD-7068E1FD0470}"/>
                </c:ext>
              </c:extLst>
            </c:dLbl>
            <c:dLbl>
              <c:idx val="2"/>
              <c:delete val="1"/>
              <c:extLst>
                <c:ext xmlns:c15="http://schemas.microsoft.com/office/drawing/2012/chart" uri="{CE6537A1-D6FC-4f65-9D91-7224C49458BB}"/>
                <c:ext xmlns:c16="http://schemas.microsoft.com/office/drawing/2014/chart" uri="{C3380CC4-5D6E-409C-BE32-E72D297353CC}">
                  <c16:uniqueId val="{00000004-C692-4C9D-9EAD-7068E1FD0470}"/>
                </c:ext>
              </c:extLst>
            </c:dLbl>
            <c:dLbl>
              <c:idx val="3"/>
              <c:delete val="1"/>
              <c:extLst>
                <c:ext xmlns:c15="http://schemas.microsoft.com/office/drawing/2012/chart" uri="{CE6537A1-D6FC-4f65-9D91-7224C49458BB}"/>
                <c:ext xmlns:c16="http://schemas.microsoft.com/office/drawing/2014/chart" uri="{C3380CC4-5D6E-409C-BE32-E72D297353CC}">
                  <c16:uniqueId val="{00000005-C692-4C9D-9EAD-7068E1FD047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D200"/>
                    </a:solidFill>
                    <a:latin typeface="+mn-lt"/>
                    <a:ea typeface="+mn-ea"/>
                    <a:cs typeface="+mn-cs"/>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'Ark1'!$B$4:$F$4</c:f>
              <c:numCache>
                <c:formatCode>0</c:formatCode>
                <c:ptCount val="5"/>
                <c:pt idx="0">
                  <c:v>13.3</c:v>
                </c:pt>
                <c:pt idx="1">
                  <c:v>14.3</c:v>
                </c:pt>
                <c:pt idx="2">
                  <c:v>16.899999999999999</c:v>
                </c:pt>
                <c:pt idx="3">
                  <c:v>16.8</c:v>
                </c:pt>
                <c:pt idx="4">
                  <c:v>19.3</c:v>
                </c:pt>
              </c:numCache>
            </c:numRef>
          </c:val>
          <c:smooth val="0"/>
          <c:extLst>
            <c:ext xmlns:c16="http://schemas.microsoft.com/office/drawing/2014/chart" uri="{C3380CC4-5D6E-409C-BE32-E72D297353CC}">
              <c16:uniqueId val="{00000004-ACCF-4E52-BBAF-BA615537F681}"/>
            </c:ext>
          </c:extLst>
        </c:ser>
        <c:ser>
          <c:idx val="3"/>
          <c:order val="3"/>
          <c:tx>
            <c:strRef>
              <c:f>'Ark1'!$A$5</c:f>
              <c:strCache>
                <c:ptCount val="1"/>
                <c:pt idx="0">
                  <c:v>BVOD</c:v>
                </c:pt>
              </c:strCache>
            </c:strRef>
          </c:tx>
          <c:spPr>
            <a:ln w="38100" cap="rnd">
              <a:solidFill>
                <a:srgbClr val="00B6FF"/>
              </a:solidFill>
              <a:round/>
            </a:ln>
            <a:effectLst/>
          </c:spPr>
          <c:marker>
            <c:symbol val="none"/>
          </c:marker>
          <c:dLbls>
            <c:dLbl>
              <c:idx val="0"/>
              <c:layout>
                <c:manualLayout>
                  <c:x val="-4.199259512130145E-3"/>
                  <c:y val="3.1824358558330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92-4C9D-9EAD-7068E1FD0470}"/>
                </c:ext>
              </c:extLst>
            </c:dLbl>
            <c:dLbl>
              <c:idx val="1"/>
              <c:delete val="1"/>
              <c:extLst>
                <c:ext xmlns:c15="http://schemas.microsoft.com/office/drawing/2012/chart" uri="{CE6537A1-D6FC-4f65-9D91-7224C49458BB}"/>
                <c:ext xmlns:c16="http://schemas.microsoft.com/office/drawing/2014/chart" uri="{C3380CC4-5D6E-409C-BE32-E72D297353CC}">
                  <c16:uniqueId val="{00000002-C692-4C9D-9EAD-7068E1FD0470}"/>
                </c:ext>
              </c:extLst>
            </c:dLbl>
            <c:dLbl>
              <c:idx val="2"/>
              <c:delete val="1"/>
              <c:extLst>
                <c:ext xmlns:c15="http://schemas.microsoft.com/office/drawing/2012/chart" uri="{CE6537A1-D6FC-4f65-9D91-7224C49458BB}"/>
                <c:ext xmlns:c16="http://schemas.microsoft.com/office/drawing/2014/chart" uri="{C3380CC4-5D6E-409C-BE32-E72D297353CC}">
                  <c16:uniqueId val="{00000001-C692-4C9D-9EAD-7068E1FD0470}"/>
                </c:ext>
              </c:extLst>
            </c:dLbl>
            <c:dLbl>
              <c:idx val="3"/>
              <c:delete val="1"/>
              <c:extLst>
                <c:ext xmlns:c15="http://schemas.microsoft.com/office/drawing/2012/chart" uri="{CE6537A1-D6FC-4f65-9D91-7224C49458BB}"/>
                <c:ext xmlns:c16="http://schemas.microsoft.com/office/drawing/2014/chart" uri="{C3380CC4-5D6E-409C-BE32-E72D297353CC}">
                  <c16:uniqueId val="{00000000-C692-4C9D-9EAD-7068E1FD047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B6FF"/>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'Ark1'!$B$1:$F$1</c:f>
              <c:strCache>
                <c:ptCount val="5"/>
                <c:pt idx="0">
                  <c:v>2018</c:v>
                </c:pt>
                <c:pt idx="1">
                  <c:v>2019</c:v>
                </c:pt>
                <c:pt idx="2">
                  <c:v>2020</c:v>
                </c:pt>
                <c:pt idx="3">
                  <c:v>2021</c:v>
                </c:pt>
                <c:pt idx="4">
                  <c:v>2022 1Q</c:v>
                </c:pt>
              </c:strCache>
            </c:strRef>
          </c:cat>
          <c:val>
            <c:numRef>
              <c:f>'Ark1'!$B$5:$F$5</c:f>
              <c:numCache>
                <c:formatCode>0</c:formatCode>
                <c:ptCount val="5"/>
                <c:pt idx="0">
                  <c:v>8.6999999999999993</c:v>
                </c:pt>
                <c:pt idx="1">
                  <c:v>11.2</c:v>
                </c:pt>
                <c:pt idx="2">
                  <c:v>17.7</c:v>
                </c:pt>
                <c:pt idx="3">
                  <c:v>19.2</c:v>
                </c:pt>
                <c:pt idx="4">
                  <c:v>20.7</c:v>
                </c:pt>
              </c:numCache>
            </c:numRef>
          </c:val>
          <c:smooth val="1"/>
          <c:extLst>
            <c:ext xmlns:c16="http://schemas.microsoft.com/office/drawing/2014/chart" uri="{C3380CC4-5D6E-409C-BE32-E72D297353CC}">
              <c16:uniqueId val="{00000005-ACCF-4E52-BBAF-BA615537F681}"/>
            </c:ext>
          </c:extLst>
        </c:ser>
        <c:dLbls>
          <c:showLegendKey val="0"/>
          <c:showVal val="0"/>
          <c:showCatName val="0"/>
          <c:showSerName val="0"/>
          <c:showPercent val="0"/>
          <c:showBubbleSize val="0"/>
        </c:dLbls>
        <c:smooth val="0"/>
        <c:axId val="588482144"/>
        <c:axId val="588491552"/>
      </c:lineChart>
      <c:catAx>
        <c:axId val="588482144"/>
        <c:scaling>
          <c:orientation val="minMax"/>
        </c:scaling>
        <c:delete val="0"/>
        <c:axPos val="b"/>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solidFill>
                <a:latin typeface="+mn-lt"/>
                <a:ea typeface="+mn-ea"/>
                <a:cs typeface="+mn-cs"/>
              </a:defRPr>
            </a:pPr>
            <a:endParaRPr lang="nb-NO"/>
          </a:p>
        </c:txPr>
        <c:crossAx val="588491552"/>
        <c:crosses val="autoZero"/>
        <c:auto val="1"/>
        <c:lblAlgn val="ctr"/>
        <c:lblOffset val="100"/>
        <c:noMultiLvlLbl val="0"/>
      </c:catAx>
      <c:valAx>
        <c:axId val="588491552"/>
        <c:scaling>
          <c:orientation val="minMax"/>
          <c:max val="130"/>
          <c:min val="0"/>
        </c:scaling>
        <c:delete val="1"/>
        <c:axPos val="l"/>
        <c:numFmt formatCode="0" sourceLinked="1"/>
        <c:majorTickMark val="out"/>
        <c:minorTickMark val="none"/>
        <c:tickLblPos val="nextTo"/>
        <c:crossAx val="588482144"/>
        <c:crosses val="autoZero"/>
        <c:crossBetween val="between"/>
        <c:majorUnit val="20"/>
        <c:minorUnit val="1"/>
      </c:valAx>
      <c:spPr>
        <a:noFill/>
        <a:ln>
          <a:noFill/>
        </a:ln>
        <a:effectLst/>
      </c:spPr>
    </c:plotArea>
    <c:legend>
      <c:legendPos val="r"/>
      <c:layout>
        <c:manualLayout>
          <c:xMode val="edge"/>
          <c:yMode val="edge"/>
          <c:x val="9.1969767740337674E-2"/>
          <c:y val="0.39288831484340353"/>
          <c:w val="0.26279174540827138"/>
          <c:h val="0.26764041827411356"/>
        </c:manualLayout>
      </c:layout>
      <c:overlay val="0"/>
      <c:spPr>
        <a:noFill/>
        <a:ln>
          <a:solidFill>
            <a:schemeClr val="accent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0.00722</cdr:x>
      <cdr:y>0.84068</cdr:y>
    </cdr:from>
    <cdr:to>
      <cdr:x>0.89081</cdr:x>
      <cdr:y>0.91766</cdr:y>
    </cdr:to>
    <cdr:sp macro="" textlink="">
      <cdr:nvSpPr>
        <cdr:cNvPr id="2" name="Plassholder for tekst 16"/>
        <cdr:cNvSpPr>
          <a:spLocks xmlns:a="http://schemas.openxmlformats.org/drawingml/2006/main" noGrp="1"/>
        </cdr:cNvSpPr>
      </cdr:nvSpPr>
      <cdr:spPr>
        <a:xfrm xmlns:a="http://schemas.openxmlformats.org/drawingml/2006/main">
          <a:off x="61846" y="4125203"/>
          <a:ext cx="7571814" cy="377723"/>
        </a:xfrm>
        <a:prstGeom xmlns:a="http://schemas.openxmlformats.org/drawingml/2006/main" prst="rect">
          <a:avLst/>
        </a:prstGeom>
      </cdr:spPr>
      <cdr:txBody>
        <a:bodyPr xmlns:a="http://schemas.openxmlformats.org/drawingml/2006/main" vert="horz" lIns="0" tIns="0" rIns="0" bIns="0" rtlCol="0" anchor="ctr">
          <a:noAutofit/>
        </a:bodyPr>
        <a:lstStyle xmlns:a="http://schemas.openxmlformats.org/drawingml/2006/main">
          <a:lvl1pPr marL="0" indent="0" algn="l" defTabSz="914400" rtl="0" eaLnBrk="1" latinLnBrk="0" hangingPunct="1">
            <a:spcBef>
              <a:spcPct val="20000"/>
            </a:spcBef>
            <a:buFont typeface="Arial" pitchFamily="34" charset="0"/>
            <a:buNone/>
            <a:defRPr lang="en-US" sz="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a:spcBef>
              <a:spcPct val="0"/>
            </a:spcBef>
          </a:pPr>
          <a:endParaRPr lang="nb-NO"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7020"/>
          </a:xfrm>
          <a:prstGeom prst="rect">
            <a:avLst/>
          </a:prstGeom>
        </p:spPr>
        <p:txBody>
          <a:bodyPr vert="horz" lIns="91193" tIns="45597" rIns="91193" bIns="45597" rtlCol="0"/>
          <a:lstStyle>
            <a:lvl1pPr algn="l">
              <a:defRPr sz="1200"/>
            </a:lvl1pPr>
          </a:lstStyle>
          <a:p>
            <a:endParaRPr lang="en-GB" dirty="0"/>
          </a:p>
        </p:txBody>
      </p:sp>
      <p:sp>
        <p:nvSpPr>
          <p:cNvPr id="3" name="Date Placeholder 2"/>
          <p:cNvSpPr>
            <a:spLocks noGrp="1"/>
          </p:cNvSpPr>
          <p:nvPr>
            <p:ph type="dt" sz="quarter" idx="1"/>
          </p:nvPr>
        </p:nvSpPr>
        <p:spPr>
          <a:xfrm>
            <a:off x="3848645" y="1"/>
            <a:ext cx="2944283" cy="497020"/>
          </a:xfrm>
          <a:prstGeom prst="rect">
            <a:avLst/>
          </a:prstGeom>
        </p:spPr>
        <p:txBody>
          <a:bodyPr vert="horz" lIns="91193" tIns="45597" rIns="91193" bIns="45597" rtlCol="0"/>
          <a:lstStyle>
            <a:lvl1pPr algn="r">
              <a:defRPr sz="1200"/>
            </a:lvl1pPr>
          </a:lstStyle>
          <a:p>
            <a:fld id="{42691DDE-BA6A-4F57-909C-98F49C72955F}" type="datetimeFigureOut">
              <a:rPr lang="en-GB" smtClean="0"/>
              <a:t>03/05/2022</a:t>
            </a:fld>
            <a:endParaRPr lang="en-GB" dirty="0"/>
          </a:p>
        </p:txBody>
      </p:sp>
      <p:sp>
        <p:nvSpPr>
          <p:cNvPr id="4" name="Footer Placeholder 3"/>
          <p:cNvSpPr>
            <a:spLocks noGrp="1"/>
          </p:cNvSpPr>
          <p:nvPr>
            <p:ph type="ftr" sz="quarter" idx="2"/>
          </p:nvPr>
        </p:nvSpPr>
        <p:spPr>
          <a:xfrm>
            <a:off x="1" y="9408982"/>
            <a:ext cx="2944283" cy="497019"/>
          </a:xfrm>
          <a:prstGeom prst="rect">
            <a:avLst/>
          </a:prstGeom>
        </p:spPr>
        <p:txBody>
          <a:bodyPr vert="horz" lIns="91193" tIns="45597" rIns="91193" bIns="4559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5" y="9408982"/>
            <a:ext cx="2944283" cy="497019"/>
          </a:xfrm>
          <a:prstGeom prst="rect">
            <a:avLst/>
          </a:prstGeom>
        </p:spPr>
        <p:txBody>
          <a:bodyPr vert="horz" lIns="91193" tIns="45597" rIns="91193" bIns="45597" rtlCol="0" anchor="b"/>
          <a:lstStyle>
            <a:lvl1pPr algn="r">
              <a:defRPr sz="1200"/>
            </a:lvl1pPr>
          </a:lstStyle>
          <a:p>
            <a:fld id="{3DC50D33-42BE-4A7B-9A0E-84D31BC6EF4B}" type="slidenum">
              <a:rPr lang="en-GB" smtClean="0"/>
              <a:t>‹#›</a:t>
            </a:fld>
            <a:endParaRPr lang="en-GB" dirty="0"/>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7020"/>
          </a:xfrm>
          <a:prstGeom prst="rect">
            <a:avLst/>
          </a:prstGeom>
        </p:spPr>
        <p:txBody>
          <a:bodyPr vert="horz" lIns="91193" tIns="45597" rIns="91193" bIns="45597" rtlCol="0"/>
          <a:lstStyle>
            <a:lvl1pPr algn="l">
              <a:defRPr sz="1200"/>
            </a:lvl1pPr>
          </a:lstStyle>
          <a:p>
            <a:endParaRPr lang="en-GB" dirty="0"/>
          </a:p>
        </p:txBody>
      </p:sp>
      <p:sp>
        <p:nvSpPr>
          <p:cNvPr id="3" name="Date Placeholder 2"/>
          <p:cNvSpPr>
            <a:spLocks noGrp="1"/>
          </p:cNvSpPr>
          <p:nvPr>
            <p:ph type="dt" idx="1"/>
          </p:nvPr>
        </p:nvSpPr>
        <p:spPr>
          <a:xfrm>
            <a:off x="3848645" y="1"/>
            <a:ext cx="2944283" cy="497020"/>
          </a:xfrm>
          <a:prstGeom prst="rect">
            <a:avLst/>
          </a:prstGeom>
        </p:spPr>
        <p:txBody>
          <a:bodyPr vert="horz" lIns="91193" tIns="45597" rIns="91193" bIns="45597" rtlCol="0"/>
          <a:lstStyle>
            <a:lvl1pPr algn="r">
              <a:defRPr sz="1200"/>
            </a:lvl1pPr>
          </a:lstStyle>
          <a:p>
            <a:fld id="{CBAAC5B1-F58D-4268-BB75-9856A9D794A6}" type="datetimeFigureOut">
              <a:rPr lang="en-GB" smtClean="0"/>
              <a:t>03/05/2022</a:t>
            </a:fld>
            <a:endParaRPr lang="en-GB" dirty="0"/>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193" tIns="45597" rIns="91193" bIns="45597" rtlCol="0" anchor="ctr"/>
          <a:lstStyle/>
          <a:p>
            <a:endParaRPr lang="en-GB" dirty="0"/>
          </a:p>
        </p:txBody>
      </p:sp>
      <p:sp>
        <p:nvSpPr>
          <p:cNvPr id="5" name="Notes Placeholder 4"/>
          <p:cNvSpPr>
            <a:spLocks noGrp="1"/>
          </p:cNvSpPr>
          <p:nvPr>
            <p:ph type="body" sz="quarter" idx="3"/>
          </p:nvPr>
        </p:nvSpPr>
        <p:spPr>
          <a:xfrm>
            <a:off x="679450" y="4767263"/>
            <a:ext cx="5435600" cy="3900487"/>
          </a:xfrm>
          <a:prstGeom prst="rect">
            <a:avLst/>
          </a:prstGeom>
        </p:spPr>
        <p:txBody>
          <a:bodyPr vert="horz" lIns="91193" tIns="45597" rIns="91193" bIns="455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08982"/>
            <a:ext cx="2944283" cy="497019"/>
          </a:xfrm>
          <a:prstGeom prst="rect">
            <a:avLst/>
          </a:prstGeom>
        </p:spPr>
        <p:txBody>
          <a:bodyPr vert="horz" lIns="91193" tIns="45597" rIns="91193" bIns="4559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08982"/>
            <a:ext cx="2944283" cy="497019"/>
          </a:xfrm>
          <a:prstGeom prst="rect">
            <a:avLst/>
          </a:prstGeom>
        </p:spPr>
        <p:txBody>
          <a:bodyPr vert="horz" lIns="91193" tIns="45597" rIns="91193" bIns="45597" rtlCol="0" anchor="b"/>
          <a:lstStyle>
            <a:lvl1pPr algn="r">
              <a:defRPr sz="1200"/>
            </a:lvl1pPr>
          </a:lstStyle>
          <a:p>
            <a:fld id="{65900C33-90AE-4963-9AD8-3B07939F57E9}" type="slidenum">
              <a:rPr lang="en-GB" smtClean="0"/>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8166" y="4767263"/>
            <a:ext cx="6348248" cy="3900487"/>
          </a:xfrm>
        </p:spPr>
        <p:txBody>
          <a:bodyPr/>
          <a:lstStyle/>
          <a:p>
            <a:endParaRPr lang="en-GB" b="0" noProof="0" dirty="0"/>
          </a:p>
        </p:txBody>
      </p:sp>
      <p:sp>
        <p:nvSpPr>
          <p:cNvPr id="4" name="Slide Number Placeholder 3"/>
          <p:cNvSpPr>
            <a:spLocks noGrp="1"/>
          </p:cNvSpPr>
          <p:nvPr>
            <p:ph type="sldNum" sz="quarter" idx="5"/>
          </p:nvPr>
        </p:nvSpPr>
        <p:spPr/>
        <p:txBody>
          <a:bodyPr/>
          <a:lstStyle/>
          <a:p>
            <a:fld id="{65900C33-90AE-4963-9AD8-3B07939F57E9}" type="slidenum">
              <a:rPr lang="en-GB" smtClean="0"/>
              <a:t>1</a:t>
            </a:fld>
            <a:endParaRPr lang="en-GB" dirty="0"/>
          </a:p>
        </p:txBody>
      </p:sp>
    </p:spTree>
    <p:extLst>
      <p:ext uri="{BB962C8B-B14F-4D97-AF65-F5344CB8AC3E}">
        <p14:creationId xmlns:p14="http://schemas.microsoft.com/office/powerpoint/2010/main" val="303333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Figures from C&amp;M show a decrease in daily reach for TV from 2012 to 2021, increased reach for streaming and total reach for TV and streaming is 94% in 2021. From </a:t>
            </a:r>
            <a:r>
              <a:rPr lang="en-GB" b="1" baseline="0" noProof="0" dirty="0"/>
              <a:t>2020</a:t>
            </a:r>
            <a:r>
              <a:rPr lang="en-GB" baseline="0" noProof="0" dirty="0"/>
              <a:t>, more people are viewing streaming than linear TV. </a:t>
            </a:r>
          </a:p>
          <a:p>
            <a:endParaRPr lang="en-GB" baseline="0" noProof="0" dirty="0"/>
          </a:p>
          <a:p>
            <a:r>
              <a:rPr lang="en-GB" baseline="0" noProof="0" dirty="0"/>
              <a:t>However, the total reach for TV and video has never been as high as in 2021. The saying “</a:t>
            </a:r>
            <a:r>
              <a:rPr lang="en-GB" sz="1200" b="1" dirty="0">
                <a:highlight>
                  <a:srgbClr val="FFFF00"/>
                </a:highlight>
                <a:latin typeface="Arial" panose="020B0604020202020204" pitchFamily="34" charset="0"/>
                <a:cs typeface="Arial" panose="020B0604020202020204" pitchFamily="34" charset="0"/>
              </a:rPr>
              <a:t>TV isn’t dead – It’s just having babies” </a:t>
            </a:r>
            <a:r>
              <a:rPr lang="en-GB" sz="1200" b="0" dirty="0">
                <a:highlight>
                  <a:srgbClr val="FFFF00"/>
                </a:highlight>
                <a:latin typeface="Arial" panose="020B0604020202020204" pitchFamily="34" charset="0"/>
                <a:cs typeface="Arial" panose="020B0604020202020204" pitchFamily="34" charset="0"/>
              </a:rPr>
              <a:t>was introduced at ASI in 2015. The COVID crises has accelerate the digital transformation for all media, and in 2022 people all over the world are watching live TV and streaming services more than ever.</a:t>
            </a:r>
          </a:p>
          <a:p>
            <a:endParaRPr lang="nb-NO" baseline="0" dirty="0"/>
          </a:p>
          <a:p>
            <a:endParaRPr lang="nb-NO" baseline="0" dirty="0"/>
          </a:p>
          <a:p>
            <a:endParaRPr lang="nb-NO" baseline="0" dirty="0"/>
          </a:p>
          <a:p>
            <a:r>
              <a:rPr lang="nb-NO" baseline="0" dirty="0"/>
              <a:t>TV er fra F&amp;M CATI for alle år. Strømming: 2012-2020 er CATI og fra MGI fra 2021. TV &amp; Video er fra MGI 2017-2021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09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aseline="0" noProof="0" dirty="0">
                <a:latin typeface="Arial" panose="020B0604020202020204" pitchFamily="34" charset="0"/>
                <a:cs typeface="Arial" panose="020B0604020202020204" pitchFamily="34" charset="0"/>
              </a:rPr>
              <a:t>Figures from the official TVOV measurement show that </a:t>
            </a:r>
            <a:r>
              <a:rPr lang="en-GB" sz="2000" b="1" baseline="0" noProof="0" dirty="0">
                <a:latin typeface="Arial" panose="020B0604020202020204" pitchFamily="34" charset="0"/>
                <a:cs typeface="Arial" panose="020B0604020202020204" pitchFamily="34" charset="0"/>
              </a:rPr>
              <a:t>live TV</a:t>
            </a:r>
            <a:r>
              <a:rPr lang="en-GB" sz="2000" baseline="0" noProof="0" dirty="0">
                <a:latin typeface="Arial" panose="020B0604020202020204" pitchFamily="34" charset="0"/>
                <a:cs typeface="Arial" panose="020B0604020202020204" pitchFamily="34" charset="0"/>
              </a:rPr>
              <a:t>, broadcast and broadcast video on demand (BVOD), is declining. </a:t>
            </a:r>
            <a:r>
              <a:rPr lang="en-US" sz="2000" baseline="0" noProof="0" dirty="0">
                <a:latin typeface="Arial" panose="020B0604020202020204" pitchFamily="34" charset="0"/>
                <a:cs typeface="Arial" panose="020B0604020202020204" pitchFamily="34" charset="0"/>
              </a:rPr>
              <a:t>However, BVOD is increasing and thereby reducing the decline for live TV overall.</a:t>
            </a:r>
          </a:p>
          <a:p>
            <a:endParaRPr lang="en-US" sz="2000" baseline="0" noProof="0" dirty="0">
              <a:latin typeface="Arial" panose="020B0604020202020204" pitchFamily="34" charset="0"/>
              <a:cs typeface="Arial" panose="020B0604020202020204" pitchFamily="34" charset="0"/>
            </a:endParaRPr>
          </a:p>
          <a:p>
            <a:r>
              <a:rPr lang="en-US" sz="2000" baseline="0" noProof="0" dirty="0">
                <a:latin typeface="Arial" panose="020B0604020202020204" pitchFamily="34" charset="0"/>
                <a:cs typeface="Arial" panose="020B0604020202020204" pitchFamily="34" charset="0"/>
              </a:rPr>
              <a:t>People in 2022 are using more time on BVOD than PVR. This confirms how important it is for the TV companies to develop their own user-friendly streaming services with popular content.</a:t>
            </a:r>
            <a:endParaRPr lang="en-GB" sz="2000" baseline="0" noProof="0" dirty="0">
              <a:latin typeface="Arial" panose="020B0604020202020204" pitchFamily="34" charset="0"/>
              <a:cs typeface="Arial" panose="020B0604020202020204" pitchFamily="34" charset="0"/>
            </a:endParaRPr>
          </a:p>
          <a:p>
            <a:endParaRPr lang="en-GB" sz="2000" baseline="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07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aseline="0" noProof="0" dirty="0">
                <a:latin typeface="Arial" panose="020B0604020202020204" pitchFamily="34" charset="0"/>
                <a:cs typeface="Arial" panose="020B0604020202020204" pitchFamily="34" charset="0"/>
              </a:rPr>
              <a:t>Again, the blue line shows the increase for the broadcasters video on the demand services from NRK, TV 2, NENT and DNN. We are also measuring some other streaming services in the TVOV measurement. Netflix, YouTube and HBO </a:t>
            </a:r>
            <a:r>
              <a:rPr lang="en-US" sz="2000" baseline="0" noProof="0" dirty="0">
                <a:latin typeface="Arial" panose="020B0604020202020204" pitchFamily="34" charset="0"/>
                <a:cs typeface="Arial" panose="020B0604020202020204" pitchFamily="34" charset="0"/>
              </a:rPr>
              <a:t>had in 2018 a total viewing time of 29 minutes which increased to 39 minutes in 2020, but since then they have experienced a decline. </a:t>
            </a:r>
          </a:p>
          <a:p>
            <a:endParaRPr lang="en-US" sz="2000" baseline="0" noProof="0" dirty="0">
              <a:latin typeface="Arial" panose="020B0604020202020204" pitchFamily="34" charset="0"/>
              <a:cs typeface="Arial" panose="020B0604020202020204" pitchFamily="34" charset="0"/>
            </a:endParaRPr>
          </a:p>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199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baseline="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43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50" y="4767263"/>
            <a:ext cx="6429766" cy="3900487"/>
          </a:xfrm>
        </p:spPr>
        <p:txBody>
          <a:bodyPr/>
          <a:lstStyle/>
          <a:p>
            <a:pPr algn="just"/>
            <a:r>
              <a:rPr lang="en-GB" sz="2000" baseline="0" noProof="0" dirty="0">
                <a:latin typeface="Arial" panose="020B0604020202020204" pitchFamily="34" charset="0"/>
                <a:cs typeface="Arial" panose="020B0604020202020204" pitchFamily="34" charset="0"/>
              </a:rPr>
              <a:t>Survey measurements are still the most suitable methods for measuring </a:t>
            </a:r>
            <a:r>
              <a:rPr lang="en-GB" sz="2000" b="1" baseline="0" noProof="0" dirty="0">
                <a:latin typeface="Arial" panose="020B0604020202020204" pitchFamily="34" charset="0"/>
                <a:cs typeface="Arial" panose="020B0604020202020204" pitchFamily="34" charset="0"/>
              </a:rPr>
              <a:t>all sort streaming</a:t>
            </a:r>
            <a:r>
              <a:rPr lang="en-GB" sz="2000" baseline="0" noProof="0" dirty="0">
                <a:latin typeface="Arial" panose="020B0604020202020204" pitchFamily="34" charset="0"/>
                <a:cs typeface="Arial" panose="020B0604020202020204" pitchFamily="34" charset="0"/>
              </a:rPr>
              <a:t>.  </a:t>
            </a:r>
          </a:p>
          <a:p>
            <a:pPr algn="just"/>
            <a:r>
              <a:rPr lang="en-GB" sz="2000" baseline="0" noProof="0" dirty="0">
                <a:latin typeface="Arial" panose="020B0604020202020204" pitchFamily="34" charset="0"/>
                <a:cs typeface="Arial" panose="020B0604020202020204" pitchFamily="34" charset="0"/>
              </a:rPr>
              <a:t> </a:t>
            </a:r>
          </a:p>
          <a:p>
            <a:pPr algn="just"/>
            <a:r>
              <a:rPr lang="en-GB" sz="2000" baseline="0" noProof="0" dirty="0">
                <a:latin typeface="Arial" panose="020B0604020202020204" pitchFamily="34" charset="0"/>
                <a:cs typeface="Arial" panose="020B0604020202020204" pitchFamily="34" charset="0"/>
              </a:rPr>
              <a:t>YouTube has the highest daily reach, followed by Netflix and NRK TV.  Then comes a total of 15 services that have more than 1% daily reach.</a:t>
            </a:r>
          </a:p>
          <a:p>
            <a:endParaRPr lang="en-GB" sz="2000" baseline="0" noProof="0" dirty="0">
              <a:latin typeface="Arial" panose="020B0604020202020204" pitchFamily="34" charset="0"/>
              <a:cs typeface="Arial" panose="020B0604020202020204" pitchFamily="34" charset="0"/>
            </a:endParaRPr>
          </a:p>
          <a:p>
            <a:endParaRPr lang="en-GB" sz="2000" baseline="0" noProof="0" dirty="0">
              <a:latin typeface="Arial" panose="020B0604020202020204" pitchFamily="34" charset="0"/>
              <a:cs typeface="Arial" panose="020B0604020202020204" pitchFamily="34" charset="0"/>
            </a:endParaRPr>
          </a:p>
          <a:p>
            <a:endParaRPr lang="en-GB" sz="2000" baseline="0" noProof="0" dirty="0">
              <a:latin typeface="Arial" panose="020B0604020202020204" pitchFamily="34" charset="0"/>
              <a:cs typeface="Arial" panose="020B0604020202020204" pitchFamily="34" charset="0"/>
            </a:endParaRPr>
          </a:p>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344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en-US" sz="1200" noProof="0" dirty="0">
                <a:latin typeface="Arial" panose="020B0604020202020204" pitchFamily="34" charset="0"/>
                <a:cs typeface="Arial" panose="020B0604020202020204" pitchFamily="34" charset="0"/>
              </a:rPr>
              <a:t>switch off the national FM radio had an immediate negative effect on the listener figures. The daily reach for radio and the national channels was reduced from 2017.</a:t>
            </a:r>
          </a:p>
          <a:p>
            <a:r>
              <a:rPr lang="en-US" sz="1200" noProof="0" dirty="0">
                <a:latin typeface="Arial" panose="020B0604020202020204" pitchFamily="34" charset="0"/>
                <a:cs typeface="Arial" panose="020B0604020202020204" pitchFamily="34" charset="0"/>
              </a:rPr>
              <a:t>The local radios, which got the FM band for themselves, got a temporary growth - but have from 2018 had a systematic decline.</a:t>
            </a:r>
          </a:p>
          <a:p>
            <a:endParaRPr lang="nb-NO" dirty="0"/>
          </a:p>
          <a:p>
            <a:r>
              <a:rPr lang="nb-NO" dirty="0"/>
              <a:t>Færre målte lokalradio i 2017. Flere større lokal-radioer fra Bauer og P4 Gruppen ble kun riksdekkende. </a:t>
            </a:r>
          </a:p>
        </p:txBody>
      </p:sp>
      <p:sp>
        <p:nvSpPr>
          <p:cNvPr id="4" name="Plassholder for lysbildenummer 3"/>
          <p:cNvSpPr>
            <a:spLocks noGrp="1"/>
          </p:cNvSpPr>
          <p:nvPr>
            <p:ph type="sldNum" sz="quarter" idx="10"/>
          </p:nvPr>
        </p:nvSpPr>
        <p:spPr/>
        <p:txBody>
          <a:bodyPr/>
          <a:lstStyle/>
          <a:p>
            <a:fld id="{B9487D93-240F-4041-8284-FC16D3A96101}" type="slidenum">
              <a:rPr lang="en-AU" smtClean="0">
                <a:solidFill>
                  <a:prstClr val="black"/>
                </a:solidFill>
              </a:rPr>
              <a:pPr/>
              <a:t>15</a:t>
            </a:fld>
            <a:endParaRPr lang="en-AU" dirty="0">
              <a:solidFill>
                <a:prstClr val="black"/>
              </a:solidFill>
            </a:endParaRPr>
          </a:p>
        </p:txBody>
      </p:sp>
    </p:spTree>
    <p:extLst>
      <p:ext uri="{BB962C8B-B14F-4D97-AF65-F5344CB8AC3E}">
        <p14:creationId xmlns:p14="http://schemas.microsoft.com/office/powerpoint/2010/main" val="392236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However, podcasts have in recent years increase the total audio consumption. In 1Q 2020 </a:t>
            </a:r>
            <a:r>
              <a:rPr lang="en-GB" b="1" baseline="0" noProof="0" dirty="0"/>
              <a:t>66% </a:t>
            </a:r>
            <a:r>
              <a:rPr lang="en-GB" baseline="0" noProof="0" dirty="0"/>
              <a:t>are listening to radio or podcasts daily.</a:t>
            </a:r>
          </a:p>
          <a:p>
            <a:endParaRPr lang="en-GB" baseline="0"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50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b="0" i="0" u="none" strike="noStrike" kern="1200" noProof="0" dirty="0">
                <a:solidFill>
                  <a:schemeClr val="tx1"/>
                </a:solidFill>
                <a:effectLst/>
                <a:latin typeface="Arial" panose="020B0604020202020204" pitchFamily="34" charset="0"/>
                <a:ea typeface="+mn-ea"/>
                <a:cs typeface="Arial" panose="020B0604020202020204" pitchFamily="34" charset="0"/>
              </a:rPr>
              <a:t>Indeed, traditional surveys provide extremely useful and important insights for the media, public authorities and the general public. Analyzes from C&amp;M documented that Norwegian media strengthened their position during the corona pandemic, the public broadcaster NRK has a total daily reach of 75%. Then comes the TV channels and the website of TV 2 with 54%, the newspaper VG 45% and Dagbladet with 28%.</a:t>
            </a:r>
          </a:p>
          <a:p>
            <a:pPr marL="0" indent="0">
              <a:buNone/>
            </a:pPr>
            <a:endParaRPr lang="en-GB" sz="800" b="0" i="0" u="none" strike="noStrike" kern="1200" noProof="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800" b="0" i="0" u="none" strike="noStrike" kern="1200" noProof="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65900C33-90AE-4963-9AD8-3B07939F57E9}" type="slidenum">
              <a:rPr lang="en-GB" smtClean="0"/>
              <a:t>17</a:t>
            </a:fld>
            <a:endParaRPr lang="en-GB" dirty="0"/>
          </a:p>
        </p:txBody>
      </p:sp>
    </p:spTree>
    <p:extLst>
      <p:ext uri="{BB962C8B-B14F-4D97-AF65-F5344CB8AC3E}">
        <p14:creationId xmlns:p14="http://schemas.microsoft.com/office/powerpoint/2010/main" val="412444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5900C33-90AE-4963-9AD8-3B07939F57E9}" type="slidenum">
              <a:rPr lang="en-GB" smtClean="0"/>
              <a:t>18</a:t>
            </a:fld>
            <a:endParaRPr lang="en-GB" dirty="0"/>
          </a:p>
        </p:txBody>
      </p:sp>
    </p:spTree>
    <p:extLst>
      <p:ext uri="{BB962C8B-B14F-4D97-AF65-F5344CB8AC3E}">
        <p14:creationId xmlns:p14="http://schemas.microsoft.com/office/powerpoint/2010/main" val="409188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noProof="0" dirty="0">
                <a:latin typeface="Arial" panose="020B0604020202020204" pitchFamily="34" charset="0"/>
                <a:cs typeface="Arial" panose="020B0604020202020204" pitchFamily="34" charset="0"/>
              </a:rPr>
              <a:t>When we take into account the printed editions of the media houses, the reach grows to 88%. </a:t>
            </a:r>
            <a:r>
              <a:rPr lang="en-US" sz="1400" noProof="0" dirty="0">
                <a:latin typeface="Arial" panose="020B0604020202020204" pitchFamily="34" charset="0"/>
                <a:cs typeface="Arial" panose="020B0604020202020204" pitchFamily="34" charset="0"/>
              </a:rPr>
              <a:t>Although Facebook is by far the largest media in Norway, the three media houses have greater reach when they merge.</a:t>
            </a:r>
            <a:endParaRPr lang="en-GB" sz="1400" noProof="0" dirty="0">
              <a:latin typeface="Arial" panose="020B0604020202020204" pitchFamily="34" charset="0"/>
              <a:cs typeface="Arial" panose="020B0604020202020204" pitchFamily="34" charset="0"/>
            </a:endParaRPr>
          </a:p>
          <a:p>
            <a:endParaRPr lang="nb-NO" dirty="0"/>
          </a:p>
        </p:txBody>
      </p:sp>
      <p:sp>
        <p:nvSpPr>
          <p:cNvPr id="4" name="Slide Number Placeholder 3"/>
          <p:cNvSpPr>
            <a:spLocks noGrp="1"/>
          </p:cNvSpPr>
          <p:nvPr>
            <p:ph type="sldNum" sz="quarter" idx="5"/>
          </p:nvPr>
        </p:nvSpPr>
        <p:spPr/>
        <p:txBody>
          <a:bodyPr/>
          <a:lstStyle/>
          <a:p>
            <a:fld id="{65900C33-90AE-4963-9AD8-3B07939F57E9}" type="slidenum">
              <a:rPr lang="en-GB" smtClean="0"/>
              <a:t>19</a:t>
            </a:fld>
            <a:endParaRPr lang="en-GB" dirty="0"/>
          </a:p>
        </p:txBody>
      </p:sp>
    </p:spTree>
    <p:extLst>
      <p:ext uri="{BB962C8B-B14F-4D97-AF65-F5344CB8AC3E}">
        <p14:creationId xmlns:p14="http://schemas.microsoft.com/office/powerpoint/2010/main" val="92765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latin typeface="Arial" panose="020B0604020202020204" pitchFamily="34" charset="0"/>
                <a:cs typeface="Arial" panose="020B0604020202020204" pitchFamily="34" charset="0"/>
              </a:rPr>
              <a:t>The agenda looks as follows.</a:t>
            </a:r>
          </a:p>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2</a:t>
            </a:fld>
            <a:endParaRPr lang="en-GB" dirty="0"/>
          </a:p>
        </p:txBody>
      </p:sp>
    </p:spTree>
    <p:extLst>
      <p:ext uri="{BB962C8B-B14F-4D97-AF65-F5344CB8AC3E}">
        <p14:creationId xmlns:p14="http://schemas.microsoft.com/office/powerpoint/2010/main" val="16510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57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57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71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noProof="0" dirty="0">
                <a:solidFill>
                  <a:schemeClr val="dk1"/>
                </a:solidFill>
                <a:latin typeface="+mn-lt"/>
                <a:ea typeface="Calibri"/>
                <a:cs typeface="Calibri"/>
                <a:sym typeface="Calibri"/>
              </a:rPr>
              <a:t>With 83.000 paper readers and as many as 1.268.000 digital readers, Dagbladet has come f</a:t>
            </a:r>
            <a:r>
              <a:rPr lang="en-US" sz="1200" b="0" i="0" u="sng" strike="noStrike" cap="none" noProof="0" dirty="0">
                <a:solidFill>
                  <a:schemeClr val="dk1"/>
                </a:solidFill>
                <a:latin typeface="+mn-lt"/>
                <a:ea typeface="Calibri"/>
                <a:cs typeface="Calibri"/>
                <a:sym typeface="Calibri"/>
              </a:rPr>
              <a:t>urthest</a:t>
            </a:r>
            <a:r>
              <a:rPr lang="en-US" sz="1200" b="0" i="0" u="none" strike="noStrike" cap="none" noProof="0" dirty="0">
                <a:solidFill>
                  <a:schemeClr val="dk1"/>
                </a:solidFill>
                <a:latin typeface="+mn-lt"/>
                <a:ea typeface="Calibri"/>
                <a:cs typeface="Calibri"/>
                <a:sym typeface="Calibri"/>
              </a:rPr>
              <a:t> in the digital transformation. It gives a digital index of 15,3. With 271.000 readers on paper, Aftenposten is Norway's largest printed newspaper. Aftenposten has 386.000 digital readers and it gives an index of 1,4. Several national niche newspapers and the smallest local newspapers have more readers on paper than digitally.</a:t>
            </a:r>
          </a:p>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6</a:t>
            </a:fld>
            <a:endParaRPr lang="en-GB" dirty="0"/>
          </a:p>
        </p:txBody>
      </p:sp>
    </p:spTree>
    <p:extLst>
      <p:ext uri="{BB962C8B-B14F-4D97-AF65-F5344CB8AC3E}">
        <p14:creationId xmlns:p14="http://schemas.microsoft.com/office/powerpoint/2010/main" val="81579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noProof="0" dirty="0">
                <a:solidFill>
                  <a:schemeClr val="dk1"/>
                </a:solidFill>
                <a:latin typeface="+mn-lt"/>
                <a:ea typeface="Calibri"/>
                <a:cs typeface="Calibri"/>
                <a:sym typeface="Calibri"/>
              </a:rPr>
              <a:t>The corona pandemic has accelerated the digital transformation. In 2021, as many as 74% read at least one digital newspaper daily. The digital growth is due to the fact that reading newspapers on mobile increased from 55% in 2019 to 64% in 2021. Overall, as many as 83% read at least one newspaper daily.</a:t>
            </a:r>
          </a:p>
        </p:txBody>
      </p:sp>
      <p:sp>
        <p:nvSpPr>
          <p:cNvPr id="4" name="Slide Number Placeholder 3"/>
          <p:cNvSpPr>
            <a:spLocks noGrp="1"/>
          </p:cNvSpPr>
          <p:nvPr>
            <p:ph type="sldNum" sz="quarter" idx="5"/>
          </p:nvPr>
        </p:nvSpPr>
        <p:spPr/>
        <p:txBody>
          <a:bodyPr/>
          <a:lstStyle/>
          <a:p>
            <a:fld id="{65900C33-90AE-4963-9AD8-3B07939F57E9}" type="slidenum">
              <a:rPr lang="en-GB" smtClean="0"/>
              <a:t>7</a:t>
            </a:fld>
            <a:endParaRPr lang="en-GB" dirty="0"/>
          </a:p>
        </p:txBody>
      </p:sp>
    </p:spTree>
    <p:extLst>
      <p:ext uri="{BB962C8B-B14F-4D97-AF65-F5344CB8AC3E}">
        <p14:creationId xmlns:p14="http://schemas.microsoft.com/office/powerpoint/2010/main" val="113279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dirty="0">
                <a:solidFill>
                  <a:schemeClr val="tx1"/>
                </a:solidFill>
                <a:latin typeface="+mn-lt"/>
                <a:ea typeface="+mn-ea"/>
                <a:cs typeface="Arial" charset="0"/>
              </a:rPr>
              <a:t>When it comes to magazines, there has been a decline in daily reach for magazines since we started to measure magazines in 2012, </a:t>
            </a:r>
            <a:r>
              <a:rPr lang="en-US" sz="2000" b="0" kern="1200" dirty="0">
                <a:solidFill>
                  <a:schemeClr val="tx1"/>
                </a:solidFill>
                <a:latin typeface="+mn-lt"/>
                <a:ea typeface="+mn-ea"/>
                <a:cs typeface="Arial" charset="0"/>
              </a:rPr>
              <a:t>but fairly stable development in recent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Arial" charset="0"/>
              </a:rPr>
              <a:t>The magazine industry started the digital transformation much later than a newspaper. Only four digital magazine titles are measured, and as of today it does not make sense to report total digital figures for magazines.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35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noProof="0" dirty="0">
                <a:solidFill>
                  <a:schemeClr val="dk1"/>
                </a:solidFill>
                <a:latin typeface="+mn-lt"/>
                <a:ea typeface="Calibri"/>
                <a:cs typeface="Calibri"/>
                <a:sym typeface="Calibri"/>
              </a:rPr>
              <a:t>However, two of the magazines have established digital editions that actually have more readers than the paper editions, and thus they have passed the digital tipping point in 2021. Furthermore, we see that there is little duplicated reach between paper and digital so that the total reach is very high.</a:t>
            </a:r>
          </a:p>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9</a:t>
            </a:fld>
            <a:endParaRPr lang="en-GB" dirty="0"/>
          </a:p>
        </p:txBody>
      </p:sp>
    </p:spTree>
    <p:extLst>
      <p:ext uri="{BB962C8B-B14F-4D97-AF65-F5344CB8AC3E}">
        <p14:creationId xmlns:p14="http://schemas.microsoft.com/office/powerpoint/2010/main" val="70168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8.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2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5.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2.sv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371792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7953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4066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dirty="0"/>
              <a:t>Click icon to add picture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24369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7218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95809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61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29782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13577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57949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11873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13293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0001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30122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0452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5257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76584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6237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406134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55873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00179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3265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706565"/>
            <a:ext cx="11461585" cy="400684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itle 1"/>
          <p:cNvSpPr>
            <a:spLocks noGrp="1"/>
          </p:cNvSpPr>
          <p:nvPr>
            <p:ph type="title" hasCustomPrompt="1"/>
          </p:nvPr>
        </p:nvSpPr>
        <p:spPr>
          <a:xfrm>
            <a:off x="357718" y="288925"/>
            <a:ext cx="11469281" cy="416570"/>
          </a:xfrm>
        </p:spPr>
        <p:txBody>
          <a:bodyPr>
            <a:noAutofit/>
          </a:bodyPr>
          <a:lstStyle>
            <a:lvl1pPr>
              <a:defRPr>
                <a:solidFill>
                  <a:schemeClr val="tx1"/>
                </a:solidFill>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9213"/>
            <a:ext cx="969963" cy="182562"/>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12" name="Text Placeholder 2"/>
          <p:cNvSpPr>
            <a:spLocks noGrp="1"/>
          </p:cNvSpPr>
          <p:nvPr>
            <p:ph type="body" sz="quarter" idx="18" hasCustomPrompt="1"/>
          </p:nvPr>
        </p:nvSpPr>
        <p:spPr>
          <a:xfrm>
            <a:off x="357719" y="739776"/>
            <a:ext cx="11463867" cy="396875"/>
          </a:xfrm>
        </p:spPr>
        <p:txBody>
          <a:bodyPr/>
          <a:lstStyle>
            <a:lvl1pPr>
              <a:defRPr sz="1800"/>
            </a:lvl1pPr>
          </a:lstStyle>
          <a:p>
            <a:pPr lvl="0"/>
            <a:r>
              <a:rPr lang="en-GB" dirty="0"/>
              <a:t>Click to edit master text styles</a:t>
            </a:r>
          </a:p>
        </p:txBody>
      </p:sp>
      <p:sp>
        <p:nvSpPr>
          <p:cNvPr id="13" name="Text Placeholder 17"/>
          <p:cNvSpPr>
            <a:spLocks noGrp="1"/>
          </p:cNvSpPr>
          <p:nvPr>
            <p:ph type="body" sz="quarter" idx="19" hasCustomPrompt="1"/>
          </p:nvPr>
        </p:nvSpPr>
        <p:spPr>
          <a:xfrm>
            <a:off x="6096000" y="6399213"/>
            <a:ext cx="4696800"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24124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1" y="1031840"/>
            <a:ext cx="11425767" cy="4906999"/>
          </a:xfr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lassholder for bunntekst 4"/>
          <p:cNvSpPr>
            <a:spLocks noGrp="1"/>
          </p:cNvSpPr>
          <p:nvPr>
            <p:ph type="ftr" sz="quarter" idx="3"/>
          </p:nvPr>
        </p:nvSpPr>
        <p:spPr>
          <a:xfrm>
            <a:off x="2728218" y="6438901"/>
            <a:ext cx="6735565" cy="200024"/>
          </a:xfrm>
          <a:prstGeom prst="rect">
            <a:avLst/>
          </a:prstGeom>
        </p:spPr>
        <p:txBody>
          <a:bodyPr vert="horz" lIns="91440" tIns="45720" rIns="91440" bIns="45720" rtlCol="0" anchor="ctr"/>
          <a:lstStyle>
            <a:lvl1pPr algn="ctr">
              <a:defRPr sz="800" b="0">
                <a:solidFill>
                  <a:schemeClr val="tx1">
                    <a:tint val="75000"/>
                  </a:schemeClr>
                </a:solidFill>
                <a:latin typeface="+mn-lt"/>
              </a:defRPr>
            </a:lvl1pPr>
          </a:lstStyle>
          <a:p>
            <a:endParaRPr lang="nb-NO" dirty="0">
              <a:solidFill>
                <a:prstClr val="black">
                  <a:tint val="75000"/>
                </a:prstClr>
              </a:solidFill>
            </a:endParaRPr>
          </a:p>
        </p:txBody>
      </p:sp>
    </p:spTree>
    <p:extLst>
      <p:ext uri="{BB962C8B-B14F-4D97-AF65-F5344CB8AC3E}">
        <p14:creationId xmlns:p14="http://schemas.microsoft.com/office/powerpoint/2010/main" val="592550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5" name="Picture 4">
            <a:extLst>
              <a:ext uri="{FF2B5EF4-FFF2-40B4-BE49-F238E27FC236}">
                <a16:creationId xmlns:a16="http://schemas.microsoft.com/office/drawing/2014/main" id="{EB8247FD-AE2B-4906-B4E6-FCAE56A5AF1F}"/>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87438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dirty="0"/>
              <a:t>Click icon to add picture</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74F9D43A-2DD0-46B1-9B71-F1AA32CD465D}"/>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20891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5" name="Picture 4">
            <a:extLst>
              <a:ext uri="{FF2B5EF4-FFF2-40B4-BE49-F238E27FC236}">
                <a16:creationId xmlns:a16="http://schemas.microsoft.com/office/drawing/2014/main" id="{E1D56E8B-BDE9-4CB3-9F5C-28772AB6C23F}"/>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334" t="3387" r="1092" b="4058"/>
          <a:stretch/>
        </p:blipFill>
        <p:spPr>
          <a:xfrm>
            <a:off x="368300" y="558800"/>
            <a:ext cx="1975911" cy="381000"/>
          </a:xfrm>
          <a:prstGeom prst="rect">
            <a:avLst/>
          </a:prstGeom>
        </p:spPr>
      </p:pic>
    </p:spTree>
    <p:extLst>
      <p:ext uri="{BB962C8B-B14F-4D97-AF65-F5344CB8AC3E}">
        <p14:creationId xmlns:p14="http://schemas.microsoft.com/office/powerpoint/2010/main" val="157201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D361D86B-184B-414A-A767-1EA48CF6CD35}"/>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38957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dirty="0"/>
              <a:t>Click icon to add picture</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3A603BB8-7B0D-46BD-959C-1DFD916F0C92}"/>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365857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B896390A-73CD-44B1-AFD2-E1C98AFAD09B}"/>
              </a:ext>
            </a:extLst>
          </p:cNvPr>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l="1188" t="3497" r="1098" b="3193"/>
          <a:stretch/>
        </p:blipFill>
        <p:spPr bwMode="invGray">
          <a:xfrm>
            <a:off x="368300" y="558800"/>
            <a:ext cx="1962735" cy="381000"/>
          </a:xfrm>
          <a:prstGeom prst="rect">
            <a:avLst/>
          </a:prstGeom>
        </p:spPr>
      </p:pic>
    </p:spTree>
    <p:extLst>
      <p:ext uri="{BB962C8B-B14F-4D97-AF65-F5344CB8AC3E}">
        <p14:creationId xmlns:p14="http://schemas.microsoft.com/office/powerpoint/2010/main" val="1693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2872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11055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54990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23554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43967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01034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23620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4182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Section Header - Grape">
    <p:bg>
      <p:bgPr>
        <a:solidFill>
          <a:schemeClr val="accent1"/>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05469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78989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fr-FR" dirty="0"/>
              <a:t>Cliquez sur l'icône pour ajouter une image</a:t>
            </a:r>
            <a:endParaRPr lang="en-GB" dirty="0"/>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245695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23233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10.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7.sv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image" Target="../media/image1.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image" Target="../media/image9.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tags" Target="../tags/tag1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5.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pic>
        <p:nvPicPr>
          <p:cNvPr id="35" name="Picture 34" descr="A picture containing sitting, dark, stop, drawing&#10;&#10;Description automatically generated">
            <a:extLst>
              <a:ext uri="{FF2B5EF4-FFF2-40B4-BE49-F238E27FC236}">
                <a16:creationId xmlns:a16="http://schemas.microsoft.com/office/drawing/2014/main" id="{25A09330-D3C6-4775-99E4-C6152D182934}"/>
              </a:ext>
            </a:extLst>
          </p:cNvPr>
          <p:cNvPicPr>
            <a:picLocks noChangeAspect="1"/>
          </p:cNvPicPr>
          <p:nvPr userDrawn="1"/>
        </p:nvPicPr>
        <p:blipFill>
          <a:blip r:embed="rId28"/>
          <a:stretch>
            <a:fillRect/>
          </a:stretch>
        </p:blipFill>
        <p:spPr>
          <a:xfrm>
            <a:off x="11166847" y="5981000"/>
            <a:ext cx="1025153" cy="1014850"/>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46890689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74" r:id="rId23"/>
    <p:sldLayoutId id="214748387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pic>
        <p:nvPicPr>
          <p:cNvPr id="32" name="Picture 31">
            <a:extLst>
              <a:ext uri="{FF2B5EF4-FFF2-40B4-BE49-F238E27FC236}">
                <a16:creationId xmlns:a16="http://schemas.microsoft.com/office/drawing/2014/main" id="{D935EBA7-396C-4B3C-A078-F63FA7807233}"/>
              </a:ext>
            </a:extLst>
          </p:cNvPr>
          <p:cNvPicPr>
            <a:picLocks noChangeAspect="1"/>
          </p:cNvPicPr>
          <p:nvPr userDrawn="1">
            <p:custDataLst>
              <p:tags r:id="rId20"/>
            </p:custDataLst>
          </p:nvPr>
        </p:nvPicPr>
        <p:blipFill rotWithShape="1">
          <a:blip r:embed="rId21">
            <a:extLst>
              <a:ext uri="{28A0092B-C50C-407E-A947-70E740481C1C}">
                <a14:useLocalDpi xmlns:a14="http://schemas.microsoft.com/office/drawing/2010/main" val="0"/>
              </a:ext>
            </a:extLst>
          </a:blip>
          <a:srcRect l="1305" t="3305" r="1093" b="4057"/>
          <a:stretch/>
        </p:blipFill>
        <p:spPr>
          <a:xfrm>
            <a:off x="360045" y="6383598"/>
            <a:ext cx="1045014" cy="201625"/>
          </a:xfrm>
          <a:prstGeom prst="rect">
            <a:avLst/>
          </a:prstGeom>
        </p:spPr>
      </p:pic>
    </p:spTree>
    <p:extLst>
      <p:ext uri="{BB962C8B-B14F-4D97-AF65-F5344CB8AC3E}">
        <p14:creationId xmlns:p14="http://schemas.microsoft.com/office/powerpoint/2010/main" val="32031205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9" r:id="rId16"/>
    <p:sldLayoutId id="2147483870" r:id="rId17"/>
    <p:sldLayoutId id="214748387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1">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9.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9.xml"/><Relationship Id="rId1" Type="http://schemas.openxmlformats.org/officeDocument/2006/relationships/tags" Target="../tags/tag30.xml"/><Relationship Id="rId5" Type="http://schemas.openxmlformats.org/officeDocument/2006/relationships/image" Target="../media/image15.png"/><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9.xml"/><Relationship Id="rId1" Type="http://schemas.openxmlformats.org/officeDocument/2006/relationships/tags" Target="../tags/tag31.xml"/><Relationship Id="rId5" Type="http://schemas.openxmlformats.org/officeDocument/2006/relationships/image" Target="../media/image15.pn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9.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9.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0.xml"/><Relationship Id="rId1" Type="http://schemas.openxmlformats.org/officeDocument/2006/relationships/tags" Target="../tags/tag34.xml"/><Relationship Id="rId5" Type="http://schemas.openxmlformats.org/officeDocument/2006/relationships/image" Target="../media/image16.PNG"/><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9.xml"/><Relationship Id="rId1" Type="http://schemas.openxmlformats.org/officeDocument/2006/relationships/tags" Target="../tags/tag35.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8.xml"/><Relationship Id="rId1" Type="http://schemas.openxmlformats.org/officeDocument/2006/relationships/tags" Target="../tags/tag36.xml"/><Relationship Id="rId5" Type="http://schemas.openxmlformats.org/officeDocument/2006/relationships/image" Target="../media/image12.png"/><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3.xml"/><Relationship Id="rId1" Type="http://schemas.openxmlformats.org/officeDocument/2006/relationships/tags" Target="../tags/tag3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tags" Target="../tags/tag38.xml"/><Relationship Id="rId5" Type="http://schemas.openxmlformats.org/officeDocument/2006/relationships/chart" Target="../charts/char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9.xml"/><Relationship Id="rId4" Type="http://schemas.openxmlformats.org/officeDocument/2006/relationships/hyperlink" Target="https://kantar.no/medier/qa-for-de-nye-malingene-for-avis-magasin-og-online/"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9.xml"/><Relationship Id="rId1" Type="http://schemas.openxmlformats.org/officeDocument/2006/relationships/tags" Target="../tags/tag24.xml"/><Relationship Id="rId5" Type="http://schemas.openxmlformats.org/officeDocument/2006/relationships/image" Target="../media/image12.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9.xml"/><Relationship Id="rId5" Type="http://schemas.openxmlformats.org/officeDocument/2006/relationships/image" Target="../media/image12.png"/><Relationship Id="rId4" Type="http://schemas.openxmlformats.org/officeDocument/2006/relationships/hyperlink" Target="https://kantar.no/medier/qa-for-de-nye-malingene-for-avis-magasin-og-onlin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8.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9.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8.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BFB219-7A30-43FE-9169-52A3DE46A981}"/>
              </a:ext>
            </a:extLst>
          </p:cNvPr>
          <p:cNvSpPr/>
          <p:nvPr/>
        </p:nvSpPr>
        <p:spPr bwMode="ltGray">
          <a:xfrm>
            <a:off x="3762375" y="1181100"/>
            <a:ext cx="1000125" cy="511492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p>
        </p:txBody>
      </p:sp>
      <p:sp>
        <p:nvSpPr>
          <p:cNvPr id="18" name="Title 2">
            <a:extLst>
              <a:ext uri="{FF2B5EF4-FFF2-40B4-BE49-F238E27FC236}">
                <a16:creationId xmlns:a16="http://schemas.microsoft.com/office/drawing/2014/main" id="{E473A2AE-6D1A-4843-8A57-4840FFB40D74}"/>
              </a:ext>
            </a:extLst>
          </p:cNvPr>
          <p:cNvSpPr>
            <a:spLocks noGrp="1"/>
          </p:cNvSpPr>
          <p:nvPr>
            <p:ph type="ctrTitle"/>
          </p:nvPr>
        </p:nvSpPr>
        <p:spPr>
          <a:xfrm>
            <a:off x="358736" y="2229300"/>
            <a:ext cx="11473264" cy="5087825"/>
          </a:xfrm>
        </p:spPr>
        <p:txBody>
          <a:bodyPr anchor="t">
            <a:noAutofit/>
          </a:bodyPr>
          <a:lstStyle/>
          <a:p>
            <a:pPr>
              <a:lnSpc>
                <a:spcPct val="90000"/>
              </a:lnSpc>
            </a:pPr>
            <a:r>
              <a:rPr lang="en-GB" sz="4800" b="1" dirty="0"/>
              <a:t>Norwegian Media Trends 2022</a:t>
            </a:r>
            <a:br>
              <a:rPr lang="en-GB" sz="4800" b="1" dirty="0"/>
            </a:br>
            <a:endParaRPr lang="en-US" sz="4800" b="1" dirty="0"/>
          </a:p>
        </p:txBody>
      </p:sp>
      <p:sp>
        <p:nvSpPr>
          <p:cNvPr id="19" name="Subtitle 3">
            <a:extLst>
              <a:ext uri="{FF2B5EF4-FFF2-40B4-BE49-F238E27FC236}">
                <a16:creationId xmlns:a16="http://schemas.microsoft.com/office/drawing/2014/main" id="{23E4E390-E76B-42EC-997F-AC095BD633C6}"/>
              </a:ext>
            </a:extLst>
          </p:cNvPr>
          <p:cNvSpPr>
            <a:spLocks noGrp="1"/>
          </p:cNvSpPr>
          <p:nvPr>
            <p:ph type="subTitle" idx="1"/>
          </p:nvPr>
        </p:nvSpPr>
        <p:spPr>
          <a:xfrm>
            <a:off x="358736" y="4543378"/>
            <a:ext cx="3520800" cy="1022713"/>
          </a:xfrm>
        </p:spPr>
        <p:txBody>
          <a:bodyPr anchor="t">
            <a:normAutofit/>
          </a:bodyPr>
          <a:lstStyle/>
          <a:p>
            <a:r>
              <a:rPr lang="en-GB" dirty="0"/>
              <a:t>02.05.21</a:t>
            </a:r>
          </a:p>
        </p:txBody>
      </p:sp>
      <p:sp>
        <p:nvSpPr>
          <p:cNvPr id="20" name="Text Placeholder 4">
            <a:extLst>
              <a:ext uri="{FF2B5EF4-FFF2-40B4-BE49-F238E27FC236}">
                <a16:creationId xmlns:a16="http://schemas.microsoft.com/office/drawing/2014/main" id="{D7828AD4-9CE7-4DE5-98C6-ECEC570E05FD}"/>
              </a:ext>
            </a:extLst>
          </p:cNvPr>
          <p:cNvSpPr>
            <a:spLocks noGrp="1"/>
          </p:cNvSpPr>
          <p:nvPr>
            <p:ph type="body" sz="quarter" idx="20"/>
          </p:nvPr>
        </p:nvSpPr>
        <p:spPr>
          <a:xfrm>
            <a:off x="360000" y="4971600"/>
            <a:ext cx="3519536" cy="1022713"/>
          </a:xfrm>
        </p:spPr>
        <p:txBody>
          <a:bodyPr anchor="b">
            <a:normAutofit/>
          </a:bodyPr>
          <a:lstStyle/>
          <a:p>
            <a:r>
              <a:rPr lang="en-GB" dirty="0"/>
              <a:t>Knut-Arne Futsæter, Kantar </a:t>
            </a:r>
          </a:p>
        </p:txBody>
      </p:sp>
    </p:spTree>
    <p:extLst>
      <p:ext uri="{BB962C8B-B14F-4D97-AF65-F5344CB8AC3E}">
        <p14:creationId xmlns:p14="http://schemas.microsoft.com/office/powerpoint/2010/main" val="273339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5">
            <a:extLst>
              <a:ext uri="{FF2B5EF4-FFF2-40B4-BE49-F238E27FC236}">
                <a16:creationId xmlns:a16="http://schemas.microsoft.com/office/drawing/2014/main" id="{29D20D96-D18C-4987-8772-D07AFC82D279}"/>
              </a:ext>
            </a:extLst>
          </p:cNvPr>
          <p:cNvGraphicFramePr>
            <a:graphicFrameLocks/>
          </p:cNvGraphicFramePr>
          <p:nvPr>
            <p:extLst>
              <p:ext uri="{D42A27DB-BD31-4B8C-83A1-F6EECF244321}">
                <p14:modId xmlns:p14="http://schemas.microsoft.com/office/powerpoint/2010/main" val="1872213071"/>
              </p:ext>
            </p:extLst>
          </p:nvPr>
        </p:nvGraphicFramePr>
        <p:xfrm>
          <a:off x="355543" y="1474470"/>
          <a:ext cx="11449464" cy="460979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7">
            <a:extLst>
              <a:ext uri="{FF2B5EF4-FFF2-40B4-BE49-F238E27FC236}">
                <a16:creationId xmlns:a16="http://schemas.microsoft.com/office/drawing/2014/main" id="{7B67D9FB-D639-4B06-9B2E-13962B6598EB}"/>
              </a:ext>
            </a:extLst>
          </p:cNvPr>
          <p:cNvSpPr txBox="1"/>
          <p:nvPr/>
        </p:nvSpPr>
        <p:spPr>
          <a:xfrm>
            <a:off x="386993" y="5243234"/>
            <a:ext cx="1845377"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Daily reach (percent)</a:t>
            </a:r>
          </a:p>
        </p:txBody>
      </p:sp>
      <p:sp>
        <p:nvSpPr>
          <p:cNvPr id="10" name="Plassholder for tekst 10">
            <a:extLst>
              <a:ext uri="{FF2B5EF4-FFF2-40B4-BE49-F238E27FC236}">
                <a16:creationId xmlns:a16="http://schemas.microsoft.com/office/drawing/2014/main" id="{D3E7B53D-0210-40A1-8ABA-8C0E7F68DAA1}"/>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CATI </a:t>
            </a:r>
          </a:p>
          <a:p>
            <a:pPr marL="0" indent="0">
              <a:spcBef>
                <a:spcPct val="0"/>
              </a:spcBef>
              <a:buNone/>
            </a:pPr>
            <a:endParaRPr lang="nb-NO" sz="1200" b="1" dirty="0">
              <a:solidFill>
                <a:schemeClr val="tx1"/>
              </a:solidFill>
              <a:latin typeface="+mj-lt"/>
            </a:endParaRPr>
          </a:p>
        </p:txBody>
      </p:sp>
      <p:sp>
        <p:nvSpPr>
          <p:cNvPr id="9" name="Rectangle 8">
            <a:extLst>
              <a:ext uri="{FF2B5EF4-FFF2-40B4-BE49-F238E27FC236}">
                <a16:creationId xmlns:a16="http://schemas.microsoft.com/office/drawing/2014/main" id="{49E64E42-1C69-43C5-BF41-7A185BC94BCC}"/>
              </a:ext>
            </a:extLst>
          </p:cNvPr>
          <p:cNvSpPr>
            <a:spLocks noChangeArrowheads="1"/>
          </p:cNvSpPr>
          <p:nvPr/>
        </p:nvSpPr>
        <p:spPr bwMode="auto">
          <a:xfrm>
            <a:off x="355543" y="43657"/>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GB" sz="3200" b="1" dirty="0">
                <a:solidFill>
                  <a:srgbClr val="000000"/>
                </a:solidFill>
                <a:latin typeface="+mj-lt"/>
                <a:cs typeface="Arial" charset="0"/>
              </a:rPr>
              <a:t>Linear TV decreases while streaming increases</a:t>
            </a:r>
          </a:p>
        </p:txBody>
      </p:sp>
      <p:sp>
        <p:nvSpPr>
          <p:cNvPr id="15" name="TextBox 14">
            <a:extLst>
              <a:ext uri="{FF2B5EF4-FFF2-40B4-BE49-F238E27FC236}">
                <a16:creationId xmlns:a16="http://schemas.microsoft.com/office/drawing/2014/main" id="{F26DC3A6-8094-4D13-9069-DB446F09906F}"/>
              </a:ext>
            </a:extLst>
          </p:cNvPr>
          <p:cNvSpPr txBox="1"/>
          <p:nvPr/>
        </p:nvSpPr>
        <p:spPr>
          <a:xfrm>
            <a:off x="9325755" y="2698200"/>
            <a:ext cx="570669" cy="307777"/>
          </a:xfrm>
          <a:prstGeom prst="rect">
            <a:avLst/>
          </a:prstGeom>
          <a:noFill/>
        </p:spPr>
        <p:txBody>
          <a:bodyPr wrap="none" lIns="0" tIns="0" rIns="0" bIns="0" rtlCol="0">
            <a:spAutoFit/>
          </a:bodyPr>
          <a:lstStyle/>
          <a:p>
            <a:r>
              <a:rPr lang="en-GB" sz="2000" b="1" dirty="0">
                <a:solidFill>
                  <a:srgbClr val="7030A0"/>
                </a:solidFill>
              </a:rPr>
              <a:t>2020</a:t>
            </a:r>
          </a:p>
        </p:txBody>
      </p:sp>
      <p:pic>
        <p:nvPicPr>
          <p:cNvPr id="12" name="Picture 10">
            <a:extLst>
              <a:ext uri="{FF2B5EF4-FFF2-40B4-BE49-F238E27FC236}">
                <a16:creationId xmlns:a16="http://schemas.microsoft.com/office/drawing/2014/main" id="{DE05894E-8163-454B-ACEC-654CCCD98B85}"/>
              </a:ext>
            </a:extLst>
          </p:cNvPr>
          <p:cNvPicPr>
            <a:picLocks noChangeAspect="1"/>
          </p:cNvPicPr>
          <p:nvPr/>
        </p:nvPicPr>
        <p:blipFill>
          <a:blip r:embed="rId5"/>
          <a:stretch>
            <a:fillRect/>
          </a:stretch>
        </p:blipFill>
        <p:spPr>
          <a:xfrm>
            <a:off x="10783101" y="6166744"/>
            <a:ext cx="672713" cy="685877"/>
          </a:xfrm>
          <a:prstGeom prst="rect">
            <a:avLst/>
          </a:prstGeom>
        </p:spPr>
      </p:pic>
      <p:sp>
        <p:nvSpPr>
          <p:cNvPr id="4" name="Slide Number Placeholder 3">
            <a:extLst>
              <a:ext uri="{FF2B5EF4-FFF2-40B4-BE49-F238E27FC236}">
                <a16:creationId xmlns:a16="http://schemas.microsoft.com/office/drawing/2014/main" id="{2F70B957-CB60-407F-B246-A0EE12167FFE}"/>
              </a:ext>
            </a:extLst>
          </p:cNvPr>
          <p:cNvSpPr>
            <a:spLocks noGrp="1"/>
          </p:cNvSpPr>
          <p:nvPr>
            <p:ph type="sldNum" sz="quarter" idx="4"/>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292479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lassholder for innhold 5">
            <a:extLst>
              <a:ext uri="{FF2B5EF4-FFF2-40B4-BE49-F238E27FC236}">
                <a16:creationId xmlns:a16="http://schemas.microsoft.com/office/drawing/2014/main" id="{D6F9A2AB-7DC2-45D9-B2C3-0A84B2EE0029}"/>
              </a:ext>
            </a:extLst>
          </p:cNvPr>
          <p:cNvGraphicFramePr>
            <a:graphicFrameLocks/>
          </p:cNvGraphicFramePr>
          <p:nvPr>
            <p:extLst>
              <p:ext uri="{D42A27DB-BD31-4B8C-83A1-F6EECF244321}">
                <p14:modId xmlns:p14="http://schemas.microsoft.com/office/powerpoint/2010/main" val="1155151856"/>
              </p:ext>
            </p:extLst>
          </p:nvPr>
        </p:nvGraphicFramePr>
        <p:xfrm>
          <a:off x="-647272" y="1714500"/>
          <a:ext cx="13284485" cy="436976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7">
            <a:extLst>
              <a:ext uri="{FF2B5EF4-FFF2-40B4-BE49-F238E27FC236}">
                <a16:creationId xmlns:a16="http://schemas.microsoft.com/office/drawing/2014/main" id="{7B67D9FB-D639-4B06-9B2E-13962B6598EB}"/>
              </a:ext>
            </a:extLst>
          </p:cNvPr>
          <p:cNvSpPr txBox="1"/>
          <p:nvPr/>
        </p:nvSpPr>
        <p:spPr>
          <a:xfrm>
            <a:off x="491617" y="2987435"/>
            <a:ext cx="1992790" cy="307777"/>
          </a:xfrm>
          <a:prstGeom prst="rect">
            <a:avLst/>
          </a:prstGeom>
          <a:noFill/>
        </p:spPr>
        <p:txBody>
          <a:bodyPr wrap="none">
            <a:spAutoFit/>
          </a:bodyPr>
          <a:lstStyle/>
          <a:p>
            <a:pPr>
              <a:defRPr/>
            </a:pPr>
            <a:r>
              <a:rPr lang="en-US" sz="1400" dirty="0">
                <a:solidFill>
                  <a:schemeClr val="bg1">
                    <a:lumMod val="50000"/>
                  </a:schemeClr>
                </a:solidFill>
                <a:cs typeface="Arial" charset="0"/>
              </a:rPr>
              <a:t>Average daily minutes</a:t>
            </a:r>
            <a:endParaRPr lang="en-GB" sz="1400" dirty="0">
              <a:solidFill>
                <a:schemeClr val="bg1">
                  <a:lumMod val="50000"/>
                </a:schemeClr>
              </a:solidFill>
              <a:cs typeface="Arial" pitchFamily="34" charset="0"/>
            </a:endParaRPr>
          </a:p>
        </p:txBody>
      </p:sp>
      <p:sp>
        <p:nvSpPr>
          <p:cNvPr id="8" name="Rectangle 7">
            <a:extLst>
              <a:ext uri="{FF2B5EF4-FFF2-40B4-BE49-F238E27FC236}">
                <a16:creationId xmlns:a16="http://schemas.microsoft.com/office/drawing/2014/main" id="{169655B7-A204-4829-8434-E69A417C3289}"/>
              </a:ext>
            </a:extLst>
          </p:cNvPr>
          <p:cNvSpPr>
            <a:spLocks noChangeArrowheads="1"/>
          </p:cNvSpPr>
          <p:nvPr/>
        </p:nvSpPr>
        <p:spPr bwMode="auto">
          <a:xfrm>
            <a:off x="355543" y="53931"/>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GB" sz="3200" b="1" dirty="0">
                <a:solidFill>
                  <a:srgbClr val="000000"/>
                </a:solidFill>
                <a:latin typeface="+mj-lt"/>
                <a:cs typeface="Arial" charset="0"/>
              </a:rPr>
              <a:t>Time spent on live TV declines, while time spent on BVOD   </a:t>
            </a:r>
          </a:p>
          <a:p>
            <a:pPr defTabSz="762000"/>
            <a:r>
              <a:rPr lang="en-GB" sz="3200" b="1" dirty="0">
                <a:solidFill>
                  <a:srgbClr val="000000"/>
                </a:solidFill>
                <a:latin typeface="+mj-lt"/>
                <a:cs typeface="Arial" charset="0"/>
              </a:rPr>
              <a:t>is increasing</a:t>
            </a:r>
          </a:p>
        </p:txBody>
      </p:sp>
      <p:sp>
        <p:nvSpPr>
          <p:cNvPr id="10" name="Plassholder for tekst 10">
            <a:extLst>
              <a:ext uri="{FF2B5EF4-FFF2-40B4-BE49-F238E27FC236}">
                <a16:creationId xmlns:a16="http://schemas.microsoft.com/office/drawing/2014/main" id="{D3E7B53D-0210-40A1-8ABA-8C0E7F68DAA1}"/>
              </a:ext>
            </a:extLst>
          </p:cNvPr>
          <p:cNvSpPr txBox="1">
            <a:spLocks/>
          </p:cNvSpPr>
          <p:nvPr>
            <p:custDataLst>
              <p:tags r:id="rId1"/>
            </p:custDataLst>
          </p:nvPr>
        </p:nvSpPr>
        <p:spPr>
          <a:xfrm>
            <a:off x="2068480" y="6340598"/>
            <a:ext cx="8388504" cy="51051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GB" sz="1200" u="sng" dirty="0">
                <a:solidFill>
                  <a:schemeClr val="tx1"/>
                </a:solidFill>
                <a:latin typeface="+mj-lt"/>
              </a:rPr>
              <a:t>Source</a:t>
            </a:r>
            <a:r>
              <a:rPr lang="en-GB" sz="1200" dirty="0">
                <a:solidFill>
                  <a:schemeClr val="tx1"/>
                </a:solidFill>
                <a:latin typeface="+mj-lt"/>
              </a:rPr>
              <a:t>: </a:t>
            </a:r>
            <a:r>
              <a:rPr lang="en-GB" sz="1200" b="1" dirty="0">
                <a:solidFill>
                  <a:schemeClr val="tx1"/>
                </a:solidFill>
                <a:latin typeface="+mj-lt"/>
              </a:rPr>
              <a:t>Kantar TVOV  </a:t>
            </a:r>
            <a:r>
              <a:rPr lang="en-GB" sz="1200" dirty="0">
                <a:solidFill>
                  <a:schemeClr val="tx1"/>
                </a:solidFill>
                <a:latin typeface="+mj-lt"/>
              </a:rPr>
              <a:t>(Two panels, with multiple technologies, census data and data integration). </a:t>
            </a:r>
          </a:p>
          <a:p>
            <a:pPr marL="0" indent="0">
              <a:spcBef>
                <a:spcPct val="0"/>
              </a:spcBef>
              <a:buNone/>
            </a:pPr>
            <a:r>
              <a:rPr lang="en-GB" sz="1200" b="1" dirty="0">
                <a:solidFill>
                  <a:schemeClr val="tx1"/>
                </a:solidFill>
                <a:latin typeface="+mj-lt"/>
              </a:rPr>
              <a:t>                                     </a:t>
            </a:r>
            <a:r>
              <a:rPr lang="en-GB" sz="1200" dirty="0">
                <a:solidFill>
                  <a:schemeClr val="tx1"/>
                </a:solidFill>
                <a:latin typeface="+mj-lt"/>
              </a:rPr>
              <a:t>BVOD: NRK, TV 2, DNN and NENT </a:t>
            </a:r>
          </a:p>
        </p:txBody>
      </p:sp>
      <p:sp>
        <p:nvSpPr>
          <p:cNvPr id="12" name="Oval 11">
            <a:extLst>
              <a:ext uri="{FF2B5EF4-FFF2-40B4-BE49-F238E27FC236}">
                <a16:creationId xmlns:a16="http://schemas.microsoft.com/office/drawing/2014/main" id="{11DB7691-4207-4A0A-BDC7-FFFEA2165193}"/>
              </a:ext>
            </a:extLst>
          </p:cNvPr>
          <p:cNvSpPr/>
          <p:nvPr/>
        </p:nvSpPr>
        <p:spPr bwMode="ltGray">
          <a:xfrm>
            <a:off x="10977916" y="4463041"/>
            <a:ext cx="650666" cy="1041831"/>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chemeClr val="bg2"/>
              </a:solidFill>
              <a:effectLst/>
              <a:uLnTx/>
              <a:uFillTx/>
              <a:latin typeface="Arial"/>
              <a:ea typeface="+mn-ea"/>
              <a:cs typeface="+mn-cs"/>
            </a:endParaRPr>
          </a:p>
        </p:txBody>
      </p:sp>
      <p:pic>
        <p:nvPicPr>
          <p:cNvPr id="9" name="Picture 8">
            <a:extLst>
              <a:ext uri="{FF2B5EF4-FFF2-40B4-BE49-F238E27FC236}">
                <a16:creationId xmlns:a16="http://schemas.microsoft.com/office/drawing/2014/main" id="{0072C5A0-707B-42D0-984E-DE36603DD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1594" y="6139570"/>
            <a:ext cx="737006" cy="677872"/>
          </a:xfrm>
          <a:prstGeom prst="rect">
            <a:avLst/>
          </a:prstGeom>
        </p:spPr>
      </p:pic>
      <p:sp>
        <p:nvSpPr>
          <p:cNvPr id="4" name="Slide Number Placeholder 3">
            <a:extLst>
              <a:ext uri="{FF2B5EF4-FFF2-40B4-BE49-F238E27FC236}">
                <a16:creationId xmlns:a16="http://schemas.microsoft.com/office/drawing/2014/main" id="{8D4DE2EB-C289-4D3F-BB1C-82A1137EAE60}"/>
              </a:ext>
            </a:extLst>
          </p:cNvPr>
          <p:cNvSpPr>
            <a:spLocks noGrp="1"/>
          </p:cNvSpPr>
          <p:nvPr>
            <p:ph type="sldNum" sz="quarter" idx="4"/>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9706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lassholder for innhold 5">
            <a:extLst>
              <a:ext uri="{FF2B5EF4-FFF2-40B4-BE49-F238E27FC236}">
                <a16:creationId xmlns:a16="http://schemas.microsoft.com/office/drawing/2014/main" id="{D6F9A2AB-7DC2-45D9-B2C3-0A84B2EE0029}"/>
              </a:ext>
            </a:extLst>
          </p:cNvPr>
          <p:cNvGraphicFramePr>
            <a:graphicFrameLocks/>
          </p:cNvGraphicFramePr>
          <p:nvPr>
            <p:extLst>
              <p:ext uri="{D42A27DB-BD31-4B8C-83A1-F6EECF244321}">
                <p14:modId xmlns:p14="http://schemas.microsoft.com/office/powerpoint/2010/main" val="517380756"/>
              </p:ext>
            </p:extLst>
          </p:nvPr>
        </p:nvGraphicFramePr>
        <p:xfrm>
          <a:off x="-484306" y="1451610"/>
          <a:ext cx="12311181" cy="463265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7">
            <a:extLst>
              <a:ext uri="{FF2B5EF4-FFF2-40B4-BE49-F238E27FC236}">
                <a16:creationId xmlns:a16="http://schemas.microsoft.com/office/drawing/2014/main" id="{7B67D9FB-D639-4B06-9B2E-13962B6598EB}"/>
              </a:ext>
            </a:extLst>
          </p:cNvPr>
          <p:cNvSpPr txBox="1"/>
          <p:nvPr/>
        </p:nvSpPr>
        <p:spPr>
          <a:xfrm>
            <a:off x="355543" y="5341501"/>
            <a:ext cx="2002408" cy="307777"/>
          </a:xfrm>
          <a:prstGeom prst="rect">
            <a:avLst/>
          </a:prstGeom>
          <a:noFill/>
        </p:spPr>
        <p:txBody>
          <a:bodyPr wrap="none">
            <a:spAutoFit/>
          </a:bodyPr>
          <a:lstStyle/>
          <a:p>
            <a:pPr>
              <a:defRPr/>
            </a:pPr>
            <a:r>
              <a:rPr lang="en-US" sz="1400" dirty="0">
                <a:solidFill>
                  <a:schemeClr val="bg1">
                    <a:lumMod val="50000"/>
                  </a:schemeClr>
                </a:solidFill>
                <a:cs typeface="Arial" charset="0"/>
              </a:rPr>
              <a:t>Average daily minutes</a:t>
            </a:r>
            <a:endParaRPr lang="en-GB" sz="1400" dirty="0">
              <a:solidFill>
                <a:schemeClr val="bg1">
                  <a:lumMod val="50000"/>
                </a:schemeClr>
              </a:solidFill>
              <a:cs typeface="Arial" pitchFamily="34" charset="0"/>
            </a:endParaRPr>
          </a:p>
        </p:txBody>
      </p:sp>
      <p:sp>
        <p:nvSpPr>
          <p:cNvPr id="8" name="Rectangle 7">
            <a:extLst>
              <a:ext uri="{FF2B5EF4-FFF2-40B4-BE49-F238E27FC236}">
                <a16:creationId xmlns:a16="http://schemas.microsoft.com/office/drawing/2014/main" id="{169655B7-A204-4829-8434-E69A417C3289}"/>
              </a:ext>
            </a:extLst>
          </p:cNvPr>
          <p:cNvSpPr>
            <a:spLocks noChangeArrowheads="1"/>
          </p:cNvSpPr>
          <p:nvPr/>
        </p:nvSpPr>
        <p:spPr bwMode="auto">
          <a:xfrm>
            <a:off x="355543" y="53931"/>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GB" sz="3200" b="1" dirty="0">
                <a:solidFill>
                  <a:srgbClr val="000000"/>
                </a:solidFill>
                <a:latin typeface="+mj-lt"/>
                <a:cs typeface="Arial" charset="0"/>
              </a:rPr>
              <a:t>Netflix, YouTube &amp; HBO declines, while BVOD increases</a:t>
            </a:r>
          </a:p>
        </p:txBody>
      </p:sp>
      <p:pic>
        <p:nvPicPr>
          <p:cNvPr id="7" name="Picture 6">
            <a:extLst>
              <a:ext uri="{FF2B5EF4-FFF2-40B4-BE49-F238E27FC236}">
                <a16:creationId xmlns:a16="http://schemas.microsoft.com/office/drawing/2014/main" id="{D094C02D-24B2-429B-AB04-BA2C91FEB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1594" y="6139570"/>
            <a:ext cx="737006" cy="677872"/>
          </a:xfrm>
          <a:prstGeom prst="rect">
            <a:avLst/>
          </a:prstGeom>
        </p:spPr>
      </p:pic>
      <p:sp>
        <p:nvSpPr>
          <p:cNvPr id="9" name="Plassholder for tekst 10">
            <a:extLst>
              <a:ext uri="{FF2B5EF4-FFF2-40B4-BE49-F238E27FC236}">
                <a16:creationId xmlns:a16="http://schemas.microsoft.com/office/drawing/2014/main" id="{D1C10106-4802-4DEC-8778-94C197865641}"/>
              </a:ext>
            </a:extLst>
          </p:cNvPr>
          <p:cNvSpPr txBox="1">
            <a:spLocks/>
          </p:cNvSpPr>
          <p:nvPr>
            <p:custDataLst>
              <p:tags r:id="rId1"/>
            </p:custDataLst>
          </p:nvPr>
        </p:nvSpPr>
        <p:spPr>
          <a:xfrm>
            <a:off x="2068480" y="6340598"/>
            <a:ext cx="8388504" cy="51051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GB" sz="1200" u="sng" dirty="0">
                <a:solidFill>
                  <a:schemeClr val="tx1"/>
                </a:solidFill>
                <a:latin typeface="+mj-lt"/>
              </a:rPr>
              <a:t>Source</a:t>
            </a:r>
            <a:r>
              <a:rPr lang="en-GB" sz="1200" dirty="0">
                <a:solidFill>
                  <a:schemeClr val="tx1"/>
                </a:solidFill>
                <a:latin typeface="+mj-lt"/>
              </a:rPr>
              <a:t>: </a:t>
            </a:r>
            <a:r>
              <a:rPr lang="en-GB" sz="1200" b="1" dirty="0">
                <a:solidFill>
                  <a:schemeClr val="tx1"/>
                </a:solidFill>
                <a:latin typeface="+mj-lt"/>
              </a:rPr>
              <a:t>Kantar TVOV  </a:t>
            </a:r>
            <a:r>
              <a:rPr lang="en-GB" sz="1200" dirty="0">
                <a:solidFill>
                  <a:schemeClr val="tx1"/>
                </a:solidFill>
                <a:latin typeface="+mj-lt"/>
              </a:rPr>
              <a:t>(Two panels, with multiple technologies, census data and data integration). </a:t>
            </a:r>
          </a:p>
          <a:p>
            <a:pPr marL="0" indent="0">
              <a:spcBef>
                <a:spcPct val="0"/>
              </a:spcBef>
              <a:buNone/>
            </a:pPr>
            <a:r>
              <a:rPr lang="en-GB" sz="1200" b="1" dirty="0">
                <a:solidFill>
                  <a:schemeClr val="tx1"/>
                </a:solidFill>
                <a:latin typeface="+mj-lt"/>
              </a:rPr>
              <a:t>                                     </a:t>
            </a:r>
            <a:r>
              <a:rPr lang="en-GB" sz="1200" dirty="0">
                <a:solidFill>
                  <a:schemeClr val="tx1"/>
                </a:solidFill>
                <a:latin typeface="+mj-lt"/>
              </a:rPr>
              <a:t>BVOD: NRK, TV 2, DNN and NENT </a:t>
            </a:r>
          </a:p>
        </p:txBody>
      </p:sp>
      <p:sp>
        <p:nvSpPr>
          <p:cNvPr id="4" name="Slide Number Placeholder 3">
            <a:extLst>
              <a:ext uri="{FF2B5EF4-FFF2-40B4-BE49-F238E27FC236}">
                <a16:creationId xmlns:a16="http://schemas.microsoft.com/office/drawing/2014/main" id="{49B10761-B6C5-4671-AD68-D10CF8422114}"/>
              </a:ext>
            </a:extLst>
          </p:cNvPr>
          <p:cNvSpPr>
            <a:spLocks noGrp="1"/>
          </p:cNvSpPr>
          <p:nvPr>
            <p:ph type="sldNum" sz="quarter" idx="4"/>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360694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9655B7-A204-4829-8434-E69A417C3289}"/>
              </a:ext>
            </a:extLst>
          </p:cNvPr>
          <p:cNvSpPr>
            <a:spLocks noChangeArrowheads="1"/>
          </p:cNvSpPr>
          <p:nvPr/>
        </p:nvSpPr>
        <p:spPr bwMode="auto">
          <a:xfrm>
            <a:off x="355543" y="53931"/>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US" sz="3200" b="1" dirty="0">
                <a:solidFill>
                  <a:srgbClr val="000000"/>
                </a:solidFill>
                <a:latin typeface="+mj-lt"/>
                <a:cs typeface="Arial" charset="0"/>
              </a:rPr>
              <a:t>More and more people have access to SVOD</a:t>
            </a:r>
            <a:endParaRPr lang="en-GB" sz="3200" b="1" dirty="0">
              <a:solidFill>
                <a:srgbClr val="000000"/>
              </a:solidFill>
              <a:latin typeface="+mj-lt"/>
              <a:cs typeface="Arial" charset="0"/>
            </a:endParaRPr>
          </a:p>
        </p:txBody>
      </p:sp>
      <p:sp>
        <p:nvSpPr>
          <p:cNvPr id="16" name="Plassholder for tekst 10">
            <a:extLst>
              <a:ext uri="{FF2B5EF4-FFF2-40B4-BE49-F238E27FC236}">
                <a16:creationId xmlns:a16="http://schemas.microsoft.com/office/drawing/2014/main" id="{513F2068-23C9-479A-AA05-C389BB387BE3}"/>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TGI (CAWI) </a:t>
            </a:r>
          </a:p>
          <a:p>
            <a:pPr marL="0" indent="0">
              <a:spcBef>
                <a:spcPct val="0"/>
              </a:spcBef>
              <a:buNone/>
            </a:pPr>
            <a:endParaRPr lang="nb-NO" sz="1200" b="1" dirty="0">
              <a:solidFill>
                <a:schemeClr val="tx1"/>
              </a:solidFill>
              <a:latin typeface="+mj-lt"/>
            </a:endParaRPr>
          </a:p>
        </p:txBody>
      </p:sp>
      <p:graphicFrame>
        <p:nvGraphicFramePr>
          <p:cNvPr id="17" name="Content Placeholder 9">
            <a:extLst>
              <a:ext uri="{FF2B5EF4-FFF2-40B4-BE49-F238E27FC236}">
                <a16:creationId xmlns:a16="http://schemas.microsoft.com/office/drawing/2014/main" id="{964E8402-2339-4899-B44D-B6EC2B01668A}"/>
              </a:ext>
            </a:extLst>
          </p:cNvPr>
          <p:cNvGraphicFramePr>
            <a:graphicFrameLocks/>
          </p:cNvGraphicFramePr>
          <p:nvPr>
            <p:extLst>
              <p:ext uri="{D42A27DB-BD31-4B8C-83A1-F6EECF244321}">
                <p14:modId xmlns:p14="http://schemas.microsoft.com/office/powerpoint/2010/main" val="720057250"/>
              </p:ext>
            </p:extLst>
          </p:nvPr>
        </p:nvGraphicFramePr>
        <p:xfrm>
          <a:off x="6863137" y="1900054"/>
          <a:ext cx="4963739" cy="41227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9">
            <a:extLst>
              <a:ext uri="{FF2B5EF4-FFF2-40B4-BE49-F238E27FC236}">
                <a16:creationId xmlns:a16="http://schemas.microsoft.com/office/drawing/2014/main" id="{C806C3E0-D77C-4D7F-BA04-C4F1AB6E2359}"/>
              </a:ext>
            </a:extLst>
          </p:cNvPr>
          <p:cNvGraphicFramePr>
            <a:graphicFrameLocks/>
          </p:cNvGraphicFramePr>
          <p:nvPr>
            <p:extLst>
              <p:ext uri="{D42A27DB-BD31-4B8C-83A1-F6EECF244321}">
                <p14:modId xmlns:p14="http://schemas.microsoft.com/office/powerpoint/2010/main" val="1423592651"/>
              </p:ext>
            </p:extLst>
          </p:nvPr>
        </p:nvGraphicFramePr>
        <p:xfrm>
          <a:off x="390346" y="1674421"/>
          <a:ext cx="4963739" cy="4379715"/>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10">
            <a:extLst>
              <a:ext uri="{FF2B5EF4-FFF2-40B4-BE49-F238E27FC236}">
                <a16:creationId xmlns:a16="http://schemas.microsoft.com/office/drawing/2014/main" id="{722CD9FA-FA9C-4600-9260-4B26EDF4871C}"/>
              </a:ext>
            </a:extLst>
          </p:cNvPr>
          <p:cNvPicPr>
            <a:picLocks noChangeAspect="1"/>
          </p:cNvPicPr>
          <p:nvPr/>
        </p:nvPicPr>
        <p:blipFill>
          <a:blip r:embed="rId6"/>
          <a:stretch>
            <a:fillRect/>
          </a:stretch>
        </p:blipFill>
        <p:spPr>
          <a:xfrm>
            <a:off x="10783101" y="6166744"/>
            <a:ext cx="672713" cy="685877"/>
          </a:xfrm>
          <a:prstGeom prst="rect">
            <a:avLst/>
          </a:prstGeom>
        </p:spPr>
      </p:pic>
      <p:sp>
        <p:nvSpPr>
          <p:cNvPr id="4" name="Slide Number Placeholder 3">
            <a:extLst>
              <a:ext uri="{FF2B5EF4-FFF2-40B4-BE49-F238E27FC236}">
                <a16:creationId xmlns:a16="http://schemas.microsoft.com/office/drawing/2014/main" id="{CA17DAF1-7769-4704-8FA7-BC649AA336A4}"/>
              </a:ext>
            </a:extLst>
          </p:cNvPr>
          <p:cNvSpPr>
            <a:spLocks noGrp="1"/>
          </p:cNvSpPr>
          <p:nvPr>
            <p:ph type="sldNum" sz="quarter" idx="4"/>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2898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Plassholder for innhold 5">
            <a:extLst>
              <a:ext uri="{FF2B5EF4-FFF2-40B4-BE49-F238E27FC236}">
                <a16:creationId xmlns:a16="http://schemas.microsoft.com/office/drawing/2014/main" id="{7D0EF84B-911E-4E0B-98E3-C20A1CEF8BBD}"/>
              </a:ext>
            </a:extLst>
          </p:cNvPr>
          <p:cNvGraphicFramePr>
            <a:graphicFrameLocks/>
          </p:cNvGraphicFramePr>
          <p:nvPr/>
        </p:nvGraphicFramePr>
        <p:xfrm>
          <a:off x="335359" y="1765429"/>
          <a:ext cx="5760641" cy="4364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lassholder for innhold 5">
            <a:extLst>
              <a:ext uri="{FF2B5EF4-FFF2-40B4-BE49-F238E27FC236}">
                <a16:creationId xmlns:a16="http://schemas.microsoft.com/office/drawing/2014/main" id="{D5F0E3EA-DDC8-4587-9A4B-0F8364A2A121}"/>
              </a:ext>
            </a:extLst>
          </p:cNvPr>
          <p:cNvGraphicFramePr>
            <a:graphicFrameLocks/>
          </p:cNvGraphicFramePr>
          <p:nvPr/>
        </p:nvGraphicFramePr>
        <p:xfrm>
          <a:off x="6050359" y="1740227"/>
          <a:ext cx="5760641" cy="4364028"/>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Sylinder 7">
            <a:extLst>
              <a:ext uri="{FF2B5EF4-FFF2-40B4-BE49-F238E27FC236}">
                <a16:creationId xmlns:a16="http://schemas.microsoft.com/office/drawing/2014/main" id="{7B67D9FB-D639-4B06-9B2E-13962B6598EB}"/>
              </a:ext>
            </a:extLst>
          </p:cNvPr>
          <p:cNvSpPr txBox="1"/>
          <p:nvPr/>
        </p:nvSpPr>
        <p:spPr>
          <a:xfrm>
            <a:off x="9918653" y="5738737"/>
            <a:ext cx="801823"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Percent</a:t>
            </a:r>
          </a:p>
        </p:txBody>
      </p:sp>
      <p:sp>
        <p:nvSpPr>
          <p:cNvPr id="8" name="Rectangle 7">
            <a:extLst>
              <a:ext uri="{FF2B5EF4-FFF2-40B4-BE49-F238E27FC236}">
                <a16:creationId xmlns:a16="http://schemas.microsoft.com/office/drawing/2014/main" id="{169655B7-A204-4829-8434-E69A417C3289}"/>
              </a:ext>
            </a:extLst>
          </p:cNvPr>
          <p:cNvSpPr>
            <a:spLocks noChangeArrowheads="1"/>
          </p:cNvSpPr>
          <p:nvPr/>
        </p:nvSpPr>
        <p:spPr bwMode="auto">
          <a:xfrm>
            <a:off x="355543" y="53931"/>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GB" sz="3200" b="1" dirty="0">
                <a:solidFill>
                  <a:srgbClr val="000000"/>
                </a:solidFill>
                <a:latin typeface="+mj-lt"/>
                <a:cs typeface="Arial" charset="0"/>
              </a:rPr>
              <a:t>More subscribers (SVOD) and high daily use</a:t>
            </a:r>
          </a:p>
        </p:txBody>
      </p:sp>
      <p:sp>
        <p:nvSpPr>
          <p:cNvPr id="9" name="TekstSylinder 7">
            <a:extLst>
              <a:ext uri="{FF2B5EF4-FFF2-40B4-BE49-F238E27FC236}">
                <a16:creationId xmlns:a16="http://schemas.microsoft.com/office/drawing/2014/main" id="{0688E750-B7C3-4653-8409-D7DFB34FD825}"/>
              </a:ext>
            </a:extLst>
          </p:cNvPr>
          <p:cNvSpPr txBox="1"/>
          <p:nvPr/>
        </p:nvSpPr>
        <p:spPr>
          <a:xfrm>
            <a:off x="4158012" y="5715310"/>
            <a:ext cx="801823"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Percent</a:t>
            </a:r>
          </a:p>
        </p:txBody>
      </p:sp>
      <p:sp>
        <p:nvSpPr>
          <p:cNvPr id="14" name="TekstSylinder 6">
            <a:extLst>
              <a:ext uri="{FF2B5EF4-FFF2-40B4-BE49-F238E27FC236}">
                <a16:creationId xmlns:a16="http://schemas.microsoft.com/office/drawing/2014/main" id="{5208D175-7E81-45B0-BA6F-B3C6C582B758}"/>
              </a:ext>
            </a:extLst>
          </p:cNvPr>
          <p:cNvSpPr txBox="1"/>
          <p:nvPr/>
        </p:nvSpPr>
        <p:spPr>
          <a:xfrm>
            <a:off x="2319207" y="1360948"/>
            <a:ext cx="2678938" cy="400110"/>
          </a:xfrm>
          <a:prstGeom prst="rect">
            <a:avLst/>
          </a:prstGeom>
          <a:noFill/>
        </p:spPr>
        <p:txBody>
          <a:bodyPr wrap="none">
            <a:spAutoFit/>
          </a:bodyPr>
          <a:lstStyle/>
          <a:p>
            <a:pPr>
              <a:defRPr/>
            </a:pPr>
            <a:r>
              <a:rPr lang="en-GB" sz="2000" dirty="0">
                <a:cs typeface="Arial" pitchFamily="34" charset="0"/>
              </a:rPr>
              <a:t>Subscription of SVOD</a:t>
            </a:r>
          </a:p>
        </p:txBody>
      </p:sp>
      <p:sp>
        <p:nvSpPr>
          <p:cNvPr id="15" name="TekstSylinder 6">
            <a:extLst>
              <a:ext uri="{FF2B5EF4-FFF2-40B4-BE49-F238E27FC236}">
                <a16:creationId xmlns:a16="http://schemas.microsoft.com/office/drawing/2014/main" id="{12368FAB-2040-4F08-A6EC-925BC3896312}"/>
              </a:ext>
            </a:extLst>
          </p:cNvPr>
          <p:cNvSpPr txBox="1"/>
          <p:nvPr/>
        </p:nvSpPr>
        <p:spPr>
          <a:xfrm>
            <a:off x="7859491" y="1359514"/>
            <a:ext cx="2948243" cy="400110"/>
          </a:xfrm>
          <a:prstGeom prst="rect">
            <a:avLst/>
          </a:prstGeom>
          <a:noFill/>
        </p:spPr>
        <p:txBody>
          <a:bodyPr wrap="none">
            <a:spAutoFit/>
          </a:bodyPr>
          <a:lstStyle/>
          <a:p>
            <a:pPr>
              <a:defRPr/>
            </a:pPr>
            <a:r>
              <a:rPr lang="en-GB" sz="2000" dirty="0">
                <a:cs typeface="Arial" pitchFamily="34" charset="0"/>
              </a:rPr>
              <a:t>Daily reach of streaming</a:t>
            </a:r>
          </a:p>
        </p:txBody>
      </p:sp>
      <p:sp>
        <p:nvSpPr>
          <p:cNvPr id="16" name="Plassholder for tekst 10">
            <a:extLst>
              <a:ext uri="{FF2B5EF4-FFF2-40B4-BE49-F238E27FC236}">
                <a16:creationId xmlns:a16="http://schemas.microsoft.com/office/drawing/2014/main" id="{513F2068-23C9-479A-AA05-C389BB387BE3}"/>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TGI (CAWI). 1Q 2022 </a:t>
            </a:r>
          </a:p>
          <a:p>
            <a:pPr marL="0" indent="0">
              <a:spcBef>
                <a:spcPct val="0"/>
              </a:spcBef>
              <a:buNone/>
            </a:pPr>
            <a:endParaRPr lang="nb-NO" sz="1200" b="1" dirty="0">
              <a:solidFill>
                <a:schemeClr val="tx1"/>
              </a:solidFill>
              <a:latin typeface="+mj-lt"/>
            </a:endParaRPr>
          </a:p>
        </p:txBody>
      </p:sp>
      <p:pic>
        <p:nvPicPr>
          <p:cNvPr id="12" name="Picture 10">
            <a:extLst>
              <a:ext uri="{FF2B5EF4-FFF2-40B4-BE49-F238E27FC236}">
                <a16:creationId xmlns:a16="http://schemas.microsoft.com/office/drawing/2014/main" id="{81946EE4-8308-4F2D-912E-01CC0B881844}"/>
              </a:ext>
            </a:extLst>
          </p:cNvPr>
          <p:cNvPicPr>
            <a:picLocks noChangeAspect="1"/>
          </p:cNvPicPr>
          <p:nvPr/>
        </p:nvPicPr>
        <p:blipFill>
          <a:blip r:embed="rId6"/>
          <a:stretch>
            <a:fillRect/>
          </a:stretch>
        </p:blipFill>
        <p:spPr>
          <a:xfrm>
            <a:off x="10783101" y="6166744"/>
            <a:ext cx="672713" cy="685877"/>
          </a:xfrm>
          <a:prstGeom prst="rect">
            <a:avLst/>
          </a:prstGeom>
        </p:spPr>
      </p:pic>
      <p:sp>
        <p:nvSpPr>
          <p:cNvPr id="4" name="Slide Number Placeholder 3">
            <a:extLst>
              <a:ext uri="{FF2B5EF4-FFF2-40B4-BE49-F238E27FC236}">
                <a16:creationId xmlns:a16="http://schemas.microsoft.com/office/drawing/2014/main" id="{A8E5B654-1A65-42EE-A0BE-5BD91A4B5AA1}"/>
              </a:ext>
            </a:extLst>
          </p:cNvPr>
          <p:cNvSpPr>
            <a:spLocks noGrp="1"/>
          </p:cNvSpPr>
          <p:nvPr>
            <p:ph type="sldNum" sz="quarter" idx="4"/>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233307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5359" y="94904"/>
            <a:ext cx="11521281" cy="885824"/>
          </a:xfrm>
        </p:spPr>
        <p:txBody>
          <a:bodyPr/>
          <a:lstStyle/>
          <a:p>
            <a:r>
              <a:rPr lang="en-GB" sz="3200" dirty="0">
                <a:solidFill>
                  <a:srgbClr val="000000"/>
                </a:solidFill>
              </a:rPr>
              <a:t>Decline in listening after the digitalisation in 2017</a:t>
            </a:r>
            <a:br>
              <a:rPr lang="en-GB" sz="3200" dirty="0">
                <a:solidFill>
                  <a:schemeClr val="bg1">
                    <a:lumMod val="50000"/>
                  </a:schemeClr>
                </a:solidFill>
              </a:rPr>
            </a:br>
            <a:endParaRPr lang="en-GB" sz="3200" i="1" dirty="0">
              <a:solidFill>
                <a:srgbClr val="7030A0"/>
              </a:solidFill>
            </a:endParaRPr>
          </a:p>
        </p:txBody>
      </p:sp>
      <p:graphicFrame>
        <p:nvGraphicFramePr>
          <p:cNvPr id="6" name="Plassholder for innhold 5"/>
          <p:cNvGraphicFramePr>
            <a:graphicFrameLocks noGrp="1"/>
          </p:cNvGraphicFramePr>
          <p:nvPr>
            <p:ph sz="quarter" idx="11"/>
          </p:nvPr>
        </p:nvGraphicFramePr>
        <p:xfrm>
          <a:off x="88900" y="1298121"/>
          <a:ext cx="11767740" cy="47421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56297" y="6357575"/>
            <a:ext cx="816452" cy="296927"/>
          </a:xfrm>
          <a:prstGeom prst="rect">
            <a:avLst/>
          </a:prstGeom>
          <a:solidFill>
            <a:schemeClr val="bg1"/>
          </a:solidFill>
          <a:ln>
            <a:noFill/>
          </a:ln>
        </p:spPr>
        <p:txBody>
          <a:bodyPr wrap="square" lIns="0" tIns="0" rIns="0" bIns="0" rtlCol="0">
            <a:spAutoFit/>
          </a:bodyPr>
          <a:lstStyle/>
          <a:p>
            <a:endParaRPr lang="nb-NO" sz="1600" dirty="0"/>
          </a:p>
        </p:txBody>
      </p:sp>
      <p:pic>
        <p:nvPicPr>
          <p:cNvPr id="11" name="Bilde 4">
            <a:extLst>
              <a:ext uri="{FF2B5EF4-FFF2-40B4-BE49-F238E27FC236}">
                <a16:creationId xmlns:a16="http://schemas.microsoft.com/office/drawing/2014/main" id="{8849A40C-464B-4DA2-BD4E-9128E5CAB0EB}"/>
              </a:ext>
            </a:extLst>
          </p:cNvPr>
          <p:cNvPicPr>
            <a:picLocks noChangeAspect="1"/>
          </p:cNvPicPr>
          <p:nvPr/>
        </p:nvPicPr>
        <p:blipFill>
          <a:blip r:embed="rId5"/>
          <a:stretch>
            <a:fillRect/>
          </a:stretch>
        </p:blipFill>
        <p:spPr>
          <a:xfrm>
            <a:off x="10572581" y="6148652"/>
            <a:ext cx="778595" cy="719288"/>
          </a:xfrm>
          <a:prstGeom prst="rect">
            <a:avLst/>
          </a:prstGeom>
        </p:spPr>
      </p:pic>
      <p:sp>
        <p:nvSpPr>
          <p:cNvPr id="12" name="Plassholder for tekst 10">
            <a:extLst>
              <a:ext uri="{FF2B5EF4-FFF2-40B4-BE49-F238E27FC236}">
                <a16:creationId xmlns:a16="http://schemas.microsoft.com/office/drawing/2014/main" id="{32A5155E-6367-4DBF-AD35-FF28B9AD8F47}"/>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CATI </a:t>
            </a:r>
          </a:p>
          <a:p>
            <a:pPr marL="0" indent="0">
              <a:spcBef>
                <a:spcPct val="0"/>
              </a:spcBef>
              <a:buNone/>
            </a:pPr>
            <a:endParaRPr lang="nb-NO" sz="1200" b="1" dirty="0">
              <a:solidFill>
                <a:schemeClr val="tx1"/>
              </a:solidFill>
              <a:latin typeface="+mj-lt"/>
            </a:endParaRPr>
          </a:p>
        </p:txBody>
      </p:sp>
      <p:sp>
        <p:nvSpPr>
          <p:cNvPr id="5" name="Slide Number Placeholder 4">
            <a:extLst>
              <a:ext uri="{FF2B5EF4-FFF2-40B4-BE49-F238E27FC236}">
                <a16:creationId xmlns:a16="http://schemas.microsoft.com/office/drawing/2014/main" id="{C6EAD8A3-52CB-468F-8C81-5F17911F2866}"/>
              </a:ext>
            </a:extLst>
          </p:cNvPr>
          <p:cNvSpPr>
            <a:spLocks noGrp="1"/>
          </p:cNvSpPr>
          <p:nvPr>
            <p:ph type="sldNum" sz="quarter" idx="10"/>
          </p:nvPr>
        </p:nvSpPr>
        <p:spPr/>
        <p:txBody>
          <a:bodyPr/>
          <a:lstStyle/>
          <a:p>
            <a:fld id="{9784CBA3-D598-4B1F-BAA3-EE14B5154290}" type="slidenum">
              <a:rPr lang="en-AU" smtClean="0"/>
              <a:pPr/>
              <a:t>15</a:t>
            </a:fld>
            <a:endParaRPr lang="en-AU" dirty="0"/>
          </a:p>
        </p:txBody>
      </p:sp>
    </p:spTree>
    <p:extLst>
      <p:ext uri="{BB962C8B-B14F-4D97-AF65-F5344CB8AC3E}">
        <p14:creationId xmlns:p14="http://schemas.microsoft.com/office/powerpoint/2010/main" val="76936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9655B7-A204-4829-8434-E69A417C3289}"/>
              </a:ext>
            </a:extLst>
          </p:cNvPr>
          <p:cNvSpPr>
            <a:spLocks noChangeArrowheads="1"/>
          </p:cNvSpPr>
          <p:nvPr/>
        </p:nvSpPr>
        <p:spPr bwMode="auto">
          <a:xfrm>
            <a:off x="355543" y="53931"/>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US" sz="3200" b="1" dirty="0">
                <a:solidFill>
                  <a:srgbClr val="000000"/>
                </a:solidFill>
                <a:latin typeface="+mj-lt"/>
                <a:cs typeface="Arial" charset="0"/>
              </a:rPr>
              <a:t>Podcasts increase the consumption of total audio</a:t>
            </a:r>
            <a:endParaRPr lang="nb-NO" sz="3200" b="1" dirty="0">
              <a:solidFill>
                <a:srgbClr val="000000"/>
              </a:solidFill>
              <a:latin typeface="+mj-lt"/>
              <a:cs typeface="Arial" charset="0"/>
            </a:endParaRPr>
          </a:p>
        </p:txBody>
      </p:sp>
      <p:graphicFrame>
        <p:nvGraphicFramePr>
          <p:cNvPr id="7" name="Plassholder for innhold 5">
            <a:extLst>
              <a:ext uri="{FF2B5EF4-FFF2-40B4-BE49-F238E27FC236}">
                <a16:creationId xmlns:a16="http://schemas.microsoft.com/office/drawing/2014/main" id="{29D20D96-D18C-4987-8772-D07AFC82D279}"/>
              </a:ext>
            </a:extLst>
          </p:cNvPr>
          <p:cNvGraphicFramePr>
            <a:graphicFrameLocks/>
          </p:cNvGraphicFramePr>
          <p:nvPr/>
        </p:nvGraphicFramePr>
        <p:xfrm>
          <a:off x="388995" y="1714500"/>
          <a:ext cx="11416012" cy="4369766"/>
        </p:xfrm>
        <a:graphic>
          <a:graphicData uri="http://schemas.openxmlformats.org/drawingml/2006/chart">
            <c:chart xmlns:c="http://schemas.openxmlformats.org/drawingml/2006/chart" xmlns:r="http://schemas.openxmlformats.org/officeDocument/2006/relationships" r:id="rId4"/>
          </a:graphicData>
        </a:graphic>
      </p:graphicFrame>
      <p:sp>
        <p:nvSpPr>
          <p:cNvPr id="9" name="Plassholder for tekst 10">
            <a:extLst>
              <a:ext uri="{FF2B5EF4-FFF2-40B4-BE49-F238E27FC236}">
                <a16:creationId xmlns:a16="http://schemas.microsoft.com/office/drawing/2014/main" id="{51428703-8CB1-4AFD-81B2-44F2FE5A2F7E}"/>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CATI </a:t>
            </a:r>
          </a:p>
          <a:p>
            <a:pPr marL="0" indent="0">
              <a:spcBef>
                <a:spcPct val="0"/>
              </a:spcBef>
              <a:buNone/>
            </a:pPr>
            <a:endParaRPr lang="nb-NO" sz="1200" b="1" dirty="0">
              <a:solidFill>
                <a:schemeClr val="tx1"/>
              </a:solidFill>
              <a:latin typeface="+mj-lt"/>
            </a:endParaRPr>
          </a:p>
        </p:txBody>
      </p:sp>
      <p:sp>
        <p:nvSpPr>
          <p:cNvPr id="11" name="TekstSylinder 7">
            <a:extLst>
              <a:ext uri="{FF2B5EF4-FFF2-40B4-BE49-F238E27FC236}">
                <a16:creationId xmlns:a16="http://schemas.microsoft.com/office/drawing/2014/main" id="{2D215425-4956-4861-81D8-FE05135DFCF6}"/>
              </a:ext>
            </a:extLst>
          </p:cNvPr>
          <p:cNvSpPr txBox="1"/>
          <p:nvPr/>
        </p:nvSpPr>
        <p:spPr>
          <a:xfrm>
            <a:off x="386993" y="5246680"/>
            <a:ext cx="1845377"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Daily reach (percent)</a:t>
            </a:r>
          </a:p>
        </p:txBody>
      </p:sp>
      <p:sp>
        <p:nvSpPr>
          <p:cNvPr id="4" name="Slide Number Placeholder 3">
            <a:extLst>
              <a:ext uri="{FF2B5EF4-FFF2-40B4-BE49-F238E27FC236}">
                <a16:creationId xmlns:a16="http://schemas.microsoft.com/office/drawing/2014/main" id="{E3381CBF-B253-4D22-BEFE-950C5304FBC8}"/>
              </a:ext>
            </a:extLst>
          </p:cNvPr>
          <p:cNvSpPr>
            <a:spLocks noGrp="1"/>
          </p:cNvSpPr>
          <p:nvPr>
            <p:ph type="sldNum" sz="quarter" idx="4"/>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15974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79CAA8DE-7F01-4DE9-86D6-E6F1DA674F81}"/>
              </a:ext>
            </a:extLst>
          </p:cNvPr>
          <p:cNvSpPr txBox="1">
            <a:spLocks/>
          </p:cNvSpPr>
          <p:nvPr/>
        </p:nvSpPr>
        <p:spPr>
          <a:xfrm>
            <a:off x="194553" y="60357"/>
            <a:ext cx="12091481" cy="891537"/>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a:spcBef>
                <a:spcPts val="0"/>
              </a:spcBef>
            </a:pPr>
            <a:r>
              <a:rPr lang="en-GB" sz="3200" dirty="0">
                <a:solidFill>
                  <a:srgbClr val="000000"/>
                </a:solidFill>
                <a:latin typeface="+mn-lt"/>
              </a:rPr>
              <a:t>The Norwegian media strengthened their position during the corona pandemic</a:t>
            </a:r>
          </a:p>
        </p:txBody>
      </p:sp>
      <p:graphicFrame>
        <p:nvGraphicFramePr>
          <p:cNvPr id="5" name="Plassholder for innhold 5">
            <a:extLst>
              <a:ext uri="{FF2B5EF4-FFF2-40B4-BE49-F238E27FC236}">
                <a16:creationId xmlns:a16="http://schemas.microsoft.com/office/drawing/2014/main" id="{1CA77D84-6CFB-46C4-AC03-ADFA9E0F7259}"/>
              </a:ext>
            </a:extLst>
          </p:cNvPr>
          <p:cNvGraphicFramePr>
            <a:graphicFrameLocks/>
          </p:cNvGraphicFramePr>
          <p:nvPr/>
        </p:nvGraphicFramePr>
        <p:xfrm>
          <a:off x="407369" y="1778317"/>
          <a:ext cx="11419506" cy="419921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4354CD3-D9BC-4250-AC47-24EC625F46B8}"/>
              </a:ext>
            </a:extLst>
          </p:cNvPr>
          <p:cNvSpPr txBox="1"/>
          <p:nvPr/>
        </p:nvSpPr>
        <p:spPr>
          <a:xfrm>
            <a:off x="10123920" y="5647584"/>
            <a:ext cx="1660711" cy="215444"/>
          </a:xfrm>
          <a:prstGeom prst="rect">
            <a:avLst/>
          </a:prstGeom>
          <a:noFill/>
        </p:spPr>
        <p:txBody>
          <a:bodyPr wrap="none" lIns="0" tIns="0" rIns="0" bIns="0" rtlCol="0">
            <a:spAutoFit/>
          </a:bodyPr>
          <a:lstStyle/>
          <a:p>
            <a:r>
              <a:rPr lang="en-GB" sz="1400" dirty="0"/>
              <a:t>Daily reach (percent)</a:t>
            </a:r>
            <a:endParaRPr lang="en-GB" sz="1050" dirty="0"/>
          </a:p>
        </p:txBody>
      </p:sp>
      <p:sp>
        <p:nvSpPr>
          <p:cNvPr id="7" name="Plassholder for tekst 10">
            <a:extLst>
              <a:ext uri="{FF2B5EF4-FFF2-40B4-BE49-F238E27FC236}">
                <a16:creationId xmlns:a16="http://schemas.microsoft.com/office/drawing/2014/main" id="{C6CEAAA9-B997-4120-8ABC-CA4D3FE52327}"/>
              </a:ext>
            </a:extLst>
          </p:cNvPr>
          <p:cNvSpPr txBox="1">
            <a:spLocks/>
          </p:cNvSpPr>
          <p:nvPr>
            <p:custDataLst>
              <p:tags r:id="rId1"/>
            </p:custDataLst>
          </p:nvPr>
        </p:nvSpPr>
        <p:spPr>
          <a:xfrm>
            <a:off x="2113724" y="6399213"/>
            <a:ext cx="7430967"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a:t>
            </a:r>
          </a:p>
          <a:p>
            <a:pPr marL="0" indent="0">
              <a:spcBef>
                <a:spcPct val="0"/>
              </a:spcBef>
              <a:buNone/>
            </a:pPr>
            <a:r>
              <a:rPr lang="nb-NO" sz="1200" b="1" dirty="0">
                <a:solidFill>
                  <a:schemeClr val="tx1"/>
                </a:solidFill>
                <a:latin typeface="+mj-lt"/>
              </a:rPr>
              <a:t>             </a:t>
            </a:r>
            <a:r>
              <a:rPr lang="nb-NO" sz="1000" dirty="0">
                <a:solidFill>
                  <a:schemeClr val="tx1"/>
                </a:solidFill>
                <a:latin typeface="+mj-lt"/>
              </a:rPr>
              <a:t>NRK (radio, TV, online), TV 2 (TV &amp; online), VG (paper &amp; online), Dagbladet (paper &amp; online).</a:t>
            </a:r>
            <a:r>
              <a:rPr lang="nb-NO" sz="1000" dirty="0">
                <a:solidFill>
                  <a:schemeClr val="tx1"/>
                </a:solidFill>
                <a:highlight>
                  <a:srgbClr val="FFFF00"/>
                </a:highlight>
                <a:latin typeface="+mj-lt"/>
              </a:rPr>
              <a:t> </a:t>
            </a:r>
            <a:endParaRPr lang="nb-NO" sz="1200" dirty="0">
              <a:solidFill>
                <a:schemeClr val="tx1"/>
              </a:solidFill>
              <a:highlight>
                <a:srgbClr val="FFFF00"/>
              </a:highlight>
              <a:latin typeface="+mj-lt"/>
            </a:endParaRPr>
          </a:p>
        </p:txBody>
      </p:sp>
      <p:pic>
        <p:nvPicPr>
          <p:cNvPr id="8" name="Picture 10">
            <a:extLst>
              <a:ext uri="{FF2B5EF4-FFF2-40B4-BE49-F238E27FC236}">
                <a16:creationId xmlns:a16="http://schemas.microsoft.com/office/drawing/2014/main" id="{BE506A0D-DA0D-47AF-BADB-E1FA66CBAB46}"/>
              </a:ext>
            </a:extLst>
          </p:cNvPr>
          <p:cNvPicPr>
            <a:picLocks noChangeAspect="1"/>
          </p:cNvPicPr>
          <p:nvPr/>
        </p:nvPicPr>
        <p:blipFill>
          <a:blip r:embed="rId5"/>
          <a:stretch>
            <a:fillRect/>
          </a:stretch>
        </p:blipFill>
        <p:spPr>
          <a:xfrm>
            <a:off x="10783101" y="6166744"/>
            <a:ext cx="672713" cy="685877"/>
          </a:xfrm>
          <a:prstGeom prst="rect">
            <a:avLst/>
          </a:prstGeom>
        </p:spPr>
      </p:pic>
      <p:sp>
        <p:nvSpPr>
          <p:cNvPr id="4" name="Slide Number Placeholder 3">
            <a:extLst>
              <a:ext uri="{FF2B5EF4-FFF2-40B4-BE49-F238E27FC236}">
                <a16:creationId xmlns:a16="http://schemas.microsoft.com/office/drawing/2014/main" id="{09A5BC2A-098C-4482-A6E0-1F7DAA90A291}"/>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1680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e 19">
            <a:extLst>
              <a:ext uri="{FF2B5EF4-FFF2-40B4-BE49-F238E27FC236}">
                <a16:creationId xmlns:a16="http://schemas.microsoft.com/office/drawing/2014/main" id="{E1F9EB0E-8F45-422D-B55A-57D27F8074D8}"/>
              </a:ext>
            </a:extLst>
          </p:cNvPr>
          <p:cNvGrpSpPr/>
          <p:nvPr/>
        </p:nvGrpSpPr>
        <p:grpSpPr>
          <a:xfrm>
            <a:off x="3826748" y="708530"/>
            <a:ext cx="7670637" cy="5353167"/>
            <a:chOff x="443826" y="972995"/>
            <a:chExt cx="7670637" cy="5353167"/>
          </a:xfrm>
        </p:grpSpPr>
        <p:grpSp>
          <p:nvGrpSpPr>
            <p:cNvPr id="60" name="Gruppe 17">
              <a:extLst>
                <a:ext uri="{FF2B5EF4-FFF2-40B4-BE49-F238E27FC236}">
                  <a16:creationId xmlns:a16="http://schemas.microsoft.com/office/drawing/2014/main" id="{A17A8D4E-31AA-4C37-A1AC-69CB598897B5}"/>
                </a:ext>
              </a:extLst>
            </p:cNvPr>
            <p:cNvGrpSpPr/>
            <p:nvPr/>
          </p:nvGrpSpPr>
          <p:grpSpPr>
            <a:xfrm>
              <a:off x="1392624" y="972995"/>
              <a:ext cx="5725936" cy="5333260"/>
              <a:chOff x="1392624" y="972995"/>
              <a:chExt cx="5725936" cy="5333260"/>
            </a:xfrm>
          </p:grpSpPr>
          <p:sp>
            <p:nvSpPr>
              <p:cNvPr id="71" name="Ellipse 3">
                <a:extLst>
                  <a:ext uri="{FF2B5EF4-FFF2-40B4-BE49-F238E27FC236}">
                    <a16:creationId xmlns:a16="http://schemas.microsoft.com/office/drawing/2014/main" id="{C60B4B20-7BBA-4D57-B41D-9FD840C84CD1}"/>
                  </a:ext>
                </a:extLst>
              </p:cNvPr>
              <p:cNvSpPr/>
              <p:nvPr/>
            </p:nvSpPr>
            <p:spPr>
              <a:xfrm>
                <a:off x="1392624" y="972995"/>
                <a:ext cx="3543652" cy="3476375"/>
              </a:xfrm>
              <a:prstGeom prst="ellipse">
                <a:avLst/>
              </a:prstGeom>
              <a:noFill/>
              <a:ln w="25400" cap="flat" cmpd="sng" algn="ctr">
                <a:solidFill>
                  <a:schemeClr val="tx2"/>
                </a:solidFill>
                <a:prstDash val="solid"/>
              </a:ln>
              <a:effectLst/>
            </p:spPr>
            <p:txBody>
              <a:bodyPr rtlCol="0" anchor="ctr"/>
              <a:lstStyle/>
              <a:p>
                <a:pPr algn="ctr">
                  <a:defRPr/>
                </a:pPr>
                <a:endParaRPr lang="nb-NO" kern="0" dirty="0">
                  <a:solidFill>
                    <a:prstClr val="white"/>
                  </a:solidFill>
                  <a:latin typeface="Calibri"/>
                </a:endParaRPr>
              </a:p>
            </p:txBody>
          </p:sp>
          <p:sp>
            <p:nvSpPr>
              <p:cNvPr id="72" name="Ellipse 4">
                <a:extLst>
                  <a:ext uri="{FF2B5EF4-FFF2-40B4-BE49-F238E27FC236}">
                    <a16:creationId xmlns:a16="http://schemas.microsoft.com/office/drawing/2014/main" id="{B0DBED69-892B-42DE-A678-A88C45DA4EEB}"/>
                  </a:ext>
                </a:extLst>
              </p:cNvPr>
              <p:cNvSpPr/>
              <p:nvPr/>
            </p:nvSpPr>
            <p:spPr>
              <a:xfrm>
                <a:off x="3559652" y="1436062"/>
                <a:ext cx="3558908" cy="3442290"/>
              </a:xfrm>
              <a:prstGeom prst="ellipse">
                <a:avLst/>
              </a:prstGeom>
              <a:noFill/>
              <a:ln w="25400" cap="flat" cmpd="sng" algn="ctr">
                <a:solidFill>
                  <a:srgbClr val="ED6666"/>
                </a:solidFill>
                <a:prstDash val="solid"/>
              </a:ln>
              <a:effectLst/>
            </p:spPr>
            <p:txBody>
              <a:bodyPr rtlCol="0" anchor="ctr"/>
              <a:lstStyle/>
              <a:p>
                <a:pPr algn="ctr">
                  <a:defRPr/>
                </a:pPr>
                <a:endParaRPr lang="nb-NO" kern="0" dirty="0">
                  <a:solidFill>
                    <a:prstClr val="white"/>
                  </a:solidFill>
                  <a:latin typeface="Calibri"/>
                </a:endParaRPr>
              </a:p>
            </p:txBody>
          </p:sp>
          <p:sp>
            <p:nvSpPr>
              <p:cNvPr id="73" name="Ellipse 5">
                <a:extLst>
                  <a:ext uri="{FF2B5EF4-FFF2-40B4-BE49-F238E27FC236}">
                    <a16:creationId xmlns:a16="http://schemas.microsoft.com/office/drawing/2014/main" id="{52195166-A863-4248-8B1A-6442A4EADA49}"/>
                  </a:ext>
                </a:extLst>
              </p:cNvPr>
              <p:cNvSpPr/>
              <p:nvPr/>
            </p:nvSpPr>
            <p:spPr>
              <a:xfrm>
                <a:off x="2170725" y="2947926"/>
                <a:ext cx="3465141" cy="3358329"/>
              </a:xfrm>
              <a:prstGeom prst="ellipse">
                <a:avLst/>
              </a:prstGeom>
              <a:noFill/>
              <a:ln w="25400" cap="flat" cmpd="sng" algn="ctr">
                <a:solidFill>
                  <a:schemeClr val="accent3"/>
                </a:solidFill>
                <a:prstDash val="solid"/>
              </a:ln>
              <a:effectLst/>
            </p:spPr>
            <p:txBody>
              <a:bodyPr rtlCol="0" anchor="ctr"/>
              <a:lstStyle/>
              <a:p>
                <a:pPr algn="ctr">
                  <a:defRPr/>
                </a:pPr>
                <a:endParaRPr lang="nb-NO" kern="0" dirty="0">
                  <a:solidFill>
                    <a:prstClr val="white"/>
                  </a:solidFill>
                  <a:latin typeface="Calibri"/>
                </a:endParaRPr>
              </a:p>
            </p:txBody>
          </p:sp>
        </p:grpSp>
        <p:sp>
          <p:nvSpPr>
            <p:cNvPr id="61" name="Text Box 5">
              <a:extLst>
                <a:ext uri="{FF2B5EF4-FFF2-40B4-BE49-F238E27FC236}">
                  <a16:creationId xmlns:a16="http://schemas.microsoft.com/office/drawing/2014/main" id="{BA14D1B7-CC52-4314-A2E8-0707074434AA}"/>
                </a:ext>
              </a:extLst>
            </p:cNvPr>
            <p:cNvSpPr txBox="1">
              <a:spLocks noChangeArrowheads="1"/>
            </p:cNvSpPr>
            <p:nvPr/>
          </p:nvSpPr>
          <p:spPr bwMode="auto">
            <a:xfrm>
              <a:off x="2579840" y="3500345"/>
              <a:ext cx="1053494" cy="646331"/>
            </a:xfrm>
            <a:prstGeom prst="rect">
              <a:avLst/>
            </a:prstGeom>
            <a:noFill/>
            <a:ln w="12700">
              <a:noFill/>
              <a:miter lim="800000"/>
              <a:headEnd type="none" w="sm" len="sm"/>
              <a:tailEnd type="none" w="sm" len="sm"/>
            </a:ln>
            <a:effectLst/>
          </p:spPr>
          <p:txBody>
            <a:bodyPr wrap="none">
              <a:spAutoFit/>
            </a:bodyPr>
            <a:lstStyle/>
            <a:p>
              <a:pPr algn="ctr" defTabSz="761981">
                <a:defRPr/>
              </a:pPr>
              <a:r>
                <a:rPr lang="nb-NO" sz="1200" kern="0" dirty="0">
                  <a:solidFill>
                    <a:prstClr val="black"/>
                  </a:solidFill>
                  <a:latin typeface="Calibri"/>
                </a:rPr>
                <a:t>Double reach </a:t>
              </a:r>
            </a:p>
            <a:p>
              <a:pPr algn="ctr" defTabSz="761981">
                <a:defRPr/>
              </a:pPr>
              <a:r>
                <a:rPr lang="nb-NO" sz="1200" kern="0" dirty="0">
                  <a:solidFill>
                    <a:prstClr val="black"/>
                  </a:solidFill>
                  <a:latin typeface="Calibri"/>
                </a:rPr>
                <a:t>Sch. &amp; Aller</a:t>
              </a:r>
            </a:p>
            <a:p>
              <a:pPr algn="ctr" defTabSz="761981">
                <a:defRPr/>
              </a:pPr>
              <a:r>
                <a:rPr lang="nb-NO" sz="1200" kern="0" dirty="0">
                  <a:solidFill>
                    <a:prstClr val="black"/>
                  </a:solidFill>
                  <a:latin typeface="Calibri"/>
                </a:rPr>
                <a:t>532.842</a:t>
              </a:r>
            </a:p>
          </p:txBody>
        </p:sp>
        <p:sp>
          <p:nvSpPr>
            <p:cNvPr id="62" name="Text Box 6">
              <a:extLst>
                <a:ext uri="{FF2B5EF4-FFF2-40B4-BE49-F238E27FC236}">
                  <a16:creationId xmlns:a16="http://schemas.microsoft.com/office/drawing/2014/main" id="{504143AA-AD78-4963-8B2C-BDF7EC017162}"/>
                </a:ext>
              </a:extLst>
            </p:cNvPr>
            <p:cNvSpPr txBox="1">
              <a:spLocks noChangeArrowheads="1"/>
            </p:cNvSpPr>
            <p:nvPr/>
          </p:nvSpPr>
          <p:spPr bwMode="auto">
            <a:xfrm>
              <a:off x="443826" y="1354080"/>
              <a:ext cx="1210588" cy="1015663"/>
            </a:xfrm>
            <a:prstGeom prst="rect">
              <a:avLst/>
            </a:prstGeom>
            <a:noFill/>
            <a:ln w="12700">
              <a:noFill/>
              <a:miter lim="800000"/>
              <a:headEnd type="none" w="sm" len="sm"/>
              <a:tailEnd type="none" w="sm" len="sm"/>
            </a:ln>
            <a:effectLst/>
          </p:spPr>
          <p:txBody>
            <a:bodyPr wrap="none">
              <a:spAutoFit/>
            </a:bodyPr>
            <a:lstStyle/>
            <a:p>
              <a:pPr algn="ctr" defTabSz="761981">
                <a:defRPr/>
              </a:pPr>
              <a:endParaRPr lang="nb-NO" sz="2000" b="1" kern="0" dirty="0">
                <a:solidFill>
                  <a:srgbClr val="00B6FF"/>
                </a:solidFill>
                <a:latin typeface="Calibri"/>
              </a:endParaRPr>
            </a:p>
            <a:p>
              <a:pPr algn="ctr" defTabSz="761981">
                <a:defRPr/>
              </a:pPr>
              <a:r>
                <a:rPr lang="nb-NO" sz="2000" b="1" kern="0" dirty="0">
                  <a:solidFill>
                    <a:schemeClr val="tx2"/>
                  </a:solidFill>
                  <a:latin typeface="Calibri"/>
                </a:rPr>
                <a:t>Schibsted</a:t>
              </a:r>
            </a:p>
            <a:p>
              <a:pPr algn="ctr" defTabSz="761981">
                <a:defRPr/>
              </a:pPr>
              <a:r>
                <a:rPr lang="nb-NO" sz="2000" b="1" kern="0" dirty="0">
                  <a:solidFill>
                    <a:schemeClr val="tx2"/>
                  </a:solidFill>
                  <a:latin typeface="Calibri"/>
                </a:rPr>
                <a:t>62%</a:t>
              </a:r>
            </a:p>
          </p:txBody>
        </p:sp>
        <p:sp>
          <p:nvSpPr>
            <p:cNvPr id="63" name="Text Box 7">
              <a:extLst>
                <a:ext uri="{FF2B5EF4-FFF2-40B4-BE49-F238E27FC236}">
                  <a16:creationId xmlns:a16="http://schemas.microsoft.com/office/drawing/2014/main" id="{E9513F48-335F-4C5A-9E5C-08A63410DCFF}"/>
                </a:ext>
              </a:extLst>
            </p:cNvPr>
            <p:cNvSpPr txBox="1">
              <a:spLocks noChangeArrowheads="1"/>
            </p:cNvSpPr>
            <p:nvPr/>
          </p:nvSpPr>
          <p:spPr bwMode="auto">
            <a:xfrm>
              <a:off x="4371397" y="3933056"/>
              <a:ext cx="1128835" cy="646331"/>
            </a:xfrm>
            <a:prstGeom prst="rect">
              <a:avLst/>
            </a:prstGeom>
            <a:noFill/>
            <a:ln w="12700">
              <a:noFill/>
              <a:miter lim="800000"/>
              <a:headEnd type="none" w="sm" len="sm"/>
              <a:tailEnd type="none" w="sm" len="sm"/>
            </a:ln>
            <a:effectLst/>
          </p:spPr>
          <p:txBody>
            <a:bodyPr wrap="none">
              <a:spAutoFit/>
            </a:bodyPr>
            <a:lstStyle/>
            <a:p>
              <a:pPr algn="ctr" defTabSz="761981">
                <a:defRPr/>
              </a:pPr>
              <a:r>
                <a:rPr lang="nb-NO" sz="1200" kern="0" dirty="0">
                  <a:solidFill>
                    <a:prstClr val="black"/>
                  </a:solidFill>
                  <a:latin typeface="Calibri"/>
                </a:rPr>
                <a:t>Double reach </a:t>
              </a:r>
            </a:p>
            <a:p>
              <a:pPr algn="ctr" defTabSz="761981">
                <a:defRPr/>
              </a:pPr>
              <a:r>
                <a:rPr lang="nb-NO" sz="1200" kern="0" dirty="0">
                  <a:solidFill>
                    <a:prstClr val="black"/>
                  </a:solidFill>
                  <a:latin typeface="Calibri"/>
                </a:rPr>
                <a:t>Amedia &amp; Aller</a:t>
              </a:r>
            </a:p>
            <a:p>
              <a:pPr algn="ctr" defTabSz="761981">
                <a:defRPr/>
              </a:pPr>
              <a:r>
                <a:rPr lang="nb-NO" sz="1200" kern="0" dirty="0">
                  <a:solidFill>
                    <a:prstClr val="black"/>
                  </a:solidFill>
                  <a:latin typeface="Calibri"/>
                </a:rPr>
                <a:t>148.810</a:t>
              </a:r>
            </a:p>
          </p:txBody>
        </p:sp>
        <p:sp>
          <p:nvSpPr>
            <p:cNvPr id="64" name="Text Box 8">
              <a:extLst>
                <a:ext uri="{FF2B5EF4-FFF2-40B4-BE49-F238E27FC236}">
                  <a16:creationId xmlns:a16="http://schemas.microsoft.com/office/drawing/2014/main" id="{F6672666-9170-4267-B115-995ECCA28A3F}"/>
                </a:ext>
              </a:extLst>
            </p:cNvPr>
            <p:cNvSpPr txBox="1">
              <a:spLocks noChangeArrowheads="1"/>
            </p:cNvSpPr>
            <p:nvPr/>
          </p:nvSpPr>
          <p:spPr bwMode="auto">
            <a:xfrm>
              <a:off x="7109060" y="2084851"/>
              <a:ext cx="1005403" cy="707886"/>
            </a:xfrm>
            <a:prstGeom prst="rect">
              <a:avLst/>
            </a:prstGeom>
            <a:noFill/>
            <a:ln w="12700">
              <a:noFill/>
              <a:miter lim="800000"/>
              <a:headEnd type="none" w="sm" len="sm"/>
              <a:tailEnd type="none" w="sm" len="sm"/>
            </a:ln>
            <a:effectLst/>
          </p:spPr>
          <p:txBody>
            <a:bodyPr wrap="none">
              <a:spAutoFit/>
            </a:bodyPr>
            <a:lstStyle/>
            <a:p>
              <a:pPr algn="ctr" defTabSz="761981">
                <a:defRPr/>
              </a:pPr>
              <a:r>
                <a:rPr lang="nb-NO" sz="2000" b="1" kern="0" dirty="0">
                  <a:solidFill>
                    <a:srgbClr val="E10000"/>
                  </a:solidFill>
                  <a:latin typeface="Calibri"/>
                </a:rPr>
                <a:t>Amedia</a:t>
              </a:r>
              <a:br>
                <a:rPr lang="nb-NO" sz="2000" b="1" kern="0" dirty="0">
                  <a:solidFill>
                    <a:srgbClr val="E10000"/>
                  </a:solidFill>
                  <a:latin typeface="Calibri"/>
                </a:rPr>
              </a:br>
              <a:r>
                <a:rPr lang="nb-NO" sz="2000" b="1" kern="0" dirty="0">
                  <a:solidFill>
                    <a:srgbClr val="E10000"/>
                  </a:solidFill>
                  <a:latin typeface="Calibri"/>
                </a:rPr>
                <a:t>40%</a:t>
              </a:r>
            </a:p>
          </p:txBody>
        </p:sp>
        <p:sp>
          <p:nvSpPr>
            <p:cNvPr id="65" name="Text Box 10">
              <a:extLst>
                <a:ext uri="{FF2B5EF4-FFF2-40B4-BE49-F238E27FC236}">
                  <a16:creationId xmlns:a16="http://schemas.microsoft.com/office/drawing/2014/main" id="{5BE29E09-D707-4E8A-B035-705B58A7DA64}"/>
                </a:ext>
              </a:extLst>
            </p:cNvPr>
            <p:cNvSpPr txBox="1">
              <a:spLocks noChangeArrowheads="1"/>
            </p:cNvSpPr>
            <p:nvPr/>
          </p:nvSpPr>
          <p:spPr bwMode="auto">
            <a:xfrm>
              <a:off x="1074834" y="5618276"/>
              <a:ext cx="1425390" cy="707886"/>
            </a:xfrm>
            <a:prstGeom prst="rect">
              <a:avLst/>
            </a:prstGeom>
            <a:noFill/>
            <a:ln w="12700">
              <a:noFill/>
              <a:miter lim="800000"/>
              <a:headEnd type="none" w="sm" len="sm"/>
              <a:tailEnd type="none" w="sm" len="sm"/>
            </a:ln>
            <a:effectLst/>
          </p:spPr>
          <p:txBody>
            <a:bodyPr wrap="none">
              <a:spAutoFit/>
            </a:bodyPr>
            <a:lstStyle/>
            <a:p>
              <a:pPr algn="ctr" defTabSz="761981">
                <a:defRPr/>
              </a:pPr>
              <a:r>
                <a:rPr lang="nb-NO" sz="2000" b="1" kern="0" dirty="0">
                  <a:solidFill>
                    <a:schemeClr val="accent3"/>
                  </a:solidFill>
                  <a:latin typeface="Calibri"/>
                </a:rPr>
                <a:t>Aller Media</a:t>
              </a:r>
            </a:p>
            <a:p>
              <a:pPr algn="ctr" defTabSz="761981">
                <a:defRPr/>
              </a:pPr>
              <a:r>
                <a:rPr lang="nb-NO" sz="2000" b="1" kern="0" dirty="0">
                  <a:solidFill>
                    <a:schemeClr val="accent3"/>
                  </a:solidFill>
                  <a:latin typeface="Calibri"/>
                </a:rPr>
                <a:t>35%</a:t>
              </a:r>
            </a:p>
          </p:txBody>
        </p:sp>
        <p:sp>
          <p:nvSpPr>
            <p:cNvPr id="66" name="Text Box 11">
              <a:extLst>
                <a:ext uri="{FF2B5EF4-FFF2-40B4-BE49-F238E27FC236}">
                  <a16:creationId xmlns:a16="http://schemas.microsoft.com/office/drawing/2014/main" id="{27BA0742-D3FB-43D8-825A-D489E9DA55FF}"/>
                </a:ext>
              </a:extLst>
            </p:cNvPr>
            <p:cNvSpPr txBox="1">
              <a:spLocks noChangeArrowheads="1"/>
            </p:cNvSpPr>
            <p:nvPr/>
          </p:nvSpPr>
          <p:spPr bwMode="auto">
            <a:xfrm>
              <a:off x="2082750" y="2084851"/>
              <a:ext cx="1135246" cy="646331"/>
            </a:xfrm>
            <a:prstGeom prst="rect">
              <a:avLst/>
            </a:prstGeom>
            <a:noFill/>
            <a:ln w="12700">
              <a:noFill/>
              <a:miter lim="800000"/>
              <a:headEnd type="none" w="sm" len="sm"/>
              <a:tailEnd type="none" w="sm" len="sm"/>
            </a:ln>
            <a:effectLst/>
          </p:spPr>
          <p:txBody>
            <a:bodyPr wrap="none">
              <a:spAutoFit/>
            </a:bodyPr>
            <a:lstStyle/>
            <a:p>
              <a:pPr algn="ctr" defTabSz="761981">
                <a:defRPr/>
              </a:pPr>
              <a:r>
                <a:rPr lang="en-GB" sz="1200" kern="0" dirty="0">
                  <a:solidFill>
                    <a:schemeClr val="tx2"/>
                  </a:solidFill>
                  <a:latin typeface="Calibri"/>
                </a:rPr>
                <a:t>Exclusive reach</a:t>
              </a:r>
            </a:p>
            <a:p>
              <a:pPr algn="ctr" defTabSz="761981">
                <a:defRPr/>
              </a:pPr>
              <a:r>
                <a:rPr lang="nb-NO" sz="1200" kern="0" dirty="0">
                  <a:solidFill>
                    <a:schemeClr val="tx2"/>
                  </a:solidFill>
                  <a:latin typeface="Calibri"/>
                </a:rPr>
                <a:t>Schibsted</a:t>
              </a:r>
            </a:p>
            <a:p>
              <a:pPr algn="ctr" defTabSz="761981">
                <a:defRPr/>
              </a:pPr>
              <a:r>
                <a:rPr lang="nb-NO" sz="1200" kern="0" dirty="0">
                  <a:solidFill>
                    <a:schemeClr val="tx2"/>
                  </a:solidFill>
                  <a:latin typeface="Calibri"/>
                </a:rPr>
                <a:t>895.309</a:t>
              </a:r>
            </a:p>
          </p:txBody>
        </p:sp>
        <p:sp>
          <p:nvSpPr>
            <p:cNvPr id="67" name="Text Box 12">
              <a:extLst>
                <a:ext uri="{FF2B5EF4-FFF2-40B4-BE49-F238E27FC236}">
                  <a16:creationId xmlns:a16="http://schemas.microsoft.com/office/drawing/2014/main" id="{5D032408-9ACA-4A28-832E-30D226A1528F}"/>
                </a:ext>
              </a:extLst>
            </p:cNvPr>
            <p:cNvSpPr txBox="1">
              <a:spLocks noChangeArrowheads="1"/>
            </p:cNvSpPr>
            <p:nvPr/>
          </p:nvSpPr>
          <p:spPr bwMode="auto">
            <a:xfrm>
              <a:off x="5142112" y="2636912"/>
              <a:ext cx="1135246" cy="646331"/>
            </a:xfrm>
            <a:prstGeom prst="rect">
              <a:avLst/>
            </a:prstGeom>
            <a:noFill/>
            <a:ln w="12700">
              <a:noFill/>
              <a:miter lim="800000"/>
              <a:headEnd type="none" w="sm" len="sm"/>
              <a:tailEnd type="none" w="sm" len="sm"/>
            </a:ln>
            <a:effectLst/>
          </p:spPr>
          <p:txBody>
            <a:bodyPr wrap="none">
              <a:spAutoFit/>
            </a:bodyPr>
            <a:lstStyle/>
            <a:p>
              <a:pPr algn="ctr" defTabSz="761981">
                <a:defRPr/>
              </a:pPr>
              <a:r>
                <a:rPr lang="en-GB" sz="1200" kern="0" dirty="0">
                  <a:solidFill>
                    <a:srgbClr val="E10000"/>
                  </a:solidFill>
                  <a:latin typeface="Calibri"/>
                </a:rPr>
                <a:t>Exclusive reach</a:t>
              </a:r>
            </a:p>
            <a:p>
              <a:pPr algn="ctr" defTabSz="761981">
                <a:defRPr/>
              </a:pPr>
              <a:r>
                <a:rPr lang="nb-NO" sz="1200" kern="0" dirty="0">
                  <a:solidFill>
                    <a:srgbClr val="E10000"/>
                  </a:solidFill>
                  <a:latin typeface="Calibri"/>
                </a:rPr>
                <a:t>Amedia</a:t>
              </a:r>
            </a:p>
            <a:p>
              <a:pPr algn="ctr" defTabSz="761981">
                <a:defRPr/>
              </a:pPr>
              <a:r>
                <a:rPr lang="nb-NO" sz="1200" kern="0" dirty="0">
                  <a:solidFill>
                    <a:srgbClr val="E10000"/>
                  </a:solidFill>
                  <a:latin typeface="Calibri"/>
                </a:rPr>
                <a:t>365.458</a:t>
              </a:r>
            </a:p>
          </p:txBody>
        </p:sp>
        <p:sp>
          <p:nvSpPr>
            <p:cNvPr id="68" name="Text Box 13">
              <a:extLst>
                <a:ext uri="{FF2B5EF4-FFF2-40B4-BE49-F238E27FC236}">
                  <a16:creationId xmlns:a16="http://schemas.microsoft.com/office/drawing/2014/main" id="{2B6FF25D-9191-4606-AF16-ADA17A6962D4}"/>
                </a:ext>
              </a:extLst>
            </p:cNvPr>
            <p:cNvSpPr txBox="1">
              <a:spLocks noChangeArrowheads="1"/>
            </p:cNvSpPr>
            <p:nvPr/>
          </p:nvSpPr>
          <p:spPr bwMode="auto">
            <a:xfrm>
              <a:off x="3064825" y="4941168"/>
              <a:ext cx="1135247" cy="646331"/>
            </a:xfrm>
            <a:prstGeom prst="rect">
              <a:avLst/>
            </a:prstGeom>
            <a:noFill/>
            <a:ln w="12700">
              <a:noFill/>
              <a:miter lim="800000"/>
              <a:headEnd type="none" w="sm" len="sm"/>
              <a:tailEnd type="none" w="sm" len="sm"/>
            </a:ln>
            <a:effectLst/>
          </p:spPr>
          <p:txBody>
            <a:bodyPr wrap="none">
              <a:spAutoFit/>
            </a:bodyPr>
            <a:lstStyle/>
            <a:p>
              <a:pPr algn="ctr" defTabSz="761981">
                <a:defRPr/>
              </a:pPr>
              <a:r>
                <a:rPr lang="en-GB" sz="1200" kern="0" dirty="0">
                  <a:solidFill>
                    <a:schemeClr val="accent3"/>
                  </a:solidFill>
                  <a:latin typeface="Calibri"/>
                </a:rPr>
                <a:t>Exclusive reach</a:t>
              </a:r>
            </a:p>
            <a:p>
              <a:pPr algn="ctr" defTabSz="761981">
                <a:defRPr/>
              </a:pPr>
              <a:r>
                <a:rPr lang="nb-NO" sz="1200" kern="0" dirty="0">
                  <a:solidFill>
                    <a:schemeClr val="accent3"/>
                  </a:solidFill>
                  <a:latin typeface="Calibri"/>
                </a:rPr>
                <a:t>Aller Media</a:t>
              </a:r>
            </a:p>
            <a:p>
              <a:pPr algn="ctr" defTabSz="761981">
                <a:defRPr/>
              </a:pPr>
              <a:r>
                <a:rPr lang="nb-NO" sz="1200" kern="0" dirty="0">
                  <a:solidFill>
                    <a:schemeClr val="accent3"/>
                  </a:solidFill>
                  <a:latin typeface="Calibri"/>
                </a:rPr>
                <a:t>175.578</a:t>
              </a:r>
            </a:p>
          </p:txBody>
        </p:sp>
        <p:sp>
          <p:nvSpPr>
            <p:cNvPr id="69" name="Text Box 14">
              <a:extLst>
                <a:ext uri="{FF2B5EF4-FFF2-40B4-BE49-F238E27FC236}">
                  <a16:creationId xmlns:a16="http://schemas.microsoft.com/office/drawing/2014/main" id="{DA5BBBAB-A446-4022-BD7F-62E4B56974F7}"/>
                </a:ext>
              </a:extLst>
            </p:cNvPr>
            <p:cNvSpPr txBox="1">
              <a:spLocks noChangeArrowheads="1"/>
            </p:cNvSpPr>
            <p:nvPr/>
          </p:nvSpPr>
          <p:spPr bwMode="auto">
            <a:xfrm>
              <a:off x="3736275" y="3140968"/>
              <a:ext cx="925253" cy="461665"/>
            </a:xfrm>
            <a:prstGeom prst="rect">
              <a:avLst/>
            </a:prstGeom>
            <a:noFill/>
            <a:ln w="12700">
              <a:noFill/>
              <a:miter lim="800000"/>
              <a:headEnd type="none" w="sm" len="sm"/>
              <a:tailEnd type="none" w="sm" len="sm"/>
            </a:ln>
            <a:effectLst/>
          </p:spPr>
          <p:txBody>
            <a:bodyPr wrap="none">
              <a:spAutoFit/>
            </a:bodyPr>
            <a:lstStyle/>
            <a:p>
              <a:pPr algn="ctr" defTabSz="761981">
                <a:defRPr/>
              </a:pPr>
              <a:r>
                <a:rPr lang="nb-NO" sz="1200" kern="0" dirty="0">
                  <a:solidFill>
                    <a:prstClr val="black"/>
                  </a:solidFill>
                  <a:latin typeface="Calibri"/>
                </a:rPr>
                <a:t>Triple reach</a:t>
              </a:r>
            </a:p>
            <a:p>
              <a:pPr algn="ctr" defTabSz="761981">
                <a:defRPr/>
              </a:pPr>
              <a:r>
                <a:rPr lang="nb-NO" sz="1200" kern="0" dirty="0">
                  <a:solidFill>
                    <a:prstClr val="black"/>
                  </a:solidFill>
                  <a:latin typeface="Calibri"/>
                </a:rPr>
                <a:t>655.815</a:t>
              </a:r>
            </a:p>
          </p:txBody>
        </p:sp>
        <p:sp>
          <p:nvSpPr>
            <p:cNvPr id="70" name="Text Box 15">
              <a:extLst>
                <a:ext uri="{FF2B5EF4-FFF2-40B4-BE49-F238E27FC236}">
                  <a16:creationId xmlns:a16="http://schemas.microsoft.com/office/drawing/2014/main" id="{234A964B-23F9-4BAE-B941-22E0574FC4EF}"/>
                </a:ext>
              </a:extLst>
            </p:cNvPr>
            <p:cNvSpPr txBox="1">
              <a:spLocks noChangeArrowheads="1"/>
            </p:cNvSpPr>
            <p:nvPr/>
          </p:nvSpPr>
          <p:spPr bwMode="auto">
            <a:xfrm>
              <a:off x="3791511" y="2276872"/>
              <a:ext cx="1093568" cy="646331"/>
            </a:xfrm>
            <a:prstGeom prst="rect">
              <a:avLst/>
            </a:prstGeom>
            <a:noFill/>
            <a:ln w="12700">
              <a:noFill/>
              <a:miter lim="800000"/>
              <a:headEnd type="none" w="sm" len="sm"/>
              <a:tailEnd type="none" w="sm" len="sm"/>
            </a:ln>
            <a:effectLst/>
          </p:spPr>
          <p:txBody>
            <a:bodyPr wrap="none">
              <a:spAutoFit/>
            </a:bodyPr>
            <a:lstStyle/>
            <a:p>
              <a:pPr algn="ctr" defTabSz="761981">
                <a:defRPr/>
              </a:pPr>
              <a:r>
                <a:rPr lang="nb-NO" sz="1200" kern="0" dirty="0">
                  <a:solidFill>
                    <a:prstClr val="black"/>
                  </a:solidFill>
                  <a:latin typeface="Calibri"/>
                </a:rPr>
                <a:t>Double reach </a:t>
              </a:r>
            </a:p>
            <a:p>
              <a:pPr algn="ctr" defTabSz="761981">
                <a:defRPr/>
              </a:pPr>
              <a:r>
                <a:rPr lang="nb-NO" sz="1200" kern="0" dirty="0">
                  <a:solidFill>
                    <a:prstClr val="black"/>
                  </a:solidFill>
                  <a:latin typeface="Calibri"/>
                </a:rPr>
                <a:t>Sch. &amp; Amedia</a:t>
              </a:r>
            </a:p>
            <a:p>
              <a:pPr algn="ctr" defTabSz="761981">
                <a:defRPr/>
              </a:pPr>
              <a:r>
                <a:rPr lang="nb-NO" sz="1200" kern="0" dirty="0">
                  <a:solidFill>
                    <a:prstClr val="black"/>
                  </a:solidFill>
                  <a:latin typeface="Calibri"/>
                </a:rPr>
                <a:t>559.771</a:t>
              </a:r>
            </a:p>
          </p:txBody>
        </p:sp>
      </p:grpSp>
      <p:sp>
        <p:nvSpPr>
          <p:cNvPr id="25" name="Tittel 1">
            <a:extLst>
              <a:ext uri="{FF2B5EF4-FFF2-40B4-BE49-F238E27FC236}">
                <a16:creationId xmlns:a16="http://schemas.microsoft.com/office/drawing/2014/main" id="{6FA44637-BAC1-4E96-8C8A-1310E6DE9222}"/>
              </a:ext>
            </a:extLst>
          </p:cNvPr>
          <p:cNvSpPr txBox="1">
            <a:spLocks/>
          </p:cNvSpPr>
          <p:nvPr/>
        </p:nvSpPr>
        <p:spPr>
          <a:xfrm>
            <a:off x="194553" y="60357"/>
            <a:ext cx="11997447" cy="891537"/>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a:spcBef>
                <a:spcPts val="0"/>
              </a:spcBef>
            </a:pPr>
            <a:r>
              <a:rPr lang="en-US" sz="3200" dirty="0">
                <a:solidFill>
                  <a:srgbClr val="000000"/>
                </a:solidFill>
                <a:latin typeface="+mn-lt"/>
              </a:rPr>
              <a:t>The three largest media companies in Norway have a total digital daily reach of 78%</a:t>
            </a:r>
            <a:r>
              <a:rPr lang="en-GB" b="0" dirty="0">
                <a:solidFill>
                  <a:schemeClr val="bg1">
                    <a:lumMod val="50000"/>
                  </a:schemeClr>
                </a:solidFill>
                <a:latin typeface="+mn-lt"/>
              </a:rPr>
              <a:t> </a:t>
            </a:r>
            <a:endParaRPr lang="en-GB" dirty="0">
              <a:solidFill>
                <a:srgbClr val="7030A0"/>
              </a:solidFill>
              <a:latin typeface="+mn-lt"/>
            </a:endParaRPr>
          </a:p>
        </p:txBody>
      </p:sp>
      <p:sp>
        <p:nvSpPr>
          <p:cNvPr id="28" name="TextBox 27">
            <a:extLst>
              <a:ext uri="{FF2B5EF4-FFF2-40B4-BE49-F238E27FC236}">
                <a16:creationId xmlns:a16="http://schemas.microsoft.com/office/drawing/2014/main" id="{FFA9337C-2D08-4BE3-BA84-A9AA712EDF51}"/>
              </a:ext>
            </a:extLst>
          </p:cNvPr>
          <p:cNvSpPr txBox="1"/>
          <p:nvPr/>
        </p:nvSpPr>
        <p:spPr>
          <a:xfrm>
            <a:off x="487312" y="3235880"/>
            <a:ext cx="3339435" cy="615553"/>
          </a:xfrm>
          <a:prstGeom prst="rect">
            <a:avLst/>
          </a:prstGeom>
          <a:noFill/>
          <a:ln>
            <a:solidFill>
              <a:schemeClr val="bg1">
                <a:lumMod val="50000"/>
              </a:schemeClr>
            </a:solidFill>
          </a:ln>
        </p:spPr>
        <p:txBody>
          <a:bodyPr wrap="square" lIns="0" tIns="0" rIns="0" bIns="0" rtlCol="0">
            <a:spAutoFit/>
          </a:bodyPr>
          <a:lstStyle/>
          <a:p>
            <a:pPr algn="ctr"/>
            <a:r>
              <a:rPr lang="nb-NO" sz="2000" dirty="0"/>
              <a:t>Schibsted,  Aller or Amedia:</a:t>
            </a:r>
          </a:p>
          <a:p>
            <a:pPr algn="ctr"/>
            <a:r>
              <a:rPr lang="nb-NO" sz="2000" b="1" dirty="0"/>
              <a:t>78%</a:t>
            </a:r>
          </a:p>
        </p:txBody>
      </p:sp>
      <p:sp>
        <p:nvSpPr>
          <p:cNvPr id="21" name="Plassholder for tekst 10">
            <a:extLst>
              <a:ext uri="{FF2B5EF4-FFF2-40B4-BE49-F238E27FC236}">
                <a16:creationId xmlns:a16="http://schemas.microsoft.com/office/drawing/2014/main" id="{46DB507C-1BAC-49F5-AA3B-0F60B3110B64}"/>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TGI </a:t>
            </a:r>
          </a:p>
          <a:p>
            <a:pPr marL="0" indent="0">
              <a:spcBef>
                <a:spcPct val="0"/>
              </a:spcBef>
              <a:buNone/>
            </a:pPr>
            <a:endParaRPr lang="nb-NO" sz="1200" b="1" dirty="0">
              <a:solidFill>
                <a:schemeClr val="tx1"/>
              </a:solidFill>
              <a:latin typeface="+mj-lt"/>
            </a:endParaRPr>
          </a:p>
        </p:txBody>
      </p:sp>
      <p:pic>
        <p:nvPicPr>
          <p:cNvPr id="22" name="Picture 10">
            <a:extLst>
              <a:ext uri="{FF2B5EF4-FFF2-40B4-BE49-F238E27FC236}">
                <a16:creationId xmlns:a16="http://schemas.microsoft.com/office/drawing/2014/main" id="{03889414-C179-42A5-B4DA-42FB720EC678}"/>
              </a:ext>
            </a:extLst>
          </p:cNvPr>
          <p:cNvPicPr>
            <a:picLocks noChangeAspect="1"/>
          </p:cNvPicPr>
          <p:nvPr/>
        </p:nvPicPr>
        <p:blipFill>
          <a:blip r:embed="rId4"/>
          <a:stretch>
            <a:fillRect/>
          </a:stretch>
        </p:blipFill>
        <p:spPr>
          <a:xfrm>
            <a:off x="10783101" y="6166744"/>
            <a:ext cx="672713" cy="685877"/>
          </a:xfrm>
          <a:prstGeom prst="rect">
            <a:avLst/>
          </a:prstGeom>
        </p:spPr>
      </p:pic>
      <p:sp>
        <p:nvSpPr>
          <p:cNvPr id="3" name="Slide Number Placeholder 2">
            <a:extLst>
              <a:ext uri="{FF2B5EF4-FFF2-40B4-BE49-F238E27FC236}">
                <a16:creationId xmlns:a16="http://schemas.microsoft.com/office/drawing/2014/main" id="{B9F6832A-E6F4-49CA-9EFB-86B1B569C2F4}"/>
              </a:ext>
            </a:extLst>
          </p:cNvPr>
          <p:cNvSpPr>
            <a:spLocks noGrp="1"/>
          </p:cNvSpPr>
          <p:nvPr>
            <p:ph type="sldNum" sz="quarter" idx="10"/>
          </p:nvPr>
        </p:nvSpPr>
        <p:spPr/>
        <p:txBody>
          <a:bodyPr/>
          <a:lstStyle/>
          <a:p>
            <a:fld id="{4034BEE3-566C-4068-A777-C3A4762E861B}" type="slidenum">
              <a:rPr lang="en-GB" smtClean="0"/>
              <a:pPr/>
              <a:t>18</a:t>
            </a:fld>
            <a:endParaRPr lang="en-GB" dirty="0"/>
          </a:p>
        </p:txBody>
      </p:sp>
    </p:spTree>
    <p:extLst>
      <p:ext uri="{BB962C8B-B14F-4D97-AF65-F5344CB8AC3E}">
        <p14:creationId xmlns:p14="http://schemas.microsoft.com/office/powerpoint/2010/main" val="64917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A810BF-34A6-4DBD-9F79-9115CB1ABA4A}"/>
              </a:ext>
            </a:extLst>
          </p:cNvPr>
          <p:cNvSpPr>
            <a:spLocks noGrp="1"/>
          </p:cNvSpPr>
          <p:nvPr>
            <p:ph type="title"/>
          </p:nvPr>
        </p:nvSpPr>
        <p:spPr>
          <a:xfrm>
            <a:off x="369495" y="271150"/>
            <a:ext cx="11822505" cy="403200"/>
          </a:xfrm>
        </p:spPr>
        <p:txBody>
          <a:bodyPr/>
          <a:lstStyle/>
          <a:p>
            <a:r>
              <a:rPr lang="en-US" sz="3200" dirty="0"/>
              <a:t>The three media houses have a higher reach than Facebook</a:t>
            </a:r>
            <a:endParaRPr lang="nb-NO" sz="3200" dirty="0"/>
          </a:p>
        </p:txBody>
      </p:sp>
      <p:sp>
        <p:nvSpPr>
          <p:cNvPr id="16" name="Plassholder for tekst 10">
            <a:extLst>
              <a:ext uri="{FF2B5EF4-FFF2-40B4-BE49-F238E27FC236}">
                <a16:creationId xmlns:a16="http://schemas.microsoft.com/office/drawing/2014/main" id="{16ABD5C0-034B-4E63-BB9A-31F1BC593FB7}"/>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TGI </a:t>
            </a:r>
          </a:p>
          <a:p>
            <a:pPr marL="0" indent="0">
              <a:spcBef>
                <a:spcPct val="0"/>
              </a:spcBef>
              <a:buNone/>
            </a:pPr>
            <a:endParaRPr lang="nb-NO" sz="1200" b="1" dirty="0">
              <a:solidFill>
                <a:schemeClr val="tx1"/>
              </a:solidFill>
              <a:latin typeface="+mj-lt"/>
            </a:endParaRPr>
          </a:p>
        </p:txBody>
      </p:sp>
      <p:pic>
        <p:nvPicPr>
          <p:cNvPr id="17" name="Picture 10">
            <a:extLst>
              <a:ext uri="{FF2B5EF4-FFF2-40B4-BE49-F238E27FC236}">
                <a16:creationId xmlns:a16="http://schemas.microsoft.com/office/drawing/2014/main" id="{76C542A3-70EC-4C5E-92C0-E68B97D3096C}"/>
              </a:ext>
            </a:extLst>
          </p:cNvPr>
          <p:cNvPicPr>
            <a:picLocks noChangeAspect="1"/>
          </p:cNvPicPr>
          <p:nvPr/>
        </p:nvPicPr>
        <p:blipFill>
          <a:blip r:embed="rId4"/>
          <a:stretch>
            <a:fillRect/>
          </a:stretch>
        </p:blipFill>
        <p:spPr>
          <a:xfrm>
            <a:off x="10783101" y="6166744"/>
            <a:ext cx="672713" cy="685877"/>
          </a:xfrm>
          <a:prstGeom prst="rect">
            <a:avLst/>
          </a:prstGeom>
        </p:spPr>
      </p:pic>
      <p:graphicFrame>
        <p:nvGraphicFramePr>
          <p:cNvPr id="18" name="Content Placeholder 9">
            <a:extLst>
              <a:ext uri="{FF2B5EF4-FFF2-40B4-BE49-F238E27FC236}">
                <a16:creationId xmlns:a16="http://schemas.microsoft.com/office/drawing/2014/main" id="{84ACE51D-8227-4C3C-A938-CA2960140563}"/>
              </a:ext>
            </a:extLst>
          </p:cNvPr>
          <p:cNvGraphicFramePr>
            <a:graphicFrameLocks/>
          </p:cNvGraphicFramePr>
          <p:nvPr>
            <p:extLst>
              <p:ext uri="{D42A27DB-BD31-4B8C-83A1-F6EECF244321}">
                <p14:modId xmlns:p14="http://schemas.microsoft.com/office/powerpoint/2010/main" val="1831979006"/>
              </p:ext>
            </p:extLst>
          </p:nvPr>
        </p:nvGraphicFramePr>
        <p:xfrm>
          <a:off x="369495" y="1174045"/>
          <a:ext cx="6172518" cy="495414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4A661335-1C18-4A6A-BDDC-1F4C50FDFA69}"/>
              </a:ext>
            </a:extLst>
          </p:cNvPr>
          <p:cNvSpPr>
            <a:spLocks noGrp="1"/>
          </p:cNvSpPr>
          <p:nvPr>
            <p:ph type="sldNum" sz="quarter" idx="10"/>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13485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6B18-BFF8-460E-9D25-B6C7CD1ECC84}"/>
              </a:ext>
            </a:extLst>
          </p:cNvPr>
          <p:cNvSpPr>
            <a:spLocks noGrp="1"/>
          </p:cNvSpPr>
          <p:nvPr>
            <p:ph type="title"/>
          </p:nvPr>
        </p:nvSpPr>
        <p:spPr>
          <a:xfrm>
            <a:off x="359124" y="154672"/>
            <a:ext cx="11466875" cy="403200"/>
          </a:xfrm>
        </p:spPr>
        <p:txBody>
          <a:bodyPr/>
          <a:lstStyle/>
          <a:p>
            <a:r>
              <a:rPr lang="en-GB" sz="3200" dirty="0"/>
              <a:t>Executive Summary: </a:t>
            </a:r>
            <a:r>
              <a:rPr lang="en-US" sz="3200" dirty="0"/>
              <a:t>The Norwegian news media have strengthened their position during the corona pandemic</a:t>
            </a:r>
            <a:br>
              <a:rPr lang="en-US" sz="3200" dirty="0"/>
            </a:br>
            <a:endParaRPr lang="en-GB" sz="3200" dirty="0"/>
          </a:p>
        </p:txBody>
      </p:sp>
      <p:sp>
        <p:nvSpPr>
          <p:cNvPr id="6" name="Content Placeholder 5">
            <a:extLst>
              <a:ext uri="{FF2B5EF4-FFF2-40B4-BE49-F238E27FC236}">
                <a16:creationId xmlns:a16="http://schemas.microsoft.com/office/drawing/2014/main" id="{0BBB1738-8836-4C32-91CE-C1109C70B238}"/>
              </a:ext>
            </a:extLst>
          </p:cNvPr>
          <p:cNvSpPr>
            <a:spLocks noGrp="1"/>
          </p:cNvSpPr>
          <p:nvPr>
            <p:ph sz="quarter" idx="14"/>
          </p:nvPr>
        </p:nvSpPr>
        <p:spPr>
          <a:xfrm>
            <a:off x="359999" y="1397336"/>
            <a:ext cx="11466000" cy="4686593"/>
          </a:xfrm>
        </p:spPr>
        <p:txBody>
          <a:bodyPr/>
          <a:lstStyle/>
          <a:p>
            <a:pPr defTabSz="761981">
              <a:spcBef>
                <a:spcPts val="0"/>
              </a:spcBef>
            </a:pPr>
            <a:r>
              <a:rPr lang="en-US" sz="1200" b="1" dirty="0">
                <a:cs typeface="Arial" charset="0"/>
              </a:rPr>
              <a:t>Long-term media trends</a:t>
            </a:r>
          </a:p>
          <a:p>
            <a:pPr marL="171450" indent="-171450" defTabSz="761981">
              <a:spcBef>
                <a:spcPts val="0"/>
              </a:spcBef>
              <a:buFont typeface="Wingdings" panose="05000000000000000000" pitchFamily="2" charset="2"/>
              <a:buChar char="§"/>
            </a:pPr>
            <a:r>
              <a:rPr lang="en-GB" sz="1200" dirty="0">
                <a:solidFill>
                  <a:srgbClr val="000000"/>
                </a:solidFill>
                <a:cs typeface="Arial" charset="0"/>
              </a:rPr>
              <a:t>Decreased daily use of traditional media</a:t>
            </a:r>
          </a:p>
          <a:p>
            <a:pPr marL="171450" indent="-171450" defTabSz="761981">
              <a:spcBef>
                <a:spcPts val="0"/>
              </a:spcBef>
              <a:buFont typeface="Wingdings" panose="05000000000000000000" pitchFamily="2" charset="2"/>
              <a:buChar char="§"/>
            </a:pPr>
            <a:r>
              <a:rPr lang="en-US" sz="1200" dirty="0">
                <a:cs typeface="Arial" charset="0"/>
              </a:rPr>
              <a:t>Increased daily use of digital media and </a:t>
            </a:r>
            <a:r>
              <a:rPr lang="en-GB" sz="1200" dirty="0">
                <a:cs typeface="Arial" charset="0"/>
              </a:rPr>
              <a:t>decline in daily reach for paper magazines and the paper editions of the newspapers </a:t>
            </a:r>
          </a:p>
          <a:p>
            <a:pPr marL="171450" indent="-171450">
              <a:spcBef>
                <a:spcPts val="0"/>
              </a:spcBef>
              <a:buFont typeface="Wingdings" panose="05000000000000000000" pitchFamily="2" charset="2"/>
              <a:buChar char="§"/>
            </a:pPr>
            <a:r>
              <a:rPr lang="en-US" sz="1200" kern="0" dirty="0"/>
              <a:t>The digital transformation accelerated during the corona pandemic</a:t>
            </a:r>
          </a:p>
          <a:p>
            <a:pPr marL="171450" indent="-171450">
              <a:spcBef>
                <a:spcPts val="0"/>
              </a:spcBef>
              <a:buFont typeface="Wingdings" panose="05000000000000000000" pitchFamily="2" charset="2"/>
              <a:buChar char="§"/>
            </a:pPr>
            <a:r>
              <a:rPr lang="en-US" sz="1200" kern="0" dirty="0"/>
              <a:t>T</a:t>
            </a:r>
            <a:r>
              <a:rPr lang="en-GB" sz="1200" dirty="0"/>
              <a:t>he Norwegian news media strengthened their position during the corona pandemic</a:t>
            </a:r>
          </a:p>
          <a:p>
            <a:pPr marL="171450" indent="-171450">
              <a:spcBef>
                <a:spcPts val="0"/>
              </a:spcBef>
              <a:buFont typeface="Wingdings" panose="05000000000000000000" pitchFamily="2" charset="2"/>
              <a:buChar char="§"/>
            </a:pPr>
            <a:endParaRPr lang="en-GB" sz="1200" dirty="0">
              <a:cs typeface="Arial" charset="0"/>
            </a:endParaRPr>
          </a:p>
          <a:p>
            <a:pPr>
              <a:spcBef>
                <a:spcPts val="0"/>
              </a:spcBef>
            </a:pPr>
            <a:r>
              <a:rPr lang="en-GB" sz="1200" b="1" dirty="0">
                <a:cs typeface="Arial" charset="0"/>
              </a:rPr>
              <a:t>Newspapers where the first mover of the digital transformation</a:t>
            </a:r>
          </a:p>
          <a:p>
            <a:pPr lvl="1">
              <a:spcBef>
                <a:spcPts val="0"/>
              </a:spcBef>
              <a:buFont typeface="Wingdings" panose="05000000000000000000" pitchFamily="2" charset="2"/>
              <a:buChar char="§"/>
            </a:pPr>
            <a:r>
              <a:rPr lang="en-US" sz="1200" dirty="0">
                <a:cs typeface="Arial" charset="0"/>
              </a:rPr>
              <a:t>The Norwegian newspaper industry was among the first in the world to start the digital transformation</a:t>
            </a:r>
          </a:p>
          <a:p>
            <a:pPr lvl="1">
              <a:spcBef>
                <a:spcPts val="0"/>
              </a:spcBef>
              <a:buFont typeface="Wingdings" panose="05000000000000000000" pitchFamily="2" charset="2"/>
              <a:buChar char="§"/>
            </a:pPr>
            <a:r>
              <a:rPr lang="en-US" sz="1200" i="0" dirty="0"/>
              <a:t>The digital tipping point for newspaper came in 2014 (Digital Tipping Point), when for the first time more people read newspapers digitally than on paper</a:t>
            </a:r>
            <a:endParaRPr lang="en-GB" sz="1200" dirty="0">
              <a:cs typeface="Arial" charset="0"/>
            </a:endParaRPr>
          </a:p>
          <a:p>
            <a:pPr lvl="1">
              <a:spcBef>
                <a:spcPts val="0"/>
              </a:spcBef>
              <a:buFont typeface="Wingdings" panose="05000000000000000000" pitchFamily="2" charset="2"/>
              <a:buChar char="§"/>
            </a:pPr>
            <a:r>
              <a:rPr lang="en-GB" sz="1200" dirty="0">
                <a:cs typeface="Arial" charset="0"/>
              </a:rPr>
              <a:t>T</a:t>
            </a:r>
            <a:r>
              <a:rPr lang="en-US" sz="1200" kern="0" dirty="0"/>
              <a:t>he digital transformation varies a lot between papers</a:t>
            </a:r>
          </a:p>
          <a:p>
            <a:pPr marL="0" lvl="1" indent="0">
              <a:spcBef>
                <a:spcPts val="0"/>
              </a:spcBef>
              <a:buNone/>
            </a:pPr>
            <a:endParaRPr lang="en-US" sz="1200" kern="0" dirty="0"/>
          </a:p>
          <a:p>
            <a:pPr marL="0" lvl="1" indent="0">
              <a:spcBef>
                <a:spcPts val="0"/>
              </a:spcBef>
              <a:buNone/>
            </a:pPr>
            <a:r>
              <a:rPr lang="en-US" sz="1200" b="1" kern="0" dirty="0"/>
              <a:t>The magazine industry has just started the digital transformation </a:t>
            </a:r>
          </a:p>
          <a:p>
            <a:pPr lvl="1">
              <a:spcBef>
                <a:spcPts val="0"/>
              </a:spcBef>
              <a:buFont typeface="Wingdings" panose="05000000000000000000" pitchFamily="2" charset="2"/>
              <a:buChar char="§"/>
            </a:pPr>
            <a:r>
              <a:rPr lang="en-US" sz="1200" b="0" i="0" u="none" strike="noStrike" cap="none" noProof="0" dirty="0">
                <a:ea typeface="Calibri"/>
                <a:cs typeface="Calibri"/>
                <a:sym typeface="Calibri"/>
              </a:rPr>
              <a:t>The magazines </a:t>
            </a:r>
            <a:r>
              <a:rPr lang="en-US" sz="1200" i="1" dirty="0">
                <a:ea typeface="Calibri"/>
                <a:cs typeface="Calibri"/>
                <a:sym typeface="Calibri"/>
              </a:rPr>
              <a:t>Se &amp; </a:t>
            </a:r>
            <a:r>
              <a:rPr lang="en-US" sz="1200" i="1" dirty="0" err="1">
                <a:ea typeface="Calibri"/>
                <a:cs typeface="Calibri"/>
                <a:sym typeface="Calibri"/>
              </a:rPr>
              <a:t>Hør</a:t>
            </a:r>
            <a:r>
              <a:rPr lang="en-US" sz="1200" i="1" dirty="0">
                <a:ea typeface="Calibri"/>
                <a:cs typeface="Calibri"/>
                <a:sym typeface="Calibri"/>
              </a:rPr>
              <a:t> </a:t>
            </a:r>
            <a:r>
              <a:rPr lang="en-US" sz="1200" dirty="0">
                <a:ea typeface="Calibri"/>
                <a:cs typeface="Calibri"/>
                <a:sym typeface="Calibri"/>
              </a:rPr>
              <a:t>and </a:t>
            </a:r>
            <a:r>
              <a:rPr lang="en-US" sz="1200" i="1" dirty="0">
                <a:ea typeface="Calibri"/>
                <a:cs typeface="Calibri"/>
                <a:sym typeface="Calibri"/>
              </a:rPr>
              <a:t>KK</a:t>
            </a:r>
            <a:r>
              <a:rPr lang="en-US" sz="1200" dirty="0">
                <a:ea typeface="Calibri"/>
                <a:cs typeface="Calibri"/>
                <a:sym typeface="Calibri"/>
              </a:rPr>
              <a:t> </a:t>
            </a:r>
            <a:r>
              <a:rPr lang="en-US" sz="1200" b="0" i="0" u="none" strike="noStrike" cap="none" noProof="0" dirty="0">
                <a:ea typeface="Calibri"/>
                <a:cs typeface="Calibri"/>
                <a:sym typeface="Calibri"/>
              </a:rPr>
              <a:t>have established digital editions that actually have more readers than the paper editions. </a:t>
            </a:r>
            <a:endParaRPr lang="en-GB" sz="1200" dirty="0">
              <a:cs typeface="Arial" charset="0"/>
            </a:endParaRPr>
          </a:p>
          <a:p>
            <a:pPr lvl="1" indent="-457200">
              <a:spcBef>
                <a:spcPts val="0"/>
              </a:spcBef>
              <a:buFont typeface="Wingdings" panose="05000000000000000000" pitchFamily="2" charset="2"/>
              <a:buChar char="§"/>
            </a:pPr>
            <a:endParaRPr lang="en-GB" sz="1200" dirty="0">
              <a:cs typeface="Arial" charset="0"/>
            </a:endParaRPr>
          </a:p>
          <a:p>
            <a:pPr marL="0" lvl="1" indent="0">
              <a:spcBef>
                <a:spcPts val="0"/>
              </a:spcBef>
              <a:buNone/>
            </a:pPr>
            <a:r>
              <a:rPr lang="en-GB" sz="1200" b="1" dirty="0">
                <a:cs typeface="Arial" charset="0"/>
              </a:rPr>
              <a:t>Linear TV decreases while streaming increases</a:t>
            </a:r>
          </a:p>
          <a:p>
            <a:pPr marL="171450" indent="-171450" defTabSz="762000">
              <a:spcBef>
                <a:spcPts val="0"/>
              </a:spcBef>
              <a:buFont typeface="Wingdings" panose="05000000000000000000" pitchFamily="2" charset="2"/>
              <a:buChar char="§"/>
            </a:pPr>
            <a:r>
              <a:rPr lang="en-GB" sz="1200" baseline="0" noProof="0" dirty="0"/>
              <a:t>From 2020</a:t>
            </a:r>
            <a:r>
              <a:rPr lang="en-US" sz="1200" i="0" dirty="0"/>
              <a:t>, </a:t>
            </a:r>
            <a:r>
              <a:rPr lang="en-GB" sz="1200" baseline="0" noProof="0" dirty="0"/>
              <a:t>more people are viewing streaming than linear TV. The total reach for TV and video has never been as high as in 2021. </a:t>
            </a:r>
          </a:p>
          <a:p>
            <a:pPr marL="171450" indent="-171450" defTabSz="762000">
              <a:spcBef>
                <a:spcPts val="0"/>
              </a:spcBef>
              <a:buFont typeface="Wingdings" panose="05000000000000000000" pitchFamily="2" charset="2"/>
              <a:buChar char="§"/>
            </a:pPr>
            <a:r>
              <a:rPr lang="en-GB" sz="1200" dirty="0">
                <a:cs typeface="Arial" charset="0"/>
              </a:rPr>
              <a:t>Time spent on live TV declines, while time spent on BVOD  is increasing</a:t>
            </a:r>
          </a:p>
          <a:p>
            <a:pPr marL="171450" indent="-171450" defTabSz="762000">
              <a:spcBef>
                <a:spcPts val="0"/>
              </a:spcBef>
              <a:buFont typeface="Wingdings" panose="05000000000000000000" pitchFamily="2" charset="2"/>
              <a:buChar char="§"/>
            </a:pPr>
            <a:r>
              <a:rPr lang="en-GB" sz="1200" dirty="0">
                <a:cs typeface="Arial" charset="0"/>
              </a:rPr>
              <a:t>Netflix, YouTube &amp; HBO declines, while BVOD increases</a:t>
            </a:r>
          </a:p>
          <a:p>
            <a:pPr marL="171450" indent="-171450" defTabSz="762000">
              <a:spcBef>
                <a:spcPts val="0"/>
              </a:spcBef>
              <a:buFont typeface="Wingdings" panose="05000000000000000000" pitchFamily="2" charset="2"/>
              <a:buChar char="§"/>
            </a:pPr>
            <a:r>
              <a:rPr lang="en-US" sz="1200" dirty="0">
                <a:cs typeface="Arial" charset="0"/>
              </a:rPr>
              <a:t>More and more people have access to SVOD and the usage increases</a:t>
            </a:r>
          </a:p>
          <a:p>
            <a:pPr marL="0" lvl="1" indent="0">
              <a:spcBef>
                <a:spcPts val="0"/>
              </a:spcBef>
              <a:buNone/>
            </a:pPr>
            <a:endParaRPr lang="en-US" sz="1200" b="1" dirty="0">
              <a:cs typeface="Arial" charset="0"/>
            </a:endParaRPr>
          </a:p>
          <a:p>
            <a:pPr marL="0" lvl="1" indent="0">
              <a:spcBef>
                <a:spcPts val="0"/>
              </a:spcBef>
              <a:buNone/>
            </a:pPr>
            <a:r>
              <a:rPr lang="en-US" sz="1200" b="1" dirty="0">
                <a:cs typeface="Arial" charset="0"/>
              </a:rPr>
              <a:t>Podcasts increase the consumption of total audio</a:t>
            </a:r>
          </a:p>
          <a:p>
            <a:pPr marL="0" lvl="1" indent="0">
              <a:spcBef>
                <a:spcPts val="0"/>
              </a:spcBef>
              <a:buNone/>
            </a:pPr>
            <a:endParaRPr lang="en-US" sz="1200" dirty="0"/>
          </a:p>
          <a:p>
            <a:pPr marL="0" lvl="1" indent="0">
              <a:spcBef>
                <a:spcPts val="0"/>
              </a:spcBef>
              <a:buNone/>
            </a:pPr>
            <a:r>
              <a:rPr lang="en-US" sz="1200" b="1" dirty="0"/>
              <a:t>The Norwegian news media have strengthened their position during the corona pandemic</a:t>
            </a:r>
          </a:p>
          <a:p>
            <a:pPr lvl="1" indent="-457200">
              <a:spcBef>
                <a:spcPts val="0"/>
              </a:spcBef>
              <a:buFont typeface="Wingdings" panose="05000000000000000000" pitchFamily="2" charset="2"/>
              <a:buChar char="§"/>
            </a:pPr>
            <a:r>
              <a:rPr lang="en-US" sz="1200" dirty="0"/>
              <a:t>The three largest media companies in Norway have a total digital daily reach of 78%</a:t>
            </a:r>
            <a:r>
              <a:rPr lang="en-GB" sz="1200" b="0" dirty="0"/>
              <a:t> </a:t>
            </a:r>
          </a:p>
          <a:p>
            <a:pPr lvl="1" indent="-457200">
              <a:spcBef>
                <a:spcPts val="0"/>
              </a:spcBef>
              <a:buFont typeface="Wingdings" panose="05000000000000000000" pitchFamily="2" charset="2"/>
              <a:buChar char="§"/>
            </a:pPr>
            <a:r>
              <a:rPr lang="en-US" sz="1200" dirty="0"/>
              <a:t>The three media houses have a higher reach than Facebook</a:t>
            </a:r>
            <a:endParaRPr lang="en-GB" sz="1200" dirty="0"/>
          </a:p>
        </p:txBody>
      </p:sp>
      <p:sp>
        <p:nvSpPr>
          <p:cNvPr id="4" name="Slide Number Placeholder 3">
            <a:extLst>
              <a:ext uri="{FF2B5EF4-FFF2-40B4-BE49-F238E27FC236}">
                <a16:creationId xmlns:a16="http://schemas.microsoft.com/office/drawing/2014/main" id="{94937700-A67D-4378-8B82-01E1CA100CEA}"/>
              </a:ext>
            </a:extLst>
          </p:cNvPr>
          <p:cNvSpPr>
            <a:spLocks noGrp="1"/>
          </p:cNvSpPr>
          <p:nvPr>
            <p:ph type="sldNum" sz="quarter" idx="10"/>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326911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Plassholder for innhold 5">
            <a:extLst>
              <a:ext uri="{FF2B5EF4-FFF2-40B4-BE49-F238E27FC236}">
                <a16:creationId xmlns:a16="http://schemas.microsoft.com/office/drawing/2014/main" id="{845797BF-C893-472A-B497-6989B1CF37EF}"/>
              </a:ext>
            </a:extLst>
          </p:cNvPr>
          <p:cNvGraphicFramePr>
            <a:graphicFrameLocks/>
          </p:cNvGraphicFramePr>
          <p:nvPr>
            <p:extLst>
              <p:ext uri="{D42A27DB-BD31-4B8C-83A1-F6EECF244321}">
                <p14:modId xmlns:p14="http://schemas.microsoft.com/office/powerpoint/2010/main" val="2264638425"/>
              </p:ext>
            </p:extLst>
          </p:nvPr>
        </p:nvGraphicFramePr>
        <p:xfrm>
          <a:off x="388995" y="1059679"/>
          <a:ext cx="11416012" cy="50245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a:extLst>
              <a:ext uri="{FF2B5EF4-FFF2-40B4-BE49-F238E27FC236}">
                <a16:creationId xmlns:a16="http://schemas.microsoft.com/office/drawing/2014/main" id="{5B72B1FE-7ACC-49DD-918D-A8CD1E020F99}"/>
              </a:ext>
            </a:extLst>
          </p:cNvPr>
          <p:cNvSpPr>
            <a:spLocks noChangeArrowheads="1"/>
          </p:cNvSpPr>
          <p:nvPr/>
        </p:nvSpPr>
        <p:spPr bwMode="auto">
          <a:xfrm>
            <a:off x="2407746" y="6326255"/>
            <a:ext cx="8233866" cy="585418"/>
          </a:xfrm>
          <a:prstGeom prst="rect">
            <a:avLst/>
          </a:prstGeom>
          <a:noFill/>
          <a:ln w="9525">
            <a:noFill/>
            <a:miter lim="800000"/>
            <a:headEnd/>
            <a:tailEnd/>
          </a:ln>
        </p:spPr>
        <p:txBody>
          <a:bodyPr wrap="square" lIns="92075" tIns="46038" rIns="92075" bIns="46038">
            <a:spAutoFit/>
          </a:bodyPr>
          <a:lstStyle/>
          <a:p>
            <a:pPr defTabSz="762000">
              <a:defRPr/>
            </a:pPr>
            <a:r>
              <a:rPr lang="nb-NO" sz="800" u="sng" dirty="0">
                <a:solidFill>
                  <a:schemeClr val="bg1">
                    <a:lumMod val="50000"/>
                  </a:schemeClr>
                </a:solidFill>
                <a:cs typeface="Arial" pitchFamily="34" charset="0"/>
              </a:rPr>
              <a:t>Kilde:</a:t>
            </a:r>
            <a:r>
              <a:rPr lang="nb-NO" sz="800" dirty="0">
                <a:solidFill>
                  <a:schemeClr val="bg1">
                    <a:lumMod val="50000"/>
                  </a:schemeClr>
                </a:solidFill>
                <a:cs typeface="Arial" pitchFamily="34" charset="0"/>
              </a:rPr>
              <a:t>  Daglig oppslutning om papiravis og nettaviser 1961-2021. </a:t>
            </a:r>
            <a:r>
              <a:rPr lang="nb-NO" sz="800" dirty="0">
                <a:solidFill>
                  <a:schemeClr val="bg1">
                    <a:lumMod val="50000"/>
                  </a:schemeClr>
                </a:solidFill>
              </a:rPr>
              <a:t>Det har vært metodiske endringer de siste årene, og mer info om dette ligger </a:t>
            </a:r>
            <a:r>
              <a:rPr lang="nb-NO" sz="800" dirty="0">
                <a:solidFill>
                  <a:schemeClr val="bg1">
                    <a:lumMod val="50000"/>
                  </a:schemeClr>
                </a:solidFill>
                <a:hlinkClick r:id="rId4">
                  <a:extLst>
                    <a:ext uri="{A12FA001-AC4F-418D-AE19-62706E023703}">
                      <ahyp:hlinkClr xmlns:ahyp="http://schemas.microsoft.com/office/drawing/2018/hyperlinkcolor" val="tx"/>
                    </a:ext>
                  </a:extLst>
                </a:hlinkClick>
              </a:rPr>
              <a:t>her</a:t>
            </a:r>
            <a:r>
              <a:rPr lang="nb-NO" sz="800" dirty="0">
                <a:solidFill>
                  <a:schemeClr val="bg1">
                    <a:lumMod val="50000"/>
                  </a:schemeClr>
                </a:solidFill>
              </a:rPr>
              <a:t>:</a:t>
            </a:r>
            <a:endParaRPr lang="nb-NO" sz="800" dirty="0">
              <a:solidFill>
                <a:schemeClr val="bg1">
                  <a:lumMod val="50000"/>
                </a:schemeClr>
              </a:solidFill>
              <a:cs typeface="Arial" pitchFamily="34" charset="0"/>
            </a:endParaRPr>
          </a:p>
          <a:p>
            <a:pPr defTabSz="762000">
              <a:defRPr/>
            </a:pPr>
            <a:r>
              <a:rPr lang="nb-NO" sz="800" i="1" dirty="0">
                <a:solidFill>
                  <a:schemeClr val="bg1">
                    <a:lumMod val="50000"/>
                  </a:schemeClr>
                </a:solidFill>
                <a:cs typeface="Arial" pitchFamily="34" charset="0"/>
              </a:rPr>
              <a:t>           </a:t>
            </a:r>
            <a:r>
              <a:rPr lang="nb-NO" sz="800" dirty="0">
                <a:solidFill>
                  <a:schemeClr val="bg1">
                    <a:lumMod val="50000"/>
                  </a:schemeClr>
                </a:solidFill>
                <a:cs typeface="Arial" pitchFamily="34" charset="0"/>
              </a:rPr>
              <a:t>Data fra Forbruker &amp; Media fra 1994. </a:t>
            </a:r>
            <a:r>
              <a:rPr lang="nb-NO" sz="800" i="1" dirty="0">
                <a:solidFill>
                  <a:schemeClr val="bg1">
                    <a:lumMod val="50000"/>
                  </a:schemeClr>
                </a:solidFill>
                <a:cs typeface="Arial" pitchFamily="34" charset="0"/>
              </a:rPr>
              <a:t>Flerkanalsamfunnet</a:t>
            </a:r>
            <a:r>
              <a:rPr lang="nb-NO" sz="800" dirty="0">
                <a:solidFill>
                  <a:schemeClr val="bg1">
                    <a:lumMod val="50000"/>
                  </a:schemeClr>
                </a:solidFill>
                <a:cs typeface="Arial" pitchFamily="34" charset="0"/>
              </a:rPr>
              <a:t> (Lundby &amp; Futsæter, 1993). </a:t>
            </a:r>
            <a:r>
              <a:rPr lang="nb-NO" sz="800" i="1" dirty="0">
                <a:solidFill>
                  <a:schemeClr val="bg1">
                    <a:lumMod val="50000"/>
                  </a:schemeClr>
                </a:solidFill>
                <a:cs typeface="Arial" pitchFamily="34" charset="0"/>
              </a:rPr>
              <a:t>Fragmentering av medielandskapet og oppsplitting av publikum</a:t>
            </a:r>
            <a:r>
              <a:rPr lang="nb-NO" sz="800" dirty="0">
                <a:solidFill>
                  <a:schemeClr val="bg1">
                    <a:lumMod val="50000"/>
                  </a:schemeClr>
                </a:solidFill>
                <a:cs typeface="Arial" pitchFamily="34" charset="0"/>
              </a:rPr>
              <a:t> (Futsæter 1998).      </a:t>
            </a:r>
          </a:p>
          <a:p>
            <a:pPr defTabSz="762000">
              <a:defRPr/>
            </a:pPr>
            <a:r>
              <a:rPr lang="nb-NO" sz="800" dirty="0">
                <a:solidFill>
                  <a:schemeClr val="bg1">
                    <a:lumMod val="50000"/>
                  </a:schemeClr>
                </a:solidFill>
                <a:cs typeface="Arial" pitchFamily="34" charset="0"/>
              </a:rPr>
              <a:t>           Nettavisene gjelder MBLs nettaviser som også utgir papiraviser og som blir målt i F&amp;M, og fra 2020 inngår også rene digitale aviser som  E24 og Nettavisen.</a:t>
            </a:r>
          </a:p>
          <a:p>
            <a:pPr defTabSz="762000">
              <a:defRPr/>
            </a:pPr>
            <a:r>
              <a:rPr lang="nb-NO" sz="800" dirty="0">
                <a:solidFill>
                  <a:schemeClr val="bg1">
                    <a:lumMod val="50000"/>
                  </a:schemeClr>
                </a:solidFill>
                <a:cs typeface="Arial" pitchFamily="34" charset="0"/>
              </a:rPr>
              <a:t>           Fra 2018 er alle digitaltallene kalibrert i forhold til de offisielle onlinemålingene. Fra 2018 inngår også eAviser. eAviser inngår i «Totalt» og i «Nettaviser».       </a:t>
            </a:r>
          </a:p>
        </p:txBody>
      </p:sp>
      <p:sp>
        <p:nvSpPr>
          <p:cNvPr id="6" name="TekstSylinder 7">
            <a:extLst>
              <a:ext uri="{FF2B5EF4-FFF2-40B4-BE49-F238E27FC236}">
                <a16:creationId xmlns:a16="http://schemas.microsoft.com/office/drawing/2014/main" id="{7B67D9FB-D639-4B06-9B2E-13962B6598EB}"/>
              </a:ext>
            </a:extLst>
          </p:cNvPr>
          <p:cNvSpPr txBox="1"/>
          <p:nvPr/>
        </p:nvSpPr>
        <p:spPr>
          <a:xfrm>
            <a:off x="355543" y="5068611"/>
            <a:ext cx="801823"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Percent</a:t>
            </a:r>
          </a:p>
        </p:txBody>
      </p:sp>
      <p:sp>
        <p:nvSpPr>
          <p:cNvPr id="8" name="Rectangle 7">
            <a:extLst>
              <a:ext uri="{FF2B5EF4-FFF2-40B4-BE49-F238E27FC236}">
                <a16:creationId xmlns:a16="http://schemas.microsoft.com/office/drawing/2014/main" id="{169655B7-A204-4829-8434-E69A417C3289}"/>
              </a:ext>
            </a:extLst>
          </p:cNvPr>
          <p:cNvSpPr>
            <a:spLocks noChangeArrowheads="1"/>
          </p:cNvSpPr>
          <p:nvPr/>
        </p:nvSpPr>
        <p:spPr bwMode="auto">
          <a:xfrm>
            <a:off x="355543" y="53931"/>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GB" sz="3200" b="1" dirty="0">
                <a:solidFill>
                  <a:srgbClr val="000000"/>
                </a:solidFill>
                <a:cs typeface="Arial" charset="0"/>
              </a:rPr>
              <a:t>Decreased daily use of </a:t>
            </a:r>
            <a:r>
              <a:rPr lang="en-GB" sz="3200" b="1" dirty="0">
                <a:solidFill>
                  <a:srgbClr val="000000"/>
                </a:solidFill>
                <a:latin typeface="+mj-lt"/>
                <a:cs typeface="Arial" charset="0"/>
              </a:rPr>
              <a:t>traditional media</a:t>
            </a:r>
          </a:p>
          <a:p>
            <a:pPr defTabSz="762000"/>
            <a:r>
              <a:rPr lang="en-GB" sz="2400" dirty="0">
                <a:solidFill>
                  <a:schemeClr val="bg1">
                    <a:lumMod val="50000"/>
                  </a:schemeClr>
                </a:solidFill>
                <a:latin typeface="+mj-lt"/>
                <a:cs typeface="Arial" charset="0"/>
              </a:rPr>
              <a:t>Daily reach 1960 – 2021</a:t>
            </a:r>
          </a:p>
        </p:txBody>
      </p:sp>
      <p:sp>
        <p:nvSpPr>
          <p:cNvPr id="9" name="TekstSylinder 7">
            <a:extLst>
              <a:ext uri="{FF2B5EF4-FFF2-40B4-BE49-F238E27FC236}">
                <a16:creationId xmlns:a16="http://schemas.microsoft.com/office/drawing/2014/main" id="{DBB29EEC-B897-4040-BA4B-47980D9F47C1}"/>
              </a:ext>
            </a:extLst>
          </p:cNvPr>
          <p:cNvSpPr txBox="1"/>
          <p:nvPr/>
        </p:nvSpPr>
        <p:spPr>
          <a:xfrm>
            <a:off x="10515492" y="2359186"/>
            <a:ext cx="479618" cy="369332"/>
          </a:xfrm>
          <a:prstGeom prst="rect">
            <a:avLst/>
          </a:prstGeom>
          <a:noFill/>
        </p:spPr>
        <p:txBody>
          <a:bodyPr wrap="none">
            <a:spAutoFit/>
          </a:bodyPr>
          <a:lstStyle/>
          <a:p>
            <a:pPr>
              <a:defRPr/>
            </a:pPr>
            <a:r>
              <a:rPr lang="en-GB" b="1" dirty="0">
                <a:solidFill>
                  <a:srgbClr val="00D200"/>
                </a:solidFill>
                <a:cs typeface="Arial" pitchFamily="34" charset="0"/>
              </a:rPr>
              <a:t>TV</a:t>
            </a:r>
          </a:p>
        </p:txBody>
      </p:sp>
      <p:sp>
        <p:nvSpPr>
          <p:cNvPr id="10" name="TekstSylinder 7">
            <a:extLst>
              <a:ext uri="{FF2B5EF4-FFF2-40B4-BE49-F238E27FC236}">
                <a16:creationId xmlns:a16="http://schemas.microsoft.com/office/drawing/2014/main" id="{97BD6269-47EE-430C-AD0C-1FEBC98DD8EB}"/>
              </a:ext>
            </a:extLst>
          </p:cNvPr>
          <p:cNvSpPr txBox="1"/>
          <p:nvPr/>
        </p:nvSpPr>
        <p:spPr>
          <a:xfrm>
            <a:off x="10516714" y="3656661"/>
            <a:ext cx="1391728" cy="338554"/>
          </a:xfrm>
          <a:prstGeom prst="rect">
            <a:avLst/>
          </a:prstGeom>
          <a:noFill/>
        </p:spPr>
        <p:txBody>
          <a:bodyPr wrap="none">
            <a:spAutoFit/>
          </a:bodyPr>
          <a:lstStyle/>
          <a:p>
            <a:pPr>
              <a:defRPr/>
            </a:pPr>
            <a:r>
              <a:rPr lang="en-GB" sz="1600" b="1" dirty="0">
                <a:solidFill>
                  <a:srgbClr val="ED6666"/>
                </a:solidFill>
                <a:cs typeface="Arial" pitchFamily="34" charset="0"/>
              </a:rPr>
              <a:t>Newspapers</a:t>
            </a:r>
          </a:p>
        </p:txBody>
      </p:sp>
      <p:sp>
        <p:nvSpPr>
          <p:cNvPr id="11" name="TekstSylinder 7">
            <a:extLst>
              <a:ext uri="{FF2B5EF4-FFF2-40B4-BE49-F238E27FC236}">
                <a16:creationId xmlns:a16="http://schemas.microsoft.com/office/drawing/2014/main" id="{D22954A0-4206-48CF-B2C2-144393AA7338}"/>
              </a:ext>
            </a:extLst>
          </p:cNvPr>
          <p:cNvSpPr txBox="1"/>
          <p:nvPr/>
        </p:nvSpPr>
        <p:spPr>
          <a:xfrm>
            <a:off x="10516714" y="3245395"/>
            <a:ext cx="753732" cy="338554"/>
          </a:xfrm>
          <a:prstGeom prst="rect">
            <a:avLst/>
          </a:prstGeom>
          <a:noFill/>
        </p:spPr>
        <p:txBody>
          <a:bodyPr wrap="none">
            <a:spAutoFit/>
          </a:bodyPr>
          <a:lstStyle/>
          <a:p>
            <a:pPr>
              <a:defRPr/>
            </a:pPr>
            <a:r>
              <a:rPr lang="en-GB" sz="1600" b="1" dirty="0">
                <a:solidFill>
                  <a:schemeClr val="bg1">
                    <a:lumMod val="50000"/>
                  </a:schemeClr>
                </a:solidFill>
                <a:cs typeface="Arial" pitchFamily="34" charset="0"/>
              </a:rPr>
              <a:t>Radio</a:t>
            </a:r>
          </a:p>
        </p:txBody>
      </p:sp>
      <p:sp>
        <p:nvSpPr>
          <p:cNvPr id="12" name="TekstSylinder 7">
            <a:extLst>
              <a:ext uri="{FF2B5EF4-FFF2-40B4-BE49-F238E27FC236}">
                <a16:creationId xmlns:a16="http://schemas.microsoft.com/office/drawing/2014/main" id="{8BED22B8-1F6C-4FBF-9F76-39A8C68C36BF}"/>
              </a:ext>
            </a:extLst>
          </p:cNvPr>
          <p:cNvSpPr txBox="1"/>
          <p:nvPr/>
        </p:nvSpPr>
        <p:spPr>
          <a:xfrm>
            <a:off x="10515492" y="4987036"/>
            <a:ext cx="1221809" cy="338554"/>
          </a:xfrm>
          <a:prstGeom prst="rect">
            <a:avLst/>
          </a:prstGeom>
          <a:noFill/>
        </p:spPr>
        <p:txBody>
          <a:bodyPr wrap="none">
            <a:spAutoFit/>
          </a:bodyPr>
          <a:lstStyle/>
          <a:p>
            <a:pPr>
              <a:defRPr/>
            </a:pPr>
            <a:r>
              <a:rPr lang="en-GB" sz="1600" b="1" dirty="0">
                <a:solidFill>
                  <a:srgbClr val="00B6FF"/>
                </a:solidFill>
                <a:cs typeface="Arial" pitchFamily="34" charset="0"/>
              </a:rPr>
              <a:t>Magazines</a:t>
            </a:r>
          </a:p>
        </p:txBody>
      </p:sp>
      <p:sp>
        <p:nvSpPr>
          <p:cNvPr id="4" name="Slide Number Placeholder 3">
            <a:extLst>
              <a:ext uri="{FF2B5EF4-FFF2-40B4-BE49-F238E27FC236}">
                <a16:creationId xmlns:a16="http://schemas.microsoft.com/office/drawing/2014/main" id="{EBCD049F-1D1C-4993-9491-2542CB0168AC}"/>
              </a:ext>
            </a:extLst>
          </p:cNvPr>
          <p:cNvSpPr>
            <a:spLocks noGrp="1"/>
          </p:cNvSpPr>
          <p:nvPr>
            <p:ph type="sldNum" sz="quarter" idx="4"/>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277465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Plassholder for innhold 5">
            <a:extLst>
              <a:ext uri="{FF2B5EF4-FFF2-40B4-BE49-F238E27FC236}">
                <a16:creationId xmlns:a16="http://schemas.microsoft.com/office/drawing/2014/main" id="{845797BF-C893-472A-B497-6989B1CF37EF}"/>
              </a:ext>
            </a:extLst>
          </p:cNvPr>
          <p:cNvGraphicFramePr>
            <a:graphicFrameLocks/>
          </p:cNvGraphicFramePr>
          <p:nvPr>
            <p:extLst>
              <p:ext uri="{D42A27DB-BD31-4B8C-83A1-F6EECF244321}">
                <p14:modId xmlns:p14="http://schemas.microsoft.com/office/powerpoint/2010/main" val="634885966"/>
              </p:ext>
            </p:extLst>
          </p:nvPr>
        </p:nvGraphicFramePr>
        <p:xfrm>
          <a:off x="388995" y="1059679"/>
          <a:ext cx="11416012" cy="50245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7">
            <a:extLst>
              <a:ext uri="{FF2B5EF4-FFF2-40B4-BE49-F238E27FC236}">
                <a16:creationId xmlns:a16="http://schemas.microsoft.com/office/drawing/2014/main" id="{7B67D9FB-D639-4B06-9B2E-13962B6598EB}"/>
              </a:ext>
            </a:extLst>
          </p:cNvPr>
          <p:cNvSpPr txBox="1"/>
          <p:nvPr/>
        </p:nvSpPr>
        <p:spPr>
          <a:xfrm>
            <a:off x="268081" y="3121223"/>
            <a:ext cx="801823"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Percent</a:t>
            </a:r>
          </a:p>
        </p:txBody>
      </p:sp>
      <p:sp>
        <p:nvSpPr>
          <p:cNvPr id="8" name="Rectangle 7">
            <a:extLst>
              <a:ext uri="{FF2B5EF4-FFF2-40B4-BE49-F238E27FC236}">
                <a16:creationId xmlns:a16="http://schemas.microsoft.com/office/drawing/2014/main" id="{169655B7-A204-4829-8434-E69A417C3289}"/>
              </a:ext>
            </a:extLst>
          </p:cNvPr>
          <p:cNvSpPr>
            <a:spLocks noChangeArrowheads="1"/>
          </p:cNvSpPr>
          <p:nvPr/>
        </p:nvSpPr>
        <p:spPr bwMode="auto">
          <a:xfrm>
            <a:off x="355543" y="53931"/>
            <a:ext cx="1149220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US" sz="3200" b="1" dirty="0">
                <a:solidFill>
                  <a:srgbClr val="000000"/>
                </a:solidFill>
                <a:latin typeface="+mj-lt"/>
                <a:cs typeface="Arial" charset="0"/>
              </a:rPr>
              <a:t>Increased daily use of digital media</a:t>
            </a:r>
            <a:endParaRPr lang="en-GB" sz="3200" b="1" dirty="0">
              <a:solidFill>
                <a:srgbClr val="000000"/>
              </a:solidFill>
              <a:latin typeface="+mj-lt"/>
              <a:cs typeface="Arial" charset="0"/>
            </a:endParaRPr>
          </a:p>
          <a:p>
            <a:pPr defTabSz="762000"/>
            <a:r>
              <a:rPr lang="en-GB" sz="2400" dirty="0">
                <a:solidFill>
                  <a:schemeClr val="bg1">
                    <a:lumMod val="50000"/>
                  </a:schemeClr>
                </a:solidFill>
                <a:latin typeface="+mj-lt"/>
                <a:cs typeface="Arial" charset="0"/>
              </a:rPr>
              <a:t>Daily reach 1997 - 2021</a:t>
            </a:r>
          </a:p>
        </p:txBody>
      </p:sp>
      <p:sp>
        <p:nvSpPr>
          <p:cNvPr id="7" name="Plassholder for tekst 10">
            <a:extLst>
              <a:ext uri="{FF2B5EF4-FFF2-40B4-BE49-F238E27FC236}">
                <a16:creationId xmlns:a16="http://schemas.microsoft.com/office/drawing/2014/main" id="{01BAB8A9-9DFC-46A2-84FE-21BCF48C4988}"/>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CATI </a:t>
            </a:r>
          </a:p>
          <a:p>
            <a:pPr marL="0" indent="0">
              <a:spcBef>
                <a:spcPct val="0"/>
              </a:spcBef>
              <a:buNone/>
            </a:pPr>
            <a:endParaRPr lang="nb-NO" sz="1200" b="1" dirty="0">
              <a:solidFill>
                <a:schemeClr val="tx1"/>
              </a:solidFill>
              <a:latin typeface="+mj-lt"/>
            </a:endParaRPr>
          </a:p>
        </p:txBody>
      </p:sp>
      <p:pic>
        <p:nvPicPr>
          <p:cNvPr id="11" name="Picture 10">
            <a:extLst>
              <a:ext uri="{FF2B5EF4-FFF2-40B4-BE49-F238E27FC236}">
                <a16:creationId xmlns:a16="http://schemas.microsoft.com/office/drawing/2014/main" id="{A9D1EFBD-DD53-4C86-8730-5B7AC252B59B}"/>
              </a:ext>
            </a:extLst>
          </p:cNvPr>
          <p:cNvPicPr>
            <a:picLocks noChangeAspect="1"/>
          </p:cNvPicPr>
          <p:nvPr/>
        </p:nvPicPr>
        <p:blipFill>
          <a:blip r:embed="rId5"/>
          <a:stretch>
            <a:fillRect/>
          </a:stretch>
        </p:blipFill>
        <p:spPr>
          <a:xfrm>
            <a:off x="10783101" y="6166744"/>
            <a:ext cx="672713" cy="685877"/>
          </a:xfrm>
          <a:prstGeom prst="rect">
            <a:avLst/>
          </a:prstGeom>
        </p:spPr>
      </p:pic>
      <p:sp>
        <p:nvSpPr>
          <p:cNvPr id="3" name="Slide Number Placeholder 2">
            <a:extLst>
              <a:ext uri="{FF2B5EF4-FFF2-40B4-BE49-F238E27FC236}">
                <a16:creationId xmlns:a16="http://schemas.microsoft.com/office/drawing/2014/main" id="{1BA115A2-DE84-44CB-A29E-212ED110CAFA}"/>
              </a:ext>
            </a:extLst>
          </p:cNvPr>
          <p:cNvSpPr>
            <a:spLocks noGrp="1"/>
          </p:cNvSpPr>
          <p:nvPr>
            <p:ph type="sldNum" sz="quarter" idx="4"/>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425049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Plassholder for innhold 5">
            <a:extLst>
              <a:ext uri="{FF2B5EF4-FFF2-40B4-BE49-F238E27FC236}">
                <a16:creationId xmlns:a16="http://schemas.microsoft.com/office/drawing/2014/main" id="{845797BF-C893-472A-B497-6989B1CF37EF}"/>
              </a:ext>
            </a:extLst>
          </p:cNvPr>
          <p:cNvGraphicFramePr>
            <a:graphicFrameLocks/>
          </p:cNvGraphicFramePr>
          <p:nvPr>
            <p:extLst>
              <p:ext uri="{D42A27DB-BD31-4B8C-83A1-F6EECF244321}">
                <p14:modId xmlns:p14="http://schemas.microsoft.com/office/powerpoint/2010/main" val="3142459608"/>
              </p:ext>
            </p:extLst>
          </p:nvPr>
        </p:nvGraphicFramePr>
        <p:xfrm>
          <a:off x="388995" y="1059679"/>
          <a:ext cx="11416012" cy="50245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a:extLst>
              <a:ext uri="{FF2B5EF4-FFF2-40B4-BE49-F238E27FC236}">
                <a16:creationId xmlns:a16="http://schemas.microsoft.com/office/drawing/2014/main" id="{5B72B1FE-7ACC-49DD-918D-A8CD1E020F99}"/>
              </a:ext>
            </a:extLst>
          </p:cNvPr>
          <p:cNvSpPr>
            <a:spLocks noChangeArrowheads="1"/>
          </p:cNvSpPr>
          <p:nvPr/>
        </p:nvSpPr>
        <p:spPr bwMode="auto">
          <a:xfrm>
            <a:off x="2407746" y="6326255"/>
            <a:ext cx="8233866" cy="585418"/>
          </a:xfrm>
          <a:prstGeom prst="rect">
            <a:avLst/>
          </a:prstGeom>
          <a:noFill/>
          <a:ln w="9525">
            <a:noFill/>
            <a:miter lim="800000"/>
            <a:headEnd/>
            <a:tailEnd/>
          </a:ln>
        </p:spPr>
        <p:txBody>
          <a:bodyPr wrap="square" lIns="92075" tIns="46038" rIns="92075" bIns="46038">
            <a:spAutoFit/>
          </a:bodyPr>
          <a:lstStyle/>
          <a:p>
            <a:pPr defTabSz="762000">
              <a:defRPr/>
            </a:pPr>
            <a:r>
              <a:rPr lang="nb-NO" sz="800" u="sng" dirty="0">
                <a:solidFill>
                  <a:schemeClr val="bg1">
                    <a:lumMod val="50000"/>
                  </a:schemeClr>
                </a:solidFill>
                <a:cs typeface="Arial" pitchFamily="34" charset="0"/>
              </a:rPr>
              <a:t>Kilde:</a:t>
            </a:r>
            <a:r>
              <a:rPr lang="nb-NO" sz="800" dirty="0">
                <a:solidFill>
                  <a:schemeClr val="bg1">
                    <a:lumMod val="50000"/>
                  </a:schemeClr>
                </a:solidFill>
                <a:cs typeface="Arial" pitchFamily="34" charset="0"/>
              </a:rPr>
              <a:t>  Daglig oppslutning om papiravis og nettaviser 1961-2021. </a:t>
            </a:r>
            <a:r>
              <a:rPr lang="nb-NO" sz="800" dirty="0">
                <a:solidFill>
                  <a:schemeClr val="bg1">
                    <a:lumMod val="50000"/>
                  </a:schemeClr>
                </a:solidFill>
              </a:rPr>
              <a:t>Det har vært metodiske endringer de siste årene, og mer info om dette ligger </a:t>
            </a:r>
            <a:r>
              <a:rPr lang="nb-NO" sz="800" dirty="0">
                <a:solidFill>
                  <a:schemeClr val="bg1">
                    <a:lumMod val="50000"/>
                  </a:schemeClr>
                </a:solidFill>
                <a:hlinkClick r:id="rId4">
                  <a:extLst>
                    <a:ext uri="{A12FA001-AC4F-418D-AE19-62706E023703}">
                      <ahyp:hlinkClr xmlns:ahyp="http://schemas.microsoft.com/office/drawing/2018/hyperlinkcolor" val="tx"/>
                    </a:ext>
                  </a:extLst>
                </a:hlinkClick>
              </a:rPr>
              <a:t>her</a:t>
            </a:r>
            <a:r>
              <a:rPr lang="nb-NO" sz="800" dirty="0">
                <a:solidFill>
                  <a:schemeClr val="bg1">
                    <a:lumMod val="50000"/>
                  </a:schemeClr>
                </a:solidFill>
              </a:rPr>
              <a:t>:</a:t>
            </a:r>
            <a:endParaRPr lang="nb-NO" sz="800" dirty="0">
              <a:solidFill>
                <a:schemeClr val="bg1">
                  <a:lumMod val="50000"/>
                </a:schemeClr>
              </a:solidFill>
              <a:cs typeface="Arial" pitchFamily="34" charset="0"/>
            </a:endParaRPr>
          </a:p>
          <a:p>
            <a:pPr defTabSz="762000">
              <a:defRPr/>
            </a:pPr>
            <a:r>
              <a:rPr lang="nb-NO" sz="800" i="1" dirty="0">
                <a:solidFill>
                  <a:schemeClr val="bg1">
                    <a:lumMod val="50000"/>
                  </a:schemeClr>
                </a:solidFill>
                <a:cs typeface="Arial" pitchFamily="34" charset="0"/>
              </a:rPr>
              <a:t>           </a:t>
            </a:r>
            <a:r>
              <a:rPr lang="nb-NO" sz="800" dirty="0">
                <a:solidFill>
                  <a:schemeClr val="bg1">
                    <a:lumMod val="50000"/>
                  </a:schemeClr>
                </a:solidFill>
                <a:cs typeface="Arial" pitchFamily="34" charset="0"/>
              </a:rPr>
              <a:t>Data fra Forbruker &amp; Media fra 1994. </a:t>
            </a:r>
            <a:r>
              <a:rPr lang="nb-NO" sz="800" i="1" dirty="0">
                <a:solidFill>
                  <a:schemeClr val="bg1">
                    <a:lumMod val="50000"/>
                  </a:schemeClr>
                </a:solidFill>
                <a:cs typeface="Arial" pitchFamily="34" charset="0"/>
              </a:rPr>
              <a:t>Flerkanalsamfunnet</a:t>
            </a:r>
            <a:r>
              <a:rPr lang="nb-NO" sz="800" dirty="0">
                <a:solidFill>
                  <a:schemeClr val="bg1">
                    <a:lumMod val="50000"/>
                  </a:schemeClr>
                </a:solidFill>
                <a:cs typeface="Arial" pitchFamily="34" charset="0"/>
              </a:rPr>
              <a:t> (Lundby &amp; Futsæter, 1993). </a:t>
            </a:r>
            <a:r>
              <a:rPr lang="nb-NO" sz="800" i="1" dirty="0">
                <a:solidFill>
                  <a:schemeClr val="bg1">
                    <a:lumMod val="50000"/>
                  </a:schemeClr>
                </a:solidFill>
                <a:cs typeface="Arial" pitchFamily="34" charset="0"/>
              </a:rPr>
              <a:t>Fragmentering av medielandskapet og oppsplitting av publikum</a:t>
            </a:r>
            <a:r>
              <a:rPr lang="nb-NO" sz="800" dirty="0">
                <a:solidFill>
                  <a:schemeClr val="bg1">
                    <a:lumMod val="50000"/>
                  </a:schemeClr>
                </a:solidFill>
                <a:cs typeface="Arial" pitchFamily="34" charset="0"/>
              </a:rPr>
              <a:t> (Futsæter 1998).      </a:t>
            </a:r>
          </a:p>
          <a:p>
            <a:pPr defTabSz="762000">
              <a:defRPr/>
            </a:pPr>
            <a:r>
              <a:rPr lang="nb-NO" sz="800" dirty="0">
                <a:solidFill>
                  <a:schemeClr val="bg1">
                    <a:lumMod val="50000"/>
                  </a:schemeClr>
                </a:solidFill>
                <a:cs typeface="Arial" pitchFamily="34" charset="0"/>
              </a:rPr>
              <a:t>           Nettavisene gjelder MBLs nettaviser som også utgir papiraviser og som blir målt i F&amp;M, og fra 2020 inngår også rene digitale aviser som  E24 og Nettavisen.</a:t>
            </a:r>
          </a:p>
          <a:p>
            <a:pPr defTabSz="762000">
              <a:defRPr/>
            </a:pPr>
            <a:r>
              <a:rPr lang="nb-NO" sz="800" dirty="0">
                <a:solidFill>
                  <a:schemeClr val="bg1">
                    <a:lumMod val="50000"/>
                  </a:schemeClr>
                </a:solidFill>
                <a:cs typeface="Arial" pitchFamily="34" charset="0"/>
              </a:rPr>
              <a:t>           Fra 2018 er alle digitaltallene kalibrert i forhold til de offisielle onlinemålingene. Fra 2018 inngår også eAviser. eAviser inngår i «Totalt» og i «Nettaviser».       </a:t>
            </a:r>
          </a:p>
        </p:txBody>
      </p:sp>
      <p:sp>
        <p:nvSpPr>
          <p:cNvPr id="6" name="TekstSylinder 7">
            <a:extLst>
              <a:ext uri="{FF2B5EF4-FFF2-40B4-BE49-F238E27FC236}">
                <a16:creationId xmlns:a16="http://schemas.microsoft.com/office/drawing/2014/main" id="{7B67D9FB-D639-4B06-9B2E-13962B6598EB}"/>
              </a:ext>
            </a:extLst>
          </p:cNvPr>
          <p:cNvSpPr txBox="1"/>
          <p:nvPr/>
        </p:nvSpPr>
        <p:spPr>
          <a:xfrm>
            <a:off x="386993" y="3652448"/>
            <a:ext cx="1845377" cy="307777"/>
          </a:xfrm>
          <a:prstGeom prst="rect">
            <a:avLst/>
          </a:prstGeom>
          <a:noFill/>
        </p:spPr>
        <p:txBody>
          <a:bodyPr wrap="none">
            <a:spAutoFit/>
          </a:bodyPr>
          <a:lstStyle/>
          <a:p>
            <a:pPr>
              <a:defRPr/>
            </a:pPr>
            <a:r>
              <a:rPr lang="en-GB" sz="1400" dirty="0">
                <a:solidFill>
                  <a:schemeClr val="bg1">
                    <a:lumMod val="50000"/>
                  </a:schemeClr>
                </a:solidFill>
                <a:cs typeface="Arial" charset="0"/>
              </a:rPr>
              <a:t>Daily reach (p</a:t>
            </a:r>
            <a:r>
              <a:rPr lang="en-GB" sz="1400" dirty="0">
                <a:solidFill>
                  <a:schemeClr val="bg1">
                    <a:lumMod val="50000"/>
                  </a:schemeClr>
                </a:solidFill>
                <a:cs typeface="Arial" pitchFamily="34" charset="0"/>
              </a:rPr>
              <a:t>ercent)</a:t>
            </a:r>
          </a:p>
        </p:txBody>
      </p:sp>
      <p:sp>
        <p:nvSpPr>
          <p:cNvPr id="9" name="TextBox 8">
            <a:extLst>
              <a:ext uri="{FF2B5EF4-FFF2-40B4-BE49-F238E27FC236}">
                <a16:creationId xmlns:a16="http://schemas.microsoft.com/office/drawing/2014/main" id="{5CF011D8-FF69-42F1-B658-9C121B3A3E20}"/>
              </a:ext>
            </a:extLst>
          </p:cNvPr>
          <p:cNvSpPr txBox="1"/>
          <p:nvPr/>
        </p:nvSpPr>
        <p:spPr>
          <a:xfrm>
            <a:off x="8743874" y="2635737"/>
            <a:ext cx="570669" cy="307777"/>
          </a:xfrm>
          <a:prstGeom prst="rect">
            <a:avLst/>
          </a:prstGeom>
          <a:noFill/>
        </p:spPr>
        <p:txBody>
          <a:bodyPr wrap="none" lIns="0" tIns="0" rIns="0" bIns="0" rtlCol="0">
            <a:spAutoFit/>
          </a:bodyPr>
          <a:lstStyle/>
          <a:p>
            <a:r>
              <a:rPr lang="en-GB" sz="2000" b="1" dirty="0">
                <a:solidFill>
                  <a:srgbClr val="7030A0"/>
                </a:solidFill>
              </a:rPr>
              <a:t>2014</a:t>
            </a:r>
          </a:p>
        </p:txBody>
      </p:sp>
      <p:sp>
        <p:nvSpPr>
          <p:cNvPr id="11" name="Rectangle 4101">
            <a:extLst>
              <a:ext uri="{FF2B5EF4-FFF2-40B4-BE49-F238E27FC236}">
                <a16:creationId xmlns:a16="http://schemas.microsoft.com/office/drawing/2014/main" id="{5228C0BA-CEB6-4992-A207-35B0BDB55AC6}"/>
              </a:ext>
            </a:extLst>
          </p:cNvPr>
          <p:cNvSpPr txBox="1">
            <a:spLocks noChangeArrowheads="1"/>
          </p:cNvSpPr>
          <p:nvPr/>
        </p:nvSpPr>
        <p:spPr>
          <a:xfrm>
            <a:off x="322362" y="151261"/>
            <a:ext cx="11634033" cy="685800"/>
          </a:xfrm>
          <a:prstGeom prst="rect">
            <a:avLst/>
          </a:prstGeom>
          <a:noFill/>
        </p:spPr>
        <p:txBody>
          <a:bodyPr lIns="90488" tIns="44450" rIns="90488" bIns="44450" anchor="ct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en-US" sz="3200" b="1" dirty="0">
                <a:solidFill>
                  <a:schemeClr val="tx1"/>
                </a:solidFill>
                <a:latin typeface="+mn-lt"/>
                <a:cs typeface="Arial" charset="0"/>
              </a:rPr>
              <a:t>The Norwegian newspaper industry was among the first in the world to start the digital transformation</a:t>
            </a:r>
            <a:endParaRPr lang="en-GB" sz="3200" b="1" dirty="0">
              <a:solidFill>
                <a:schemeClr val="tx1"/>
              </a:solidFill>
              <a:latin typeface="+mn-lt"/>
              <a:cs typeface="Arial" charset="0"/>
            </a:endParaRPr>
          </a:p>
        </p:txBody>
      </p:sp>
      <p:sp>
        <p:nvSpPr>
          <p:cNvPr id="3" name="TextBox 2">
            <a:extLst>
              <a:ext uri="{FF2B5EF4-FFF2-40B4-BE49-F238E27FC236}">
                <a16:creationId xmlns:a16="http://schemas.microsoft.com/office/drawing/2014/main" id="{5E3FAD1D-CFDB-4496-A0F4-1918CE322606}"/>
              </a:ext>
            </a:extLst>
          </p:cNvPr>
          <p:cNvSpPr txBox="1"/>
          <p:nvPr/>
        </p:nvSpPr>
        <p:spPr>
          <a:xfrm>
            <a:off x="8417427" y="3714004"/>
            <a:ext cx="1186607" cy="492443"/>
          </a:xfrm>
          <a:prstGeom prst="rect">
            <a:avLst/>
          </a:prstGeom>
          <a:noFill/>
        </p:spPr>
        <p:txBody>
          <a:bodyPr wrap="none" lIns="0" tIns="0" rIns="0" bIns="0" rtlCol="0">
            <a:spAutoFit/>
          </a:bodyPr>
          <a:lstStyle/>
          <a:p>
            <a:pPr algn="ctr"/>
            <a:r>
              <a:rPr lang="en-GB" sz="1600" dirty="0">
                <a:solidFill>
                  <a:schemeClr val="bg2"/>
                </a:solidFill>
              </a:rPr>
              <a:t>Digital </a:t>
            </a:r>
          </a:p>
          <a:p>
            <a:pPr algn="ctr"/>
            <a:r>
              <a:rPr lang="en-GB" sz="1600" dirty="0">
                <a:solidFill>
                  <a:schemeClr val="bg2"/>
                </a:solidFill>
              </a:rPr>
              <a:t>Tipping Point</a:t>
            </a:r>
          </a:p>
        </p:txBody>
      </p:sp>
      <p:sp>
        <p:nvSpPr>
          <p:cNvPr id="5" name="Callout: Up Arrow 4">
            <a:extLst>
              <a:ext uri="{FF2B5EF4-FFF2-40B4-BE49-F238E27FC236}">
                <a16:creationId xmlns:a16="http://schemas.microsoft.com/office/drawing/2014/main" id="{5E62572F-CAF9-46DB-A95A-C0F10ADF49E8}"/>
              </a:ext>
            </a:extLst>
          </p:cNvPr>
          <p:cNvSpPr/>
          <p:nvPr/>
        </p:nvSpPr>
        <p:spPr bwMode="ltGray">
          <a:xfrm>
            <a:off x="8308767" y="3277237"/>
            <a:ext cx="1403929" cy="1015464"/>
          </a:xfrm>
          <a:prstGeom prst="upArrowCallou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pic>
        <p:nvPicPr>
          <p:cNvPr id="13" name="Picture 10">
            <a:extLst>
              <a:ext uri="{FF2B5EF4-FFF2-40B4-BE49-F238E27FC236}">
                <a16:creationId xmlns:a16="http://schemas.microsoft.com/office/drawing/2014/main" id="{7A28F78F-AD46-4ED1-8290-D1531938CE70}"/>
              </a:ext>
            </a:extLst>
          </p:cNvPr>
          <p:cNvPicPr>
            <a:picLocks noChangeAspect="1"/>
          </p:cNvPicPr>
          <p:nvPr/>
        </p:nvPicPr>
        <p:blipFill>
          <a:blip r:embed="rId5"/>
          <a:stretch>
            <a:fillRect/>
          </a:stretch>
        </p:blipFill>
        <p:spPr>
          <a:xfrm>
            <a:off x="10783101" y="6166744"/>
            <a:ext cx="672713" cy="685877"/>
          </a:xfrm>
          <a:prstGeom prst="rect">
            <a:avLst/>
          </a:prstGeom>
        </p:spPr>
      </p:pic>
      <p:sp>
        <p:nvSpPr>
          <p:cNvPr id="8" name="Slide Number Placeholder 7">
            <a:extLst>
              <a:ext uri="{FF2B5EF4-FFF2-40B4-BE49-F238E27FC236}">
                <a16:creationId xmlns:a16="http://schemas.microsoft.com/office/drawing/2014/main" id="{BCC1AD51-ECC4-457A-9743-A2B600B870F5}"/>
              </a:ext>
            </a:extLst>
          </p:cNvPr>
          <p:cNvSpPr>
            <a:spLocks noGrp="1"/>
          </p:cNvSpPr>
          <p:nvPr>
            <p:ph type="sldNum" sz="quarter" idx="4"/>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207551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B0F30F-5123-4213-BE21-FCCE12F80125}"/>
              </a:ext>
            </a:extLst>
          </p:cNvPr>
          <p:cNvSpPr txBox="1">
            <a:spLocks/>
          </p:cNvSpPr>
          <p:nvPr/>
        </p:nvSpPr>
        <p:spPr>
          <a:xfrm>
            <a:off x="353650" y="51336"/>
            <a:ext cx="11838350" cy="1018704"/>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defTabSz="761981"/>
            <a:r>
              <a:rPr lang="en-US" sz="3200" kern="0" dirty="0"/>
              <a:t>The digital transformation varies a lot between papers</a:t>
            </a:r>
            <a:endParaRPr lang="en-US" sz="3200" kern="0" dirty="0">
              <a:ea typeface="Calibri"/>
              <a:cs typeface="Calibri"/>
              <a:sym typeface="Calibri"/>
            </a:endParaRPr>
          </a:p>
        </p:txBody>
      </p:sp>
      <p:graphicFrame>
        <p:nvGraphicFramePr>
          <p:cNvPr id="8" name="Content Placeholder 9">
            <a:extLst>
              <a:ext uri="{FF2B5EF4-FFF2-40B4-BE49-F238E27FC236}">
                <a16:creationId xmlns:a16="http://schemas.microsoft.com/office/drawing/2014/main" id="{BABE1D63-1C00-429E-B1F2-428B638D3C6D}"/>
              </a:ext>
            </a:extLst>
          </p:cNvPr>
          <p:cNvGraphicFramePr>
            <a:graphicFrameLocks/>
          </p:cNvGraphicFramePr>
          <p:nvPr/>
        </p:nvGraphicFramePr>
        <p:xfrm>
          <a:off x="349541" y="1724025"/>
          <a:ext cx="11545680" cy="427758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10">
            <a:extLst>
              <a:ext uri="{FF2B5EF4-FFF2-40B4-BE49-F238E27FC236}">
                <a16:creationId xmlns:a16="http://schemas.microsoft.com/office/drawing/2014/main" id="{1BF06AD7-7080-4517-A02B-EC6386DED271}"/>
              </a:ext>
            </a:extLst>
          </p:cNvPr>
          <p:cNvPicPr>
            <a:picLocks noChangeAspect="1"/>
          </p:cNvPicPr>
          <p:nvPr/>
        </p:nvPicPr>
        <p:blipFill>
          <a:blip r:embed="rId5"/>
          <a:stretch>
            <a:fillRect/>
          </a:stretch>
        </p:blipFill>
        <p:spPr>
          <a:xfrm>
            <a:off x="10783101" y="6166744"/>
            <a:ext cx="672713" cy="685877"/>
          </a:xfrm>
          <a:prstGeom prst="rect">
            <a:avLst/>
          </a:prstGeom>
        </p:spPr>
      </p:pic>
      <p:sp>
        <p:nvSpPr>
          <p:cNvPr id="12" name="TextBox 11">
            <a:extLst>
              <a:ext uri="{FF2B5EF4-FFF2-40B4-BE49-F238E27FC236}">
                <a16:creationId xmlns:a16="http://schemas.microsoft.com/office/drawing/2014/main" id="{6D062DF3-8E86-4D25-879B-602BCEE4DBAE}"/>
              </a:ext>
            </a:extLst>
          </p:cNvPr>
          <p:cNvSpPr txBox="1"/>
          <p:nvPr/>
        </p:nvSpPr>
        <p:spPr>
          <a:xfrm>
            <a:off x="1290297" y="1653659"/>
            <a:ext cx="633754" cy="276999"/>
          </a:xfrm>
          <a:prstGeom prst="rect">
            <a:avLst/>
          </a:prstGeom>
          <a:solidFill>
            <a:srgbClr val="FFED81"/>
          </a:solidFill>
        </p:spPr>
        <p:txBody>
          <a:bodyPr wrap="square" lIns="0" tIns="0" rIns="0" bIns="0" rtlCol="0">
            <a:spAutoFit/>
          </a:bodyPr>
          <a:lstStyle/>
          <a:p>
            <a:pPr algn="ctr"/>
            <a:r>
              <a:rPr lang="en-GB" b="1" dirty="0"/>
              <a:t>15,3</a:t>
            </a:r>
          </a:p>
        </p:txBody>
      </p:sp>
      <p:sp>
        <p:nvSpPr>
          <p:cNvPr id="13" name="TextBox 12">
            <a:extLst>
              <a:ext uri="{FF2B5EF4-FFF2-40B4-BE49-F238E27FC236}">
                <a16:creationId xmlns:a16="http://schemas.microsoft.com/office/drawing/2014/main" id="{941EA773-9A75-4123-BC30-304FEC57AB79}"/>
              </a:ext>
            </a:extLst>
          </p:cNvPr>
          <p:cNvSpPr txBox="1"/>
          <p:nvPr/>
        </p:nvSpPr>
        <p:spPr>
          <a:xfrm>
            <a:off x="2900022" y="4501634"/>
            <a:ext cx="633754" cy="276999"/>
          </a:xfrm>
          <a:prstGeom prst="rect">
            <a:avLst/>
          </a:prstGeom>
          <a:solidFill>
            <a:srgbClr val="FFED81"/>
          </a:solidFill>
        </p:spPr>
        <p:txBody>
          <a:bodyPr wrap="square" lIns="0" tIns="0" rIns="0" bIns="0" rtlCol="0">
            <a:spAutoFit/>
          </a:bodyPr>
          <a:lstStyle/>
          <a:p>
            <a:pPr algn="ctr"/>
            <a:r>
              <a:rPr lang="en-GB" b="1" dirty="0"/>
              <a:t>3,0</a:t>
            </a:r>
          </a:p>
        </p:txBody>
      </p:sp>
      <p:sp>
        <p:nvSpPr>
          <p:cNvPr id="14" name="TextBox 13">
            <a:extLst>
              <a:ext uri="{FF2B5EF4-FFF2-40B4-BE49-F238E27FC236}">
                <a16:creationId xmlns:a16="http://schemas.microsoft.com/office/drawing/2014/main" id="{C4D1E8D4-1662-4D53-BD1C-0939BF86CDFC}"/>
              </a:ext>
            </a:extLst>
          </p:cNvPr>
          <p:cNvSpPr txBox="1"/>
          <p:nvPr/>
        </p:nvSpPr>
        <p:spPr>
          <a:xfrm>
            <a:off x="4500222" y="4383642"/>
            <a:ext cx="633754" cy="276999"/>
          </a:xfrm>
          <a:prstGeom prst="rect">
            <a:avLst/>
          </a:prstGeom>
          <a:solidFill>
            <a:srgbClr val="FFED81"/>
          </a:solidFill>
        </p:spPr>
        <p:txBody>
          <a:bodyPr wrap="square" lIns="0" tIns="0" rIns="0" bIns="0" rtlCol="0">
            <a:spAutoFit/>
          </a:bodyPr>
          <a:lstStyle/>
          <a:p>
            <a:pPr algn="ctr"/>
            <a:r>
              <a:rPr lang="en-GB" b="1" dirty="0"/>
              <a:t>2,1</a:t>
            </a:r>
          </a:p>
        </p:txBody>
      </p:sp>
      <p:sp>
        <p:nvSpPr>
          <p:cNvPr id="15" name="TextBox 14">
            <a:extLst>
              <a:ext uri="{FF2B5EF4-FFF2-40B4-BE49-F238E27FC236}">
                <a16:creationId xmlns:a16="http://schemas.microsoft.com/office/drawing/2014/main" id="{8D7E5551-E7B8-4B49-A219-B6D529B7E338}"/>
              </a:ext>
            </a:extLst>
          </p:cNvPr>
          <p:cNvSpPr txBox="1"/>
          <p:nvPr/>
        </p:nvSpPr>
        <p:spPr>
          <a:xfrm>
            <a:off x="6122381" y="3862817"/>
            <a:ext cx="633754" cy="276999"/>
          </a:xfrm>
          <a:prstGeom prst="rect">
            <a:avLst/>
          </a:prstGeom>
          <a:solidFill>
            <a:srgbClr val="FFED81"/>
          </a:solidFill>
        </p:spPr>
        <p:txBody>
          <a:bodyPr wrap="square" lIns="0" tIns="0" rIns="0" bIns="0" rtlCol="0">
            <a:spAutoFit/>
          </a:bodyPr>
          <a:lstStyle/>
          <a:p>
            <a:pPr algn="ctr"/>
            <a:r>
              <a:rPr lang="en-GB" b="1" dirty="0"/>
              <a:t>1,4</a:t>
            </a:r>
          </a:p>
        </p:txBody>
      </p:sp>
      <p:sp>
        <p:nvSpPr>
          <p:cNvPr id="16" name="TextBox 15">
            <a:extLst>
              <a:ext uri="{FF2B5EF4-FFF2-40B4-BE49-F238E27FC236}">
                <a16:creationId xmlns:a16="http://schemas.microsoft.com/office/drawing/2014/main" id="{0B8BD70F-2322-4A3A-AEAE-B060BB654450}"/>
              </a:ext>
            </a:extLst>
          </p:cNvPr>
          <p:cNvSpPr txBox="1"/>
          <p:nvPr/>
        </p:nvSpPr>
        <p:spPr>
          <a:xfrm>
            <a:off x="7729197" y="4780091"/>
            <a:ext cx="633754" cy="276999"/>
          </a:xfrm>
          <a:prstGeom prst="rect">
            <a:avLst/>
          </a:prstGeom>
          <a:solidFill>
            <a:srgbClr val="FFED81"/>
          </a:solidFill>
        </p:spPr>
        <p:txBody>
          <a:bodyPr wrap="square" lIns="0" tIns="0" rIns="0" bIns="0" rtlCol="0">
            <a:spAutoFit/>
          </a:bodyPr>
          <a:lstStyle/>
          <a:p>
            <a:pPr algn="ctr"/>
            <a:r>
              <a:rPr lang="en-GB" b="1" dirty="0"/>
              <a:t>1,1</a:t>
            </a:r>
          </a:p>
        </p:txBody>
      </p:sp>
      <p:sp>
        <p:nvSpPr>
          <p:cNvPr id="17" name="TextBox 16">
            <a:extLst>
              <a:ext uri="{FF2B5EF4-FFF2-40B4-BE49-F238E27FC236}">
                <a16:creationId xmlns:a16="http://schemas.microsoft.com/office/drawing/2014/main" id="{1BC5F682-9D19-428F-82EE-BD8B0E0B5BE0}"/>
              </a:ext>
            </a:extLst>
          </p:cNvPr>
          <p:cNvSpPr txBox="1"/>
          <p:nvPr/>
        </p:nvSpPr>
        <p:spPr>
          <a:xfrm>
            <a:off x="9367497" y="4780091"/>
            <a:ext cx="633754" cy="276999"/>
          </a:xfrm>
          <a:prstGeom prst="rect">
            <a:avLst/>
          </a:prstGeom>
          <a:solidFill>
            <a:srgbClr val="FFED81"/>
          </a:solidFill>
        </p:spPr>
        <p:txBody>
          <a:bodyPr wrap="square" lIns="0" tIns="0" rIns="0" bIns="0" rtlCol="0">
            <a:spAutoFit/>
          </a:bodyPr>
          <a:lstStyle/>
          <a:p>
            <a:pPr algn="ctr"/>
            <a:r>
              <a:rPr lang="en-GB" b="1" dirty="0"/>
              <a:t>0,5</a:t>
            </a:r>
          </a:p>
        </p:txBody>
      </p:sp>
      <p:sp>
        <p:nvSpPr>
          <p:cNvPr id="18" name="TextBox 17">
            <a:extLst>
              <a:ext uri="{FF2B5EF4-FFF2-40B4-BE49-F238E27FC236}">
                <a16:creationId xmlns:a16="http://schemas.microsoft.com/office/drawing/2014/main" id="{99211E69-5013-4D0B-9C82-6796CF32481A}"/>
              </a:ext>
            </a:extLst>
          </p:cNvPr>
          <p:cNvSpPr txBox="1"/>
          <p:nvPr/>
        </p:nvSpPr>
        <p:spPr>
          <a:xfrm>
            <a:off x="11005797" y="4762499"/>
            <a:ext cx="633754" cy="276999"/>
          </a:xfrm>
          <a:prstGeom prst="rect">
            <a:avLst/>
          </a:prstGeom>
          <a:solidFill>
            <a:srgbClr val="FFED81"/>
          </a:solidFill>
        </p:spPr>
        <p:txBody>
          <a:bodyPr wrap="square" lIns="0" tIns="0" rIns="0" bIns="0" rtlCol="0">
            <a:spAutoFit/>
          </a:bodyPr>
          <a:lstStyle/>
          <a:p>
            <a:pPr algn="ctr"/>
            <a:r>
              <a:rPr lang="en-GB" b="1" dirty="0"/>
              <a:t>0,4</a:t>
            </a:r>
          </a:p>
        </p:txBody>
      </p:sp>
      <p:sp>
        <p:nvSpPr>
          <p:cNvPr id="19" name="TextBox 18">
            <a:extLst>
              <a:ext uri="{FF2B5EF4-FFF2-40B4-BE49-F238E27FC236}">
                <a16:creationId xmlns:a16="http://schemas.microsoft.com/office/drawing/2014/main" id="{A1A535CD-CDC2-45D7-AD79-D171EB67DB85}"/>
              </a:ext>
            </a:extLst>
          </p:cNvPr>
          <p:cNvSpPr txBox="1"/>
          <p:nvPr/>
        </p:nvSpPr>
        <p:spPr>
          <a:xfrm>
            <a:off x="2912456" y="1689570"/>
            <a:ext cx="4244700" cy="553998"/>
          </a:xfrm>
          <a:prstGeom prst="rect">
            <a:avLst/>
          </a:prstGeom>
          <a:solidFill>
            <a:srgbClr val="FFED81"/>
          </a:solidFill>
          <a:ln>
            <a:solidFill>
              <a:schemeClr val="bg1">
                <a:lumMod val="50000"/>
              </a:schemeClr>
            </a:solidFill>
          </a:ln>
        </p:spPr>
        <p:txBody>
          <a:bodyPr wrap="square" lIns="0" tIns="0" rIns="0" bIns="0" rtlCol="0">
            <a:spAutoFit/>
          </a:bodyPr>
          <a:lstStyle/>
          <a:p>
            <a:r>
              <a:rPr lang="en-GB" b="1" dirty="0"/>
              <a:t>Digital index =  </a:t>
            </a:r>
            <a:r>
              <a:rPr lang="en-GB" b="1" u="sng" dirty="0"/>
              <a:t>Digital daily reach           </a:t>
            </a:r>
          </a:p>
          <a:p>
            <a:r>
              <a:rPr lang="en-GB" b="1" dirty="0"/>
              <a:t>                          Readership paper (AIR) </a:t>
            </a:r>
          </a:p>
        </p:txBody>
      </p:sp>
      <p:sp>
        <p:nvSpPr>
          <p:cNvPr id="20" name="Plassholder for tekst 10">
            <a:extLst>
              <a:ext uri="{FF2B5EF4-FFF2-40B4-BE49-F238E27FC236}">
                <a16:creationId xmlns:a16="http://schemas.microsoft.com/office/drawing/2014/main" id="{DBDD3E7D-F2D2-4CC6-8288-CCADB4734662}"/>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en-GB" sz="1200" u="sng" dirty="0">
                <a:solidFill>
                  <a:schemeClr val="tx1"/>
                </a:solidFill>
                <a:latin typeface="+mj-lt"/>
              </a:rPr>
              <a:t>Source</a:t>
            </a:r>
            <a:r>
              <a:rPr lang="en-GB" sz="1200" dirty="0">
                <a:solidFill>
                  <a:schemeClr val="tx1"/>
                </a:solidFill>
                <a:latin typeface="+mj-lt"/>
              </a:rPr>
              <a:t>: </a:t>
            </a:r>
            <a:r>
              <a:rPr lang="en-GB" sz="1200" b="1" dirty="0">
                <a:solidFill>
                  <a:schemeClr val="tx1"/>
                </a:solidFill>
                <a:latin typeface="+mj-lt"/>
              </a:rPr>
              <a:t>Kantar Consumer &amp; Media. </a:t>
            </a:r>
            <a:r>
              <a:rPr lang="en-GB" sz="1200" dirty="0">
                <a:solidFill>
                  <a:schemeClr val="tx1"/>
                </a:solidFill>
                <a:latin typeface="+mj-lt"/>
              </a:rPr>
              <a:t>Readership figures are AIR. </a:t>
            </a:r>
          </a:p>
          <a:p>
            <a:pPr marL="0" indent="0">
              <a:spcBef>
                <a:spcPct val="0"/>
              </a:spcBef>
              <a:buNone/>
            </a:pPr>
            <a:endParaRPr lang="nb-NO" sz="1200" b="1" dirty="0">
              <a:solidFill>
                <a:schemeClr val="tx1"/>
              </a:solidFill>
              <a:latin typeface="+mj-lt"/>
            </a:endParaRPr>
          </a:p>
        </p:txBody>
      </p:sp>
      <p:sp>
        <p:nvSpPr>
          <p:cNvPr id="4" name="Slide Number Placeholder 3">
            <a:extLst>
              <a:ext uri="{FF2B5EF4-FFF2-40B4-BE49-F238E27FC236}">
                <a16:creationId xmlns:a16="http://schemas.microsoft.com/office/drawing/2014/main" id="{D2E80661-094B-4D0E-A745-1B252353EAAF}"/>
              </a:ext>
            </a:extLst>
          </p:cNvPr>
          <p:cNvSpPr>
            <a:spLocks noGrp="1"/>
          </p:cNvSpPr>
          <p:nvPr>
            <p:ph type="sldNum" sz="quarter" idx="10"/>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311492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AEB0F30F-5123-4213-BE21-FCCE12F80125}"/>
              </a:ext>
            </a:extLst>
          </p:cNvPr>
          <p:cNvSpPr txBox="1">
            <a:spLocks/>
          </p:cNvSpPr>
          <p:nvPr/>
        </p:nvSpPr>
        <p:spPr>
          <a:xfrm>
            <a:off x="353650" y="51336"/>
            <a:ext cx="11838350" cy="1018704"/>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defTabSz="761981">
              <a:spcBef>
                <a:spcPts val="0"/>
              </a:spcBef>
            </a:pPr>
            <a:r>
              <a:rPr lang="en-US" sz="3200" kern="0" dirty="0"/>
              <a:t>The digital transformation accelerated during </a:t>
            </a:r>
          </a:p>
          <a:p>
            <a:pPr defTabSz="761981">
              <a:spcBef>
                <a:spcPts val="0"/>
              </a:spcBef>
            </a:pPr>
            <a:r>
              <a:rPr lang="en-US" sz="3200" kern="0" dirty="0"/>
              <a:t>the corona pandemic</a:t>
            </a:r>
            <a:endParaRPr lang="en-GB" sz="3200" kern="0" dirty="0">
              <a:ea typeface="Calibri"/>
              <a:cs typeface="Calibri"/>
              <a:sym typeface="Calibri"/>
            </a:endParaRPr>
          </a:p>
        </p:txBody>
      </p:sp>
      <p:graphicFrame>
        <p:nvGraphicFramePr>
          <p:cNvPr id="8" name="Content Placeholder 9">
            <a:extLst>
              <a:ext uri="{FF2B5EF4-FFF2-40B4-BE49-F238E27FC236}">
                <a16:creationId xmlns:a16="http://schemas.microsoft.com/office/drawing/2014/main" id="{BABE1D63-1C00-429E-B1F2-428B638D3C6D}"/>
              </a:ext>
            </a:extLst>
          </p:cNvPr>
          <p:cNvGraphicFramePr>
            <a:graphicFrameLocks/>
          </p:cNvGraphicFramePr>
          <p:nvPr/>
        </p:nvGraphicFramePr>
        <p:xfrm>
          <a:off x="349541" y="1163183"/>
          <a:ext cx="11545680" cy="4838427"/>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10">
            <a:extLst>
              <a:ext uri="{FF2B5EF4-FFF2-40B4-BE49-F238E27FC236}">
                <a16:creationId xmlns:a16="http://schemas.microsoft.com/office/drawing/2014/main" id="{1BF06AD7-7080-4517-A02B-EC6386DED271}"/>
              </a:ext>
            </a:extLst>
          </p:cNvPr>
          <p:cNvPicPr>
            <a:picLocks noChangeAspect="1"/>
          </p:cNvPicPr>
          <p:nvPr/>
        </p:nvPicPr>
        <p:blipFill>
          <a:blip r:embed="rId5"/>
          <a:stretch>
            <a:fillRect/>
          </a:stretch>
        </p:blipFill>
        <p:spPr>
          <a:xfrm>
            <a:off x="10783101" y="6166744"/>
            <a:ext cx="672713" cy="685877"/>
          </a:xfrm>
          <a:prstGeom prst="rect">
            <a:avLst/>
          </a:prstGeom>
        </p:spPr>
      </p:pic>
      <p:sp>
        <p:nvSpPr>
          <p:cNvPr id="12" name="Plassholder for tekst 10">
            <a:extLst>
              <a:ext uri="{FF2B5EF4-FFF2-40B4-BE49-F238E27FC236}">
                <a16:creationId xmlns:a16="http://schemas.microsoft.com/office/drawing/2014/main" id="{C7030BC3-A81C-4934-A195-3A110050989D}"/>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a:t>
            </a:r>
          </a:p>
          <a:p>
            <a:pPr marL="0" indent="0">
              <a:spcBef>
                <a:spcPct val="0"/>
              </a:spcBef>
              <a:buNone/>
            </a:pPr>
            <a:endParaRPr lang="nb-NO" sz="1200" b="1" dirty="0">
              <a:solidFill>
                <a:schemeClr val="tx1"/>
              </a:solidFill>
              <a:latin typeface="+mj-lt"/>
            </a:endParaRPr>
          </a:p>
        </p:txBody>
      </p:sp>
      <p:sp>
        <p:nvSpPr>
          <p:cNvPr id="4" name="Slide Number Placeholder 3">
            <a:extLst>
              <a:ext uri="{FF2B5EF4-FFF2-40B4-BE49-F238E27FC236}">
                <a16:creationId xmlns:a16="http://schemas.microsoft.com/office/drawing/2014/main" id="{F8864BE4-0B31-45CE-A445-03644780AACC}"/>
              </a:ext>
            </a:extLst>
          </p:cNvPr>
          <p:cNvSpPr>
            <a:spLocks noGrp="1"/>
          </p:cNvSpPr>
          <p:nvPr>
            <p:ph type="sldNum" sz="quarter" idx="10"/>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8368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Plassholder for innhold 5">
            <a:extLst>
              <a:ext uri="{FF2B5EF4-FFF2-40B4-BE49-F238E27FC236}">
                <a16:creationId xmlns:a16="http://schemas.microsoft.com/office/drawing/2014/main" id="{845797BF-C893-472A-B497-6989B1CF37EF}"/>
              </a:ext>
            </a:extLst>
          </p:cNvPr>
          <p:cNvGraphicFramePr>
            <a:graphicFrameLocks/>
          </p:cNvGraphicFramePr>
          <p:nvPr>
            <p:extLst>
              <p:ext uri="{D42A27DB-BD31-4B8C-83A1-F6EECF244321}">
                <p14:modId xmlns:p14="http://schemas.microsoft.com/office/powerpoint/2010/main" val="379180864"/>
              </p:ext>
            </p:extLst>
          </p:nvPr>
        </p:nvGraphicFramePr>
        <p:xfrm>
          <a:off x="388995" y="1736332"/>
          <a:ext cx="11416012" cy="434793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
            <a:extLst>
              <a:ext uri="{FF2B5EF4-FFF2-40B4-BE49-F238E27FC236}">
                <a16:creationId xmlns:a16="http://schemas.microsoft.com/office/drawing/2014/main" id="{38E9D869-02DC-4CBF-9428-A4294F9A4FB7}"/>
              </a:ext>
            </a:extLst>
          </p:cNvPr>
          <p:cNvSpPr>
            <a:spLocks noChangeArrowheads="1"/>
          </p:cNvSpPr>
          <p:nvPr/>
        </p:nvSpPr>
        <p:spPr bwMode="auto">
          <a:xfrm>
            <a:off x="388996" y="60424"/>
            <a:ext cx="11416012"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a:r>
              <a:rPr lang="en-GB" sz="3200" b="1" dirty="0">
                <a:latin typeface="+mj-lt"/>
                <a:cs typeface="Arial" charset="0"/>
              </a:rPr>
              <a:t>Decline in daily reach for paper magazines </a:t>
            </a:r>
          </a:p>
        </p:txBody>
      </p:sp>
      <p:pic>
        <p:nvPicPr>
          <p:cNvPr id="9" name="Picture 8">
            <a:extLst>
              <a:ext uri="{FF2B5EF4-FFF2-40B4-BE49-F238E27FC236}">
                <a16:creationId xmlns:a16="http://schemas.microsoft.com/office/drawing/2014/main" id="{7C3A8411-20A2-414D-A6F1-C41B476F1BEA}"/>
              </a:ext>
            </a:extLst>
          </p:cNvPr>
          <p:cNvPicPr>
            <a:picLocks noChangeAspect="1"/>
          </p:cNvPicPr>
          <p:nvPr/>
        </p:nvPicPr>
        <p:blipFill>
          <a:blip r:embed="rId5"/>
          <a:stretch>
            <a:fillRect/>
          </a:stretch>
        </p:blipFill>
        <p:spPr>
          <a:xfrm>
            <a:off x="472429" y="4178212"/>
            <a:ext cx="2445663" cy="1375685"/>
          </a:xfrm>
          <a:prstGeom prst="rect">
            <a:avLst/>
          </a:prstGeom>
        </p:spPr>
      </p:pic>
      <p:sp>
        <p:nvSpPr>
          <p:cNvPr id="6" name="TekstSylinder 7">
            <a:extLst>
              <a:ext uri="{FF2B5EF4-FFF2-40B4-BE49-F238E27FC236}">
                <a16:creationId xmlns:a16="http://schemas.microsoft.com/office/drawing/2014/main" id="{C3BBFA9C-83B1-4ED3-8E36-372018AD2B53}"/>
              </a:ext>
            </a:extLst>
          </p:cNvPr>
          <p:cNvSpPr txBox="1"/>
          <p:nvPr/>
        </p:nvSpPr>
        <p:spPr>
          <a:xfrm>
            <a:off x="472429" y="3002564"/>
            <a:ext cx="801823"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Percent</a:t>
            </a:r>
          </a:p>
        </p:txBody>
      </p:sp>
      <p:sp>
        <p:nvSpPr>
          <p:cNvPr id="8" name="Plassholder for tekst 10">
            <a:extLst>
              <a:ext uri="{FF2B5EF4-FFF2-40B4-BE49-F238E27FC236}">
                <a16:creationId xmlns:a16="http://schemas.microsoft.com/office/drawing/2014/main" id="{59910F8A-1C09-47B8-A21A-16E1040344E2}"/>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a:t>
            </a:r>
          </a:p>
          <a:p>
            <a:pPr marL="0" indent="0">
              <a:spcBef>
                <a:spcPct val="0"/>
              </a:spcBef>
              <a:buNone/>
            </a:pPr>
            <a:endParaRPr lang="nb-NO" sz="1200" b="1" dirty="0">
              <a:solidFill>
                <a:schemeClr val="tx1"/>
              </a:solidFill>
              <a:latin typeface="+mj-lt"/>
            </a:endParaRPr>
          </a:p>
        </p:txBody>
      </p:sp>
      <p:pic>
        <p:nvPicPr>
          <p:cNvPr id="11" name="Picture 10">
            <a:extLst>
              <a:ext uri="{FF2B5EF4-FFF2-40B4-BE49-F238E27FC236}">
                <a16:creationId xmlns:a16="http://schemas.microsoft.com/office/drawing/2014/main" id="{438D271C-AC4B-460A-B31E-1490AF6C39B4}"/>
              </a:ext>
            </a:extLst>
          </p:cNvPr>
          <p:cNvPicPr>
            <a:picLocks noChangeAspect="1"/>
          </p:cNvPicPr>
          <p:nvPr/>
        </p:nvPicPr>
        <p:blipFill>
          <a:blip r:embed="rId6"/>
          <a:stretch>
            <a:fillRect/>
          </a:stretch>
        </p:blipFill>
        <p:spPr>
          <a:xfrm>
            <a:off x="10616482" y="6164923"/>
            <a:ext cx="725411" cy="693077"/>
          </a:xfrm>
          <a:prstGeom prst="rect">
            <a:avLst/>
          </a:prstGeom>
        </p:spPr>
      </p:pic>
      <p:sp>
        <p:nvSpPr>
          <p:cNvPr id="3" name="Slide Number Placeholder 2">
            <a:extLst>
              <a:ext uri="{FF2B5EF4-FFF2-40B4-BE49-F238E27FC236}">
                <a16:creationId xmlns:a16="http://schemas.microsoft.com/office/drawing/2014/main" id="{958048AD-6EBE-441C-9200-5F8E31CE5CD8}"/>
              </a:ext>
            </a:extLst>
          </p:cNvPr>
          <p:cNvSpPr>
            <a:spLocks noGrp="1"/>
          </p:cNvSpPr>
          <p:nvPr>
            <p:ph type="sldNum" sz="quarter" idx="4"/>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9287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9">
            <a:extLst>
              <a:ext uri="{FF2B5EF4-FFF2-40B4-BE49-F238E27FC236}">
                <a16:creationId xmlns:a16="http://schemas.microsoft.com/office/drawing/2014/main" id="{BABE1D63-1C00-429E-B1F2-428B638D3C6D}"/>
              </a:ext>
            </a:extLst>
          </p:cNvPr>
          <p:cNvGraphicFramePr>
            <a:graphicFrameLocks/>
          </p:cNvGraphicFramePr>
          <p:nvPr/>
        </p:nvGraphicFramePr>
        <p:xfrm>
          <a:off x="281195" y="1869226"/>
          <a:ext cx="11545680" cy="425500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3">
            <a:extLst>
              <a:ext uri="{FF2B5EF4-FFF2-40B4-BE49-F238E27FC236}">
                <a16:creationId xmlns:a16="http://schemas.microsoft.com/office/drawing/2014/main" id="{AEB0F30F-5123-4213-BE21-FCCE12F80125}"/>
              </a:ext>
            </a:extLst>
          </p:cNvPr>
          <p:cNvSpPr txBox="1">
            <a:spLocks/>
          </p:cNvSpPr>
          <p:nvPr/>
        </p:nvSpPr>
        <p:spPr>
          <a:xfrm>
            <a:off x="353650" y="51336"/>
            <a:ext cx="11838350" cy="1018704"/>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defTabSz="761981"/>
            <a:r>
              <a:rPr lang="en-US" sz="3200" kern="0" dirty="0"/>
              <a:t>The magazine industry has just started the digital transformation, but …. </a:t>
            </a:r>
          </a:p>
        </p:txBody>
      </p:sp>
      <p:pic>
        <p:nvPicPr>
          <p:cNvPr id="10" name="Picture 10">
            <a:extLst>
              <a:ext uri="{FF2B5EF4-FFF2-40B4-BE49-F238E27FC236}">
                <a16:creationId xmlns:a16="http://schemas.microsoft.com/office/drawing/2014/main" id="{1BF06AD7-7080-4517-A02B-EC6386DED271}"/>
              </a:ext>
            </a:extLst>
          </p:cNvPr>
          <p:cNvPicPr>
            <a:picLocks noChangeAspect="1"/>
          </p:cNvPicPr>
          <p:nvPr/>
        </p:nvPicPr>
        <p:blipFill>
          <a:blip r:embed="rId5"/>
          <a:stretch>
            <a:fillRect/>
          </a:stretch>
        </p:blipFill>
        <p:spPr>
          <a:xfrm>
            <a:off x="10783101" y="6166744"/>
            <a:ext cx="672713" cy="685877"/>
          </a:xfrm>
          <a:prstGeom prst="rect">
            <a:avLst/>
          </a:prstGeom>
        </p:spPr>
      </p:pic>
      <p:sp>
        <p:nvSpPr>
          <p:cNvPr id="6" name="Callout: Up Arrow 5">
            <a:extLst>
              <a:ext uri="{FF2B5EF4-FFF2-40B4-BE49-F238E27FC236}">
                <a16:creationId xmlns:a16="http://schemas.microsoft.com/office/drawing/2014/main" id="{64F1B2A6-D8E7-47C4-A289-5363B8738757}"/>
              </a:ext>
            </a:extLst>
          </p:cNvPr>
          <p:cNvSpPr/>
          <p:nvPr/>
        </p:nvSpPr>
        <p:spPr bwMode="ltGray">
          <a:xfrm rot="10800000">
            <a:off x="9207419" y="3351597"/>
            <a:ext cx="1403929" cy="1015464"/>
          </a:xfrm>
          <a:prstGeom prst="upArrowCallou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9" name="TextBox 8">
            <a:extLst>
              <a:ext uri="{FF2B5EF4-FFF2-40B4-BE49-F238E27FC236}">
                <a16:creationId xmlns:a16="http://schemas.microsoft.com/office/drawing/2014/main" id="{B9A10AB4-03C0-43E9-A518-38FE363386FE}"/>
              </a:ext>
            </a:extLst>
          </p:cNvPr>
          <p:cNvSpPr txBox="1"/>
          <p:nvPr/>
        </p:nvSpPr>
        <p:spPr>
          <a:xfrm>
            <a:off x="9316079" y="3429000"/>
            <a:ext cx="1186607" cy="492443"/>
          </a:xfrm>
          <a:prstGeom prst="rect">
            <a:avLst/>
          </a:prstGeom>
          <a:noFill/>
        </p:spPr>
        <p:txBody>
          <a:bodyPr wrap="none" lIns="0" tIns="0" rIns="0" bIns="0" rtlCol="0">
            <a:spAutoFit/>
          </a:bodyPr>
          <a:lstStyle/>
          <a:p>
            <a:pPr algn="ctr"/>
            <a:r>
              <a:rPr lang="en-GB" sz="1600" dirty="0">
                <a:solidFill>
                  <a:schemeClr val="bg2"/>
                </a:solidFill>
              </a:rPr>
              <a:t>Digital </a:t>
            </a:r>
          </a:p>
          <a:p>
            <a:pPr algn="ctr"/>
            <a:r>
              <a:rPr lang="en-GB" sz="1600" dirty="0">
                <a:solidFill>
                  <a:schemeClr val="bg2"/>
                </a:solidFill>
              </a:rPr>
              <a:t>Tipping Point</a:t>
            </a:r>
          </a:p>
        </p:txBody>
      </p:sp>
      <p:sp>
        <p:nvSpPr>
          <p:cNvPr id="11" name="Callout: Up Arrow 10">
            <a:extLst>
              <a:ext uri="{FF2B5EF4-FFF2-40B4-BE49-F238E27FC236}">
                <a16:creationId xmlns:a16="http://schemas.microsoft.com/office/drawing/2014/main" id="{C3EB4569-613F-404D-8920-296CF4A9931D}"/>
              </a:ext>
            </a:extLst>
          </p:cNvPr>
          <p:cNvSpPr/>
          <p:nvPr/>
        </p:nvSpPr>
        <p:spPr bwMode="ltGray">
          <a:xfrm rot="10800000">
            <a:off x="2158001" y="2615707"/>
            <a:ext cx="1403929" cy="1015464"/>
          </a:xfrm>
          <a:prstGeom prst="upArrowCallou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12" name="TextBox 11">
            <a:extLst>
              <a:ext uri="{FF2B5EF4-FFF2-40B4-BE49-F238E27FC236}">
                <a16:creationId xmlns:a16="http://schemas.microsoft.com/office/drawing/2014/main" id="{6DDE8C59-AEF0-4B8E-89AE-7C4571DAA495}"/>
              </a:ext>
            </a:extLst>
          </p:cNvPr>
          <p:cNvSpPr txBox="1"/>
          <p:nvPr/>
        </p:nvSpPr>
        <p:spPr>
          <a:xfrm>
            <a:off x="2266661" y="2693110"/>
            <a:ext cx="1186607" cy="492443"/>
          </a:xfrm>
          <a:prstGeom prst="rect">
            <a:avLst/>
          </a:prstGeom>
          <a:noFill/>
        </p:spPr>
        <p:txBody>
          <a:bodyPr wrap="none" lIns="0" tIns="0" rIns="0" bIns="0" rtlCol="0">
            <a:spAutoFit/>
          </a:bodyPr>
          <a:lstStyle/>
          <a:p>
            <a:pPr algn="ctr"/>
            <a:r>
              <a:rPr lang="en-GB" sz="1600" dirty="0">
                <a:solidFill>
                  <a:schemeClr val="bg2"/>
                </a:solidFill>
              </a:rPr>
              <a:t>Digital </a:t>
            </a:r>
          </a:p>
          <a:p>
            <a:pPr algn="ctr"/>
            <a:r>
              <a:rPr lang="en-GB" sz="1600" dirty="0">
                <a:solidFill>
                  <a:schemeClr val="bg2"/>
                </a:solidFill>
              </a:rPr>
              <a:t>Tipping Point</a:t>
            </a:r>
          </a:p>
        </p:txBody>
      </p:sp>
      <p:sp>
        <p:nvSpPr>
          <p:cNvPr id="13" name="TekstSylinder 7">
            <a:extLst>
              <a:ext uri="{FF2B5EF4-FFF2-40B4-BE49-F238E27FC236}">
                <a16:creationId xmlns:a16="http://schemas.microsoft.com/office/drawing/2014/main" id="{71C091E6-D25B-4486-AE63-D503DB70C5BC}"/>
              </a:ext>
            </a:extLst>
          </p:cNvPr>
          <p:cNvSpPr txBox="1"/>
          <p:nvPr/>
        </p:nvSpPr>
        <p:spPr>
          <a:xfrm>
            <a:off x="8805730" y="1565299"/>
            <a:ext cx="2650084" cy="307777"/>
          </a:xfrm>
          <a:prstGeom prst="rect">
            <a:avLst/>
          </a:prstGeom>
          <a:noFill/>
        </p:spPr>
        <p:txBody>
          <a:bodyPr wrap="none">
            <a:spAutoFit/>
          </a:bodyPr>
          <a:lstStyle/>
          <a:p>
            <a:pPr>
              <a:defRPr/>
            </a:pPr>
            <a:r>
              <a:rPr lang="en-GB" sz="1400" dirty="0">
                <a:solidFill>
                  <a:schemeClr val="bg1">
                    <a:lumMod val="50000"/>
                  </a:schemeClr>
                </a:solidFill>
                <a:cs typeface="Arial" pitchFamily="34" charset="0"/>
              </a:rPr>
              <a:t>Number of readers in thousand</a:t>
            </a:r>
          </a:p>
        </p:txBody>
      </p:sp>
      <p:sp>
        <p:nvSpPr>
          <p:cNvPr id="14" name="Plassholder for tekst 10">
            <a:extLst>
              <a:ext uri="{FF2B5EF4-FFF2-40B4-BE49-F238E27FC236}">
                <a16:creationId xmlns:a16="http://schemas.microsoft.com/office/drawing/2014/main" id="{250E25D9-9DC3-4213-A560-B43AB4875FAC}"/>
              </a:ext>
            </a:extLst>
          </p:cNvPr>
          <p:cNvSpPr txBox="1">
            <a:spLocks/>
          </p:cNvSpPr>
          <p:nvPr>
            <p:custDataLst>
              <p:tags r:id="rId1"/>
            </p:custDataLst>
          </p:nvPr>
        </p:nvSpPr>
        <p:spPr>
          <a:xfrm>
            <a:off x="2113725" y="6399213"/>
            <a:ext cx="6480720" cy="377723"/>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SzPct val="80000"/>
              <a:buFont typeface="Arial"/>
              <a:buChar char="•"/>
              <a:defRPr lang="nb-NO" sz="2500" b="0" i="0" kern="1200" smtClean="0">
                <a:solidFill>
                  <a:schemeClr val="tx2"/>
                </a:solidFill>
                <a:latin typeface="LFT Etica Regular"/>
                <a:ea typeface="+mn-ea"/>
                <a:cs typeface="LFT Etica Regular"/>
              </a:defRPr>
            </a:lvl1pPr>
            <a:lvl2pPr marL="742950" indent="-285750" algn="l" defTabSz="457200" rtl="0" eaLnBrk="1" latinLnBrk="0" hangingPunct="1">
              <a:spcBef>
                <a:spcPct val="20000"/>
              </a:spcBef>
              <a:buFont typeface="Arial"/>
              <a:buChar char="–"/>
              <a:defRPr sz="2500" b="0" i="0" kern="1200">
                <a:solidFill>
                  <a:schemeClr val="tx2"/>
                </a:solidFill>
                <a:latin typeface="LFT Etica Regular"/>
                <a:ea typeface="+mn-ea"/>
                <a:cs typeface="LFT Etica Regular"/>
              </a:defRPr>
            </a:lvl2pPr>
            <a:lvl3pPr marL="11430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3pPr>
            <a:lvl4pPr marL="1600200" indent="-228600" algn="l" defTabSz="457200" rtl="0" eaLnBrk="1" latinLnBrk="0" hangingPunct="1">
              <a:spcBef>
                <a:spcPct val="20000"/>
              </a:spcBef>
              <a:buFont typeface="Arial"/>
              <a:buChar char="–"/>
              <a:defRPr sz="2000" b="0" i="0" kern="1200">
                <a:solidFill>
                  <a:schemeClr val="tx2"/>
                </a:solidFill>
                <a:latin typeface="LFT Etica Regular"/>
                <a:ea typeface="+mn-ea"/>
                <a:cs typeface="LFT Etica Regular"/>
              </a:defRPr>
            </a:lvl4pPr>
            <a:lvl5pPr marL="2057400" indent="-228600" algn="l" defTabSz="457200" rtl="0" eaLnBrk="1" latinLnBrk="0" hangingPunct="1">
              <a:spcBef>
                <a:spcPct val="20000"/>
              </a:spcBef>
              <a:buFont typeface="Arial"/>
              <a:buChar char="»"/>
              <a:defRPr sz="1500" b="0" i="0" kern="1200">
                <a:solidFill>
                  <a:schemeClr val="tx2"/>
                </a:solidFill>
                <a:latin typeface="LFT Etica Regular"/>
                <a:ea typeface="+mn-ea"/>
                <a:cs typeface="LFT Etic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nb-NO" sz="1200" u="sng" dirty="0">
                <a:solidFill>
                  <a:schemeClr val="tx1"/>
                </a:solidFill>
                <a:latin typeface="+mj-lt"/>
              </a:rPr>
              <a:t>Source</a:t>
            </a:r>
            <a:r>
              <a:rPr lang="nb-NO" sz="1200" dirty="0">
                <a:solidFill>
                  <a:schemeClr val="tx1"/>
                </a:solidFill>
                <a:latin typeface="+mj-lt"/>
              </a:rPr>
              <a:t>: </a:t>
            </a:r>
            <a:r>
              <a:rPr lang="nb-NO" sz="1200" b="1" dirty="0">
                <a:solidFill>
                  <a:schemeClr val="tx1"/>
                </a:solidFill>
                <a:latin typeface="+mj-lt"/>
              </a:rPr>
              <a:t>Kantar Consumer &amp; Media </a:t>
            </a:r>
          </a:p>
          <a:p>
            <a:pPr marL="0" indent="0">
              <a:spcBef>
                <a:spcPct val="0"/>
              </a:spcBef>
              <a:buNone/>
            </a:pPr>
            <a:endParaRPr lang="nb-NO" sz="1200" b="1" dirty="0">
              <a:solidFill>
                <a:schemeClr val="tx1"/>
              </a:solidFill>
              <a:latin typeface="+mj-lt"/>
            </a:endParaRPr>
          </a:p>
        </p:txBody>
      </p:sp>
      <p:sp>
        <p:nvSpPr>
          <p:cNvPr id="3" name="Slide Number Placeholder 2">
            <a:extLst>
              <a:ext uri="{FF2B5EF4-FFF2-40B4-BE49-F238E27FC236}">
                <a16:creationId xmlns:a16="http://schemas.microsoft.com/office/drawing/2014/main" id="{228B4206-437F-4D12-A656-5E8B276BCA32}"/>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30476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19"/>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6.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1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4.xml><?xml version="1.0" encoding="utf-8"?>
<p:tagLst xmlns:a="http://schemas.openxmlformats.org/drawingml/2006/main" xmlns:r="http://schemas.openxmlformats.org/officeDocument/2006/relationships" xmlns:p="http://schemas.openxmlformats.org/presentationml/2006/main">
  <p:tag name="SHP" val="SOURCEBOX"/>
</p:tagLst>
</file>

<file path=ppt/tags/tag25.xml><?xml version="1.0" encoding="utf-8"?>
<p:tagLst xmlns:a="http://schemas.openxmlformats.org/drawingml/2006/main" xmlns:r="http://schemas.openxmlformats.org/officeDocument/2006/relationships" xmlns:p="http://schemas.openxmlformats.org/presentationml/2006/main">
  <p:tag name="SHP" val="SOURCEBOX"/>
</p:tagLst>
</file>

<file path=ppt/tags/tag26.xml><?xml version="1.0" encoding="utf-8"?>
<p:tagLst xmlns:a="http://schemas.openxmlformats.org/drawingml/2006/main" xmlns:r="http://schemas.openxmlformats.org/officeDocument/2006/relationships" xmlns:p="http://schemas.openxmlformats.org/presentationml/2006/main">
  <p:tag name="SHP" val="SOURCEBOX"/>
</p:tagLst>
</file>

<file path=ppt/tags/tag27.xml><?xml version="1.0" encoding="utf-8"?>
<p:tagLst xmlns:a="http://schemas.openxmlformats.org/drawingml/2006/main" xmlns:r="http://schemas.openxmlformats.org/officeDocument/2006/relationships" xmlns:p="http://schemas.openxmlformats.org/presentationml/2006/main">
  <p:tag name="SHP" val="SOURCEBOX"/>
</p:tagLst>
</file>

<file path=ppt/tags/tag28.xml><?xml version="1.0" encoding="utf-8"?>
<p:tagLst xmlns:a="http://schemas.openxmlformats.org/drawingml/2006/main" xmlns:r="http://schemas.openxmlformats.org/officeDocument/2006/relationships" xmlns:p="http://schemas.openxmlformats.org/presentationml/2006/main">
  <p:tag name="SHP" val="SOURCEBOX"/>
</p:tagLst>
</file>

<file path=ppt/tags/tag29.xml><?xml version="1.0" encoding="utf-8"?>
<p:tagLst xmlns:a="http://schemas.openxmlformats.org/drawingml/2006/main" xmlns:r="http://schemas.openxmlformats.org/officeDocument/2006/relationships" xmlns:p="http://schemas.openxmlformats.org/presentationml/2006/main">
  <p:tag name="SHP" val="SOURCEBOX"/>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0.xml><?xml version="1.0" encoding="utf-8"?>
<p:tagLst xmlns:a="http://schemas.openxmlformats.org/drawingml/2006/main" xmlns:r="http://schemas.openxmlformats.org/officeDocument/2006/relationships" xmlns:p="http://schemas.openxmlformats.org/presentationml/2006/main">
  <p:tag name="SHP" val="SOURCEBOX"/>
</p:tagLst>
</file>

<file path=ppt/tags/tag31.xml><?xml version="1.0" encoding="utf-8"?>
<p:tagLst xmlns:a="http://schemas.openxmlformats.org/drawingml/2006/main" xmlns:r="http://schemas.openxmlformats.org/officeDocument/2006/relationships" xmlns:p="http://schemas.openxmlformats.org/presentationml/2006/main">
  <p:tag name="SHP" val="SOURCEBOX"/>
</p:tagLst>
</file>

<file path=ppt/tags/tag32.xml><?xml version="1.0" encoding="utf-8"?>
<p:tagLst xmlns:a="http://schemas.openxmlformats.org/drawingml/2006/main" xmlns:r="http://schemas.openxmlformats.org/officeDocument/2006/relationships" xmlns:p="http://schemas.openxmlformats.org/presentationml/2006/main">
  <p:tag name="SHP" val="SOURCEBOX"/>
</p:tagLst>
</file>

<file path=ppt/tags/tag33.xml><?xml version="1.0" encoding="utf-8"?>
<p:tagLst xmlns:a="http://schemas.openxmlformats.org/drawingml/2006/main" xmlns:r="http://schemas.openxmlformats.org/officeDocument/2006/relationships" xmlns:p="http://schemas.openxmlformats.org/presentationml/2006/main">
  <p:tag name="SHP" val="SOURCEBOX"/>
</p:tagLst>
</file>

<file path=ppt/tags/tag34.xml><?xml version="1.0" encoding="utf-8"?>
<p:tagLst xmlns:a="http://schemas.openxmlformats.org/drawingml/2006/main" xmlns:r="http://schemas.openxmlformats.org/officeDocument/2006/relationships" xmlns:p="http://schemas.openxmlformats.org/presentationml/2006/main">
  <p:tag name="SHP" val="SOURCEBOX"/>
</p:tagLst>
</file>

<file path=ppt/tags/tag35.xml><?xml version="1.0" encoding="utf-8"?>
<p:tagLst xmlns:a="http://schemas.openxmlformats.org/drawingml/2006/main" xmlns:r="http://schemas.openxmlformats.org/officeDocument/2006/relationships" xmlns:p="http://schemas.openxmlformats.org/presentationml/2006/main">
  <p:tag name="SHP" val="SOURCEBOX"/>
</p:tagLst>
</file>

<file path=ppt/tags/tag36.xml><?xml version="1.0" encoding="utf-8"?>
<p:tagLst xmlns:a="http://schemas.openxmlformats.org/drawingml/2006/main" xmlns:r="http://schemas.openxmlformats.org/officeDocument/2006/relationships" xmlns:p="http://schemas.openxmlformats.org/presentationml/2006/main">
  <p:tag name="SHP" val="SOURCEBOX"/>
</p:tagLst>
</file>

<file path=ppt/tags/tag37.xml><?xml version="1.0" encoding="utf-8"?>
<p:tagLst xmlns:a="http://schemas.openxmlformats.org/drawingml/2006/main" xmlns:r="http://schemas.openxmlformats.org/officeDocument/2006/relationships" xmlns:p="http://schemas.openxmlformats.org/presentationml/2006/main">
  <p:tag name="SHP" val="SOURCEBOX"/>
</p:tagLst>
</file>

<file path=ppt/tags/tag38.xml><?xml version="1.0" encoding="utf-8"?>
<p:tagLst xmlns:a="http://schemas.openxmlformats.org/drawingml/2006/main" xmlns:r="http://schemas.openxmlformats.org/officeDocument/2006/relationships" xmlns:p="http://schemas.openxmlformats.org/presentationml/2006/main">
  <p:tag name="SHP" val="SOURCEBOX"/>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5.xml><?xml version="1.0" encoding="utf-8"?>
<a:theme xmlns:a="http://schemas.openxmlformats.org/drawingml/2006/main" name="2_Kantar template master">
  <a:themeElements>
    <a:clrScheme name="Kantar Media colours">
      <a:dk1>
        <a:srgbClr val="717171"/>
      </a:dk1>
      <a:lt1>
        <a:srgbClr val="FFFFFF"/>
      </a:lt1>
      <a:dk2>
        <a:srgbClr val="FFFF00"/>
      </a:dk2>
      <a:lt2>
        <a:srgbClr val="B8DC00"/>
      </a:lt2>
      <a:accent1>
        <a:srgbClr val="A84C97"/>
      </a:accent1>
      <a:accent2>
        <a:srgbClr val="14C896"/>
      </a:accent2>
      <a:accent3>
        <a:srgbClr val="B8292F"/>
      </a:accent3>
      <a:accent4>
        <a:srgbClr val="2D2B62"/>
      </a:accent4>
      <a:accent5>
        <a:srgbClr val="2B6077"/>
      </a:accent5>
      <a:accent6>
        <a:srgbClr val="51266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Media PowerPoint template 16x9 - for presentations and pitches.potx" id="{933300DF-D8FC-4595-AA23-52EEAB25713F}" vid="{3EE5B692-0F1B-4B70-8310-23BECAF6AAA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B208CAB9A3944E89B1327B9AE840A0" ma:contentTypeVersion="6" ma:contentTypeDescription="Create a new document." ma:contentTypeScope="" ma:versionID="ab5e9201830ff6d6408129e511539009">
  <xsd:schema xmlns:xsd="http://www.w3.org/2001/XMLSchema" xmlns:xs="http://www.w3.org/2001/XMLSchema" xmlns:p="http://schemas.microsoft.com/office/2006/metadata/properties" xmlns:ns2="a55825ad-6c58-4894-9963-d53e5b5916fe" xmlns:ns3="47b0f2d6-389e-44b6-9e66-29ed7172574b" targetNamespace="http://schemas.microsoft.com/office/2006/metadata/properties" ma:root="true" ma:fieldsID="254bab73e6363e473d33e58dc796963a" ns2:_="" ns3:_="">
    <xsd:import namespace="a55825ad-6c58-4894-9963-d53e5b5916fe"/>
    <xsd:import namespace="47b0f2d6-389e-44b6-9e66-29ed717257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825ad-6c58-4894-9963-d53e5b591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b0f2d6-389e-44b6-9e66-29ed717257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7b0f2d6-389e-44b6-9e66-29ed7172574b">
      <UserInfo>
        <DisplayName>Chausson, Laurence (KMLWG)</DisplayName>
        <AccountId>41</AccountId>
        <AccountType/>
      </UserInfo>
      <UserInfo>
        <DisplayName>Futsaeter, Knut (TSOSO)</DisplayName>
        <AccountId>73</AccountId>
        <AccountType/>
      </UserInfo>
      <UserInfo>
        <DisplayName>Leipart, Jorn (TSOSO)</DisplayName>
        <AccountId>42</AccountId>
        <AccountType/>
      </UserInfo>
      <UserInfo>
        <DisplayName>Mitchell, Claire (KM)</DisplayName>
        <AccountId>92</AccountId>
        <AccountType/>
      </UserInfo>
    </SharedWithUser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E5D98AA1-F420-4EB3-8BD8-7C0AA587E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825ad-6c58-4894-9963-d53e5b5916fe"/>
    <ds:schemaRef ds:uri="47b0f2d6-389e-44b6-9e66-29ed717257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47b0f2d6-389e-44b6-9e66-29ed7172574b"/>
    <ds:schemaRef ds:uri="a55825ad-6c58-4894-9963-d53e5b5916f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3587</TotalTime>
  <Words>1867</Words>
  <Application>Microsoft Office PowerPoint</Application>
  <PresentationFormat>Widescreen</PresentationFormat>
  <Paragraphs>207</Paragraphs>
  <Slides>19</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19</vt:i4>
      </vt:variant>
    </vt:vector>
  </HeadingPairs>
  <TitlesOfParts>
    <vt:vector size="27" baseType="lpstr">
      <vt:lpstr>Arial</vt:lpstr>
      <vt:lpstr>Calibri</vt:lpstr>
      <vt:lpstr>Wingdings</vt:lpstr>
      <vt:lpstr>Kantar template master</vt:lpstr>
      <vt:lpstr>Content slides - no sub heading</vt:lpstr>
      <vt:lpstr>Technical</vt:lpstr>
      <vt:lpstr>1_Kantar template master</vt:lpstr>
      <vt:lpstr>2_Kantar template master</vt:lpstr>
      <vt:lpstr>Norwegian Media Trends 2022 </vt:lpstr>
      <vt:lpstr>Executive Summary: The Norwegian news media have strengthened their position during the corona pandemic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Decline in listening after the digitalisation in 2017 </vt:lpstr>
      <vt:lpstr>PowerPoint Presentation</vt:lpstr>
      <vt:lpstr>PowerPoint Presentation</vt:lpstr>
      <vt:lpstr>PowerPoint Presentation</vt:lpstr>
      <vt:lpstr>The three media houses have a higher reach than Facebook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reporting podcast in an increasing fragmented media landscape</dc:title>
  <dc:creator>Futsaeter, Knut (TSOSO)</dc:creator>
  <cp:lastModifiedBy>Knut Futsaeter</cp:lastModifiedBy>
  <cp:revision>276</cp:revision>
  <cp:lastPrinted>2021-10-04T15:42:39Z</cp:lastPrinted>
  <dcterms:created xsi:type="dcterms:W3CDTF">2021-10-01T12:45:19Z</dcterms:created>
  <dcterms:modified xsi:type="dcterms:W3CDTF">2022-05-03T09:47:23Z</dcterms:modified>
</cp:coreProperties>
</file>