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slideLayouts/slideLayout40.xml" ContentType="application/vnd.openxmlformats-officedocument.presentationml.slideLayout+xml"/>
  <Override PartName="/ppt/theme/theme3.xml" ContentType="application/vnd.openxmlformats-officedocument.theme+xml"/>
  <Override PartName="/ppt/tags/tag10.xml" ContentType="application/vnd.openxmlformats-officedocument.presentationml.tags+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ags/tag11.xml" ContentType="application/vnd.openxmlformats-officedocument.presentationml.tags+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tags/tag14.xml" ContentType="application/vnd.openxmlformats-officedocument.presentationml.tags+xml"/>
  <Override PartName="/ppt/charts/chart2.xml" ContentType="application/vnd.openxmlformats-officedocument.drawingml.chart+xml"/>
  <Override PartName="/ppt/tags/tag15.xml" ContentType="application/vnd.openxmlformats-officedocument.presentationml.tags+xml"/>
  <Override PartName="/ppt/charts/chart3.xml" ContentType="application/vnd.openxmlformats-officedocument.drawingml.chart+xml"/>
  <Override PartName="/ppt/tags/tag16.xml" ContentType="application/vnd.openxmlformats-officedocument.presentationml.tags+xml"/>
  <Override PartName="/ppt/charts/chart4.xml" ContentType="application/vnd.openxmlformats-officedocument.drawingml.chart+xml"/>
  <Override PartName="/ppt/tags/tag17.xml" ContentType="application/vnd.openxmlformats-officedocument.presentationml.tags+xml"/>
  <Override PartName="/ppt/notesSlides/notesSlide2.xml" ContentType="application/vnd.openxmlformats-officedocument.presentationml.notesSlide+xml"/>
  <Override PartName="/ppt/charts/chart5.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77" r:id="rId5"/>
    <p:sldMasterId id="2147483802" r:id="rId6"/>
    <p:sldMasterId id="2147483827" r:id="rId7"/>
    <p:sldMasterId id="2147483833" r:id="rId8"/>
  </p:sldMasterIdLst>
  <p:notesMasterIdLst>
    <p:notesMasterId r:id="rId17"/>
  </p:notesMasterIdLst>
  <p:handoutMasterIdLst>
    <p:handoutMasterId r:id="rId18"/>
  </p:handoutMasterIdLst>
  <p:sldIdLst>
    <p:sldId id="2145704748" r:id="rId9"/>
    <p:sldId id="2145704747" r:id="rId10"/>
    <p:sldId id="2145704850" r:id="rId11"/>
    <p:sldId id="2145704753" r:id="rId12"/>
    <p:sldId id="754" r:id="rId13"/>
    <p:sldId id="2145704841" r:id="rId14"/>
    <p:sldId id="2145704852" r:id="rId15"/>
    <p:sldId id="2145704744" r:id="rId16"/>
  </p:sldIdLst>
  <p:sldSz cx="12192000" cy="6858000"/>
  <p:notesSz cx="6805613" cy="9939338"/>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4152">
          <p15:clr>
            <a:srgbClr val="A4A3A4"/>
          </p15:clr>
        </p15:guide>
        <p15:guide id="7" orient="horz" pos="4020" userDrawn="1">
          <p15:clr>
            <a:srgbClr val="A4A3A4"/>
          </p15:clr>
        </p15:guide>
        <p15:guide id="12" orient="horz" pos="2163" userDrawn="1">
          <p15:clr>
            <a:srgbClr val="A4A3A4"/>
          </p15:clr>
        </p15:guide>
        <p15:guide id="15" pos="384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000000"/>
    <a:srgbClr val="FFFFFF"/>
    <a:srgbClr val="E6304B"/>
    <a:srgbClr val="333333"/>
    <a:srgbClr val="E7E7E7"/>
    <a:srgbClr val="989898"/>
    <a:srgbClr val="717171"/>
    <a:srgbClr val="C8D405"/>
    <a:srgbClr val="00AE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505" autoAdjust="0"/>
  </p:normalViewPr>
  <p:slideViewPr>
    <p:cSldViewPr snapToGrid="0" showGuides="1">
      <p:cViewPr varScale="1">
        <p:scale>
          <a:sx n="108" d="100"/>
          <a:sy n="108" d="100"/>
        </p:scale>
        <p:origin x="144" y="1128"/>
      </p:cViewPr>
      <p:guideLst>
        <p:guide orient="horz" pos="4152"/>
        <p:guide orient="horz" pos="4020"/>
        <p:guide orient="horz" pos="2163"/>
        <p:guide pos="384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110" d="100"/>
          <a:sy n="110" d="100"/>
        </p:scale>
        <p:origin x="423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1187182615398219E-4"/>
          <c:y val="5.89874579475039E-3"/>
          <c:w val="0.99938812817384604"/>
          <c:h val="0.89912642370362506"/>
        </c:manualLayout>
      </c:layout>
      <c:lineChart>
        <c:grouping val="standard"/>
        <c:varyColors val="0"/>
        <c:ser>
          <c:idx val="0"/>
          <c:order val="0"/>
          <c:tx>
            <c:strRef>
              <c:f>'Ark1'!$A$2</c:f>
              <c:strCache>
                <c:ptCount val="1"/>
                <c:pt idx="0">
                  <c:v>VG</c:v>
                </c:pt>
              </c:strCache>
            </c:strRef>
          </c:tx>
          <c:spPr>
            <a:ln w="38100">
              <a:solidFill>
                <a:srgbClr val="FFFFFF">
                  <a:lumMod val="50000"/>
                </a:srgbClr>
              </a:solidFill>
            </a:ln>
          </c:spPr>
          <c:marker>
            <c:symbol val="none"/>
          </c:marker>
          <c:dLbls>
            <c:spPr>
              <a:noFill/>
              <a:ln>
                <a:noFill/>
              </a:ln>
              <a:effectLst/>
            </c:spPr>
            <c:txPr>
              <a:bodyPr wrap="square" lIns="38100" tIns="19050" rIns="38100" bIns="19050" anchor="ctr">
                <a:spAutoFit/>
              </a:bodyPr>
              <a:lstStyle/>
              <a:p>
                <a:pPr>
                  <a:defRPr sz="1400"/>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'Ark1'!$D$1:$T$1</c:f>
              <c:strCache>
                <c:ptCount val="17"/>
                <c:pt idx="0">
                  <c:v>1Q 2021</c:v>
                </c:pt>
                <c:pt idx="1">
                  <c:v>2Q 2021</c:v>
                </c:pt>
                <c:pt idx="2">
                  <c:v>3Q 2021</c:v>
                </c:pt>
                <c:pt idx="3">
                  <c:v>4Q 2021</c:v>
                </c:pt>
                <c:pt idx="4">
                  <c:v>1Q 2022</c:v>
                </c:pt>
                <c:pt idx="5">
                  <c:v>2Q 2022</c:v>
                </c:pt>
                <c:pt idx="6">
                  <c:v>3Q 2022</c:v>
                </c:pt>
                <c:pt idx="7">
                  <c:v>4Q 2022</c:v>
                </c:pt>
                <c:pt idx="8">
                  <c:v>1Q 2023</c:v>
                </c:pt>
                <c:pt idx="9">
                  <c:v>2Q 2023</c:v>
                </c:pt>
                <c:pt idx="10">
                  <c:v>3Q 2023</c:v>
                </c:pt>
                <c:pt idx="11">
                  <c:v>4Q 2023</c:v>
                </c:pt>
                <c:pt idx="12">
                  <c:v>1Q 2024</c:v>
                </c:pt>
                <c:pt idx="13">
                  <c:v>2Q 2024</c:v>
                </c:pt>
                <c:pt idx="14">
                  <c:v>3Q 2024</c:v>
                </c:pt>
                <c:pt idx="15">
                  <c:v>4Q 2024</c:v>
                </c:pt>
                <c:pt idx="16">
                  <c:v>1Q 2025</c:v>
                </c:pt>
              </c:strCache>
            </c:strRef>
          </c:cat>
          <c:val>
            <c:numRef>
              <c:f>'Ark1'!$D$2:$T$2</c:f>
              <c:numCache>
                <c:formatCode>0</c:formatCode>
                <c:ptCount val="17"/>
                <c:pt idx="0">
                  <c:v>2163</c:v>
                </c:pt>
                <c:pt idx="1">
                  <c:v>2089</c:v>
                </c:pt>
                <c:pt idx="2">
                  <c:v>2000</c:v>
                </c:pt>
                <c:pt idx="3">
                  <c:v>2009</c:v>
                </c:pt>
                <c:pt idx="4">
                  <c:v>2074</c:v>
                </c:pt>
                <c:pt idx="5">
                  <c:v>1916</c:v>
                </c:pt>
                <c:pt idx="6">
                  <c:v>1947</c:v>
                </c:pt>
                <c:pt idx="7">
                  <c:v>1958</c:v>
                </c:pt>
                <c:pt idx="8">
                  <c:v>1947</c:v>
                </c:pt>
                <c:pt idx="9">
                  <c:v>1888</c:v>
                </c:pt>
                <c:pt idx="10">
                  <c:v>1893</c:v>
                </c:pt>
                <c:pt idx="11">
                  <c:v>1964</c:v>
                </c:pt>
                <c:pt idx="12">
                  <c:v>1995</c:v>
                </c:pt>
                <c:pt idx="13">
                  <c:v>1960</c:v>
                </c:pt>
                <c:pt idx="14">
                  <c:v>1909</c:v>
                </c:pt>
                <c:pt idx="15">
                  <c:v>1899</c:v>
                </c:pt>
                <c:pt idx="16">
                  <c:v>1951</c:v>
                </c:pt>
              </c:numCache>
            </c:numRef>
          </c:val>
          <c:smooth val="1"/>
          <c:extLst>
            <c:ext xmlns:c16="http://schemas.microsoft.com/office/drawing/2014/chart" uri="{C3380CC4-5D6E-409C-BE32-E72D297353CC}">
              <c16:uniqueId val="{00000007-B9E2-40F9-9FEA-E6C9AA40E7B2}"/>
            </c:ext>
          </c:extLst>
        </c:ser>
        <c:ser>
          <c:idx val="1"/>
          <c:order val="1"/>
          <c:tx>
            <c:strRef>
              <c:f>'Ark1'!$A$3</c:f>
              <c:strCache>
                <c:ptCount val="1"/>
                <c:pt idx="0">
                  <c:v>NRK</c:v>
                </c:pt>
              </c:strCache>
            </c:strRef>
          </c:tx>
          <c:spPr>
            <a:ln>
              <a:solidFill>
                <a:srgbClr val="0070C0"/>
              </a:solidFill>
            </a:ln>
          </c:spPr>
          <c:marker>
            <c:symbol val="none"/>
          </c:marker>
          <c:dLbls>
            <c:spPr>
              <a:noFill/>
              <a:ln>
                <a:noFill/>
              </a:ln>
              <a:effectLst/>
            </c:spPr>
            <c:txPr>
              <a:bodyPr wrap="square" lIns="38100" tIns="19050" rIns="38100" bIns="19050" anchor="ctr">
                <a:spAutoFit/>
              </a:bodyPr>
              <a:lstStyle/>
              <a:p>
                <a:pPr>
                  <a:defRPr sz="1400"/>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'Ark1'!$D$1:$T$1</c:f>
              <c:strCache>
                <c:ptCount val="17"/>
                <c:pt idx="0">
                  <c:v>1Q 2021</c:v>
                </c:pt>
                <c:pt idx="1">
                  <c:v>2Q 2021</c:v>
                </c:pt>
                <c:pt idx="2">
                  <c:v>3Q 2021</c:v>
                </c:pt>
                <c:pt idx="3">
                  <c:v>4Q 2021</c:v>
                </c:pt>
                <c:pt idx="4">
                  <c:v>1Q 2022</c:v>
                </c:pt>
                <c:pt idx="5">
                  <c:v>2Q 2022</c:v>
                </c:pt>
                <c:pt idx="6">
                  <c:v>3Q 2022</c:v>
                </c:pt>
                <c:pt idx="7">
                  <c:v>4Q 2022</c:v>
                </c:pt>
                <c:pt idx="8">
                  <c:v>1Q 2023</c:v>
                </c:pt>
                <c:pt idx="9">
                  <c:v>2Q 2023</c:v>
                </c:pt>
                <c:pt idx="10">
                  <c:v>3Q 2023</c:v>
                </c:pt>
                <c:pt idx="11">
                  <c:v>4Q 2023</c:v>
                </c:pt>
                <c:pt idx="12">
                  <c:v>1Q 2024</c:v>
                </c:pt>
                <c:pt idx="13">
                  <c:v>2Q 2024</c:v>
                </c:pt>
                <c:pt idx="14">
                  <c:v>3Q 2024</c:v>
                </c:pt>
                <c:pt idx="15">
                  <c:v>4Q 2024</c:v>
                </c:pt>
                <c:pt idx="16">
                  <c:v>1Q 2025</c:v>
                </c:pt>
              </c:strCache>
            </c:strRef>
          </c:cat>
          <c:val>
            <c:numRef>
              <c:f>'Ark1'!$D$3:$T$3</c:f>
              <c:numCache>
                <c:formatCode>General</c:formatCode>
                <c:ptCount val="17"/>
                <c:pt idx="0">
                  <c:v>1592</c:v>
                </c:pt>
                <c:pt idx="1">
                  <c:v>1452</c:v>
                </c:pt>
                <c:pt idx="2">
                  <c:v>1470</c:v>
                </c:pt>
                <c:pt idx="3">
                  <c:v>1619</c:v>
                </c:pt>
                <c:pt idx="4">
                  <c:v>1660</c:v>
                </c:pt>
                <c:pt idx="5">
                  <c:v>1457</c:v>
                </c:pt>
                <c:pt idx="6">
                  <c:v>1431</c:v>
                </c:pt>
                <c:pt idx="7">
                  <c:v>1540</c:v>
                </c:pt>
                <c:pt idx="8">
                  <c:v>1529</c:v>
                </c:pt>
                <c:pt idx="9">
                  <c:v>1426</c:v>
                </c:pt>
                <c:pt idx="10">
                  <c:v>1391</c:v>
                </c:pt>
                <c:pt idx="11">
                  <c:v>1501</c:v>
                </c:pt>
                <c:pt idx="12">
                  <c:v>1476</c:v>
                </c:pt>
                <c:pt idx="13">
                  <c:v>1363</c:v>
                </c:pt>
                <c:pt idx="14">
                  <c:v>1335</c:v>
                </c:pt>
                <c:pt idx="15">
                  <c:v>1368</c:v>
                </c:pt>
                <c:pt idx="16">
                  <c:v>1444</c:v>
                </c:pt>
              </c:numCache>
            </c:numRef>
          </c:val>
          <c:smooth val="1"/>
          <c:extLst>
            <c:ext xmlns:c16="http://schemas.microsoft.com/office/drawing/2014/chart" uri="{C3380CC4-5D6E-409C-BE32-E72D297353CC}">
              <c16:uniqueId val="{00000000-A7F4-4D62-AADC-76FFA6540394}"/>
            </c:ext>
          </c:extLst>
        </c:ser>
        <c:ser>
          <c:idx val="2"/>
          <c:order val="2"/>
          <c:tx>
            <c:strRef>
              <c:f>'Ark1'!$A$4</c:f>
              <c:strCache>
                <c:ptCount val="1"/>
                <c:pt idx="0">
                  <c:v>Dagbladet</c:v>
                </c:pt>
              </c:strCache>
            </c:strRef>
          </c:tx>
          <c:marker>
            <c:symbol val="none"/>
          </c:marker>
          <c:dLbls>
            <c:spPr>
              <a:noFill/>
              <a:ln>
                <a:noFill/>
              </a:ln>
              <a:effectLst/>
            </c:spPr>
            <c:txPr>
              <a:bodyPr wrap="square" lIns="38100" tIns="19050" rIns="38100" bIns="19050" anchor="ctr">
                <a:spAutoFit/>
              </a:bodyPr>
              <a:lstStyle/>
              <a:p>
                <a:pPr>
                  <a:defRPr sz="1400"/>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'Ark1'!$D$1:$T$1</c:f>
              <c:strCache>
                <c:ptCount val="17"/>
                <c:pt idx="0">
                  <c:v>1Q 2021</c:v>
                </c:pt>
                <c:pt idx="1">
                  <c:v>2Q 2021</c:v>
                </c:pt>
                <c:pt idx="2">
                  <c:v>3Q 2021</c:v>
                </c:pt>
                <c:pt idx="3">
                  <c:v>4Q 2021</c:v>
                </c:pt>
                <c:pt idx="4">
                  <c:v>1Q 2022</c:v>
                </c:pt>
                <c:pt idx="5">
                  <c:v>2Q 2022</c:v>
                </c:pt>
                <c:pt idx="6">
                  <c:v>3Q 2022</c:v>
                </c:pt>
                <c:pt idx="7">
                  <c:v>4Q 2022</c:v>
                </c:pt>
                <c:pt idx="8">
                  <c:v>1Q 2023</c:v>
                </c:pt>
                <c:pt idx="9">
                  <c:v>2Q 2023</c:v>
                </c:pt>
                <c:pt idx="10">
                  <c:v>3Q 2023</c:v>
                </c:pt>
                <c:pt idx="11">
                  <c:v>4Q 2023</c:v>
                </c:pt>
                <c:pt idx="12">
                  <c:v>1Q 2024</c:v>
                </c:pt>
                <c:pt idx="13">
                  <c:v>2Q 2024</c:v>
                </c:pt>
                <c:pt idx="14">
                  <c:v>3Q 2024</c:v>
                </c:pt>
                <c:pt idx="15">
                  <c:v>4Q 2024</c:v>
                </c:pt>
                <c:pt idx="16">
                  <c:v>1Q 2025</c:v>
                </c:pt>
              </c:strCache>
            </c:strRef>
          </c:cat>
          <c:val>
            <c:numRef>
              <c:f>'Ark1'!$D$4:$T$4</c:f>
              <c:numCache>
                <c:formatCode>General</c:formatCode>
                <c:ptCount val="17"/>
                <c:pt idx="0">
                  <c:v>1245</c:v>
                </c:pt>
                <c:pt idx="1">
                  <c:v>1236</c:v>
                </c:pt>
                <c:pt idx="2">
                  <c:v>1217</c:v>
                </c:pt>
                <c:pt idx="3">
                  <c:v>1268</c:v>
                </c:pt>
                <c:pt idx="4">
                  <c:v>1341</c:v>
                </c:pt>
                <c:pt idx="5">
                  <c:v>1291</c:v>
                </c:pt>
                <c:pt idx="6">
                  <c:v>1340</c:v>
                </c:pt>
                <c:pt idx="7">
                  <c:v>1360</c:v>
                </c:pt>
                <c:pt idx="8">
                  <c:v>1348</c:v>
                </c:pt>
                <c:pt idx="9">
                  <c:v>1242</c:v>
                </c:pt>
                <c:pt idx="10">
                  <c:v>1140</c:v>
                </c:pt>
                <c:pt idx="11">
                  <c:v>1202</c:v>
                </c:pt>
                <c:pt idx="12">
                  <c:v>1213</c:v>
                </c:pt>
                <c:pt idx="13">
                  <c:v>1178</c:v>
                </c:pt>
                <c:pt idx="14">
                  <c:v>1105</c:v>
                </c:pt>
                <c:pt idx="15">
                  <c:v>1014</c:v>
                </c:pt>
                <c:pt idx="16">
                  <c:v>1116</c:v>
                </c:pt>
              </c:numCache>
            </c:numRef>
          </c:val>
          <c:smooth val="1"/>
          <c:extLst>
            <c:ext xmlns:c16="http://schemas.microsoft.com/office/drawing/2014/chart" uri="{C3380CC4-5D6E-409C-BE32-E72D297353CC}">
              <c16:uniqueId val="{00000001-A7F4-4D62-AADC-76FFA6540394}"/>
            </c:ext>
          </c:extLst>
        </c:ser>
        <c:ser>
          <c:idx val="3"/>
          <c:order val="3"/>
          <c:tx>
            <c:strRef>
              <c:f>'Ark1'!$A$5</c:f>
              <c:strCache>
                <c:ptCount val="1"/>
                <c:pt idx="0">
                  <c:v>TV 2</c:v>
                </c:pt>
              </c:strCache>
            </c:strRef>
          </c:tx>
          <c:spPr>
            <a:ln>
              <a:solidFill>
                <a:srgbClr val="FFC000"/>
              </a:solidFill>
            </a:ln>
          </c:spPr>
          <c:marker>
            <c:symbol val="none"/>
          </c:marker>
          <c:dLbls>
            <c:spPr>
              <a:noFill/>
              <a:ln>
                <a:noFill/>
              </a:ln>
              <a:effectLst/>
            </c:spPr>
            <c:txPr>
              <a:bodyPr wrap="square" lIns="38100" tIns="19050" rIns="38100" bIns="19050" anchor="ctr">
                <a:spAutoFit/>
              </a:bodyPr>
              <a:lstStyle/>
              <a:p>
                <a:pPr>
                  <a:defRPr sz="1400"/>
                </a:pPr>
                <a:endParaRPr lang="nb-NO"/>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'Ark1'!$D$1:$T$1</c:f>
              <c:strCache>
                <c:ptCount val="17"/>
                <c:pt idx="0">
                  <c:v>1Q 2021</c:v>
                </c:pt>
                <c:pt idx="1">
                  <c:v>2Q 2021</c:v>
                </c:pt>
                <c:pt idx="2">
                  <c:v>3Q 2021</c:v>
                </c:pt>
                <c:pt idx="3">
                  <c:v>4Q 2021</c:v>
                </c:pt>
                <c:pt idx="4">
                  <c:v>1Q 2022</c:v>
                </c:pt>
                <c:pt idx="5">
                  <c:v>2Q 2022</c:v>
                </c:pt>
                <c:pt idx="6">
                  <c:v>3Q 2022</c:v>
                </c:pt>
                <c:pt idx="7">
                  <c:v>4Q 2022</c:v>
                </c:pt>
                <c:pt idx="8">
                  <c:v>1Q 2023</c:v>
                </c:pt>
                <c:pt idx="9">
                  <c:v>2Q 2023</c:v>
                </c:pt>
                <c:pt idx="10">
                  <c:v>3Q 2023</c:v>
                </c:pt>
                <c:pt idx="11">
                  <c:v>4Q 2023</c:v>
                </c:pt>
                <c:pt idx="12">
                  <c:v>1Q 2024</c:v>
                </c:pt>
                <c:pt idx="13">
                  <c:v>2Q 2024</c:v>
                </c:pt>
                <c:pt idx="14">
                  <c:v>3Q 2024</c:v>
                </c:pt>
                <c:pt idx="15">
                  <c:v>4Q 2024</c:v>
                </c:pt>
                <c:pt idx="16">
                  <c:v>1Q 2025</c:v>
                </c:pt>
              </c:strCache>
            </c:strRef>
          </c:cat>
          <c:val>
            <c:numRef>
              <c:f>'Ark1'!$D$5:$T$5</c:f>
              <c:numCache>
                <c:formatCode>General</c:formatCode>
                <c:ptCount val="17"/>
                <c:pt idx="0">
                  <c:v>1010</c:v>
                </c:pt>
                <c:pt idx="1">
                  <c:v>841</c:v>
                </c:pt>
                <c:pt idx="2">
                  <c:v>762</c:v>
                </c:pt>
                <c:pt idx="3">
                  <c:v>957</c:v>
                </c:pt>
                <c:pt idx="4">
                  <c:v>933</c:v>
                </c:pt>
                <c:pt idx="5">
                  <c:v>884</c:v>
                </c:pt>
                <c:pt idx="6">
                  <c:v>966</c:v>
                </c:pt>
                <c:pt idx="7">
                  <c:v>1127</c:v>
                </c:pt>
                <c:pt idx="8">
                  <c:v>1103</c:v>
                </c:pt>
                <c:pt idx="9">
                  <c:v>989</c:v>
                </c:pt>
                <c:pt idx="10">
                  <c:v>958</c:v>
                </c:pt>
                <c:pt idx="11">
                  <c:v>1039</c:v>
                </c:pt>
                <c:pt idx="12">
                  <c:v>1030</c:v>
                </c:pt>
                <c:pt idx="13">
                  <c:v>933</c:v>
                </c:pt>
                <c:pt idx="14">
                  <c:v>850</c:v>
                </c:pt>
                <c:pt idx="15">
                  <c:v>823</c:v>
                </c:pt>
                <c:pt idx="16">
                  <c:v>931</c:v>
                </c:pt>
              </c:numCache>
            </c:numRef>
          </c:val>
          <c:smooth val="1"/>
          <c:extLst>
            <c:ext xmlns:c16="http://schemas.microsoft.com/office/drawing/2014/chart" uri="{C3380CC4-5D6E-409C-BE32-E72D297353CC}">
              <c16:uniqueId val="{00000002-A7F4-4D62-AADC-76FFA6540394}"/>
            </c:ext>
          </c:extLst>
        </c:ser>
        <c:dLbls>
          <c:showLegendKey val="0"/>
          <c:showVal val="0"/>
          <c:showCatName val="0"/>
          <c:showSerName val="0"/>
          <c:showPercent val="0"/>
          <c:showBubbleSize val="0"/>
        </c:dLbls>
        <c:smooth val="0"/>
        <c:axId val="588472736"/>
        <c:axId val="588469208"/>
      </c:lineChart>
      <c:catAx>
        <c:axId val="588472736"/>
        <c:scaling>
          <c:orientation val="minMax"/>
        </c:scaling>
        <c:delete val="0"/>
        <c:axPos val="b"/>
        <c:numFmt formatCode="General" sourceLinked="0"/>
        <c:majorTickMark val="none"/>
        <c:minorTickMark val="none"/>
        <c:tickLblPos val="nextTo"/>
        <c:spPr>
          <a:ln>
            <a:solidFill>
              <a:schemeClr val="bg1">
                <a:lumMod val="50000"/>
              </a:schemeClr>
            </a:solidFill>
          </a:ln>
        </c:spPr>
        <c:txPr>
          <a:bodyPr/>
          <a:lstStyle/>
          <a:p>
            <a:pPr>
              <a:defRPr sz="1050" b="0">
                <a:solidFill>
                  <a:srgbClr val="000000"/>
                </a:solidFill>
              </a:defRPr>
            </a:pPr>
            <a:endParaRPr lang="nb-NO"/>
          </a:p>
        </c:txPr>
        <c:crossAx val="588469208"/>
        <c:crosses val="autoZero"/>
        <c:auto val="0"/>
        <c:lblAlgn val="ctr"/>
        <c:lblOffset val="100"/>
        <c:noMultiLvlLbl val="0"/>
      </c:catAx>
      <c:valAx>
        <c:axId val="588469208"/>
        <c:scaling>
          <c:orientation val="minMax"/>
          <c:max val="2500"/>
          <c:min val="0"/>
        </c:scaling>
        <c:delete val="1"/>
        <c:axPos val="l"/>
        <c:numFmt formatCode="#,##0" sourceLinked="0"/>
        <c:majorTickMark val="none"/>
        <c:minorTickMark val="none"/>
        <c:tickLblPos val="nextTo"/>
        <c:crossAx val="588472736"/>
        <c:crosses val="autoZero"/>
        <c:crossBetween val="between"/>
        <c:majorUnit val="500"/>
        <c:minorUnit val="1"/>
      </c:valAx>
      <c:spPr>
        <a:noFill/>
        <a:ln w="25400">
          <a:noFill/>
        </a:ln>
      </c:spPr>
    </c:plotArea>
    <c:legend>
      <c:legendPos val="b"/>
      <c:layout>
        <c:manualLayout>
          <c:xMode val="edge"/>
          <c:yMode val="edge"/>
          <c:x val="2.7976748175105359E-4"/>
          <c:y val="0.72613672164261289"/>
          <c:w val="0.13307968791580962"/>
          <c:h val="0.17922827021786766"/>
        </c:manualLayout>
      </c:layout>
      <c:overlay val="0"/>
      <c:spPr>
        <a:ln w="19050">
          <a:solidFill>
            <a:srgbClr val="FFFFFF">
              <a:lumMod val="50000"/>
            </a:srgbClr>
          </a:solidFill>
        </a:ln>
      </c:spPr>
      <c:txPr>
        <a:bodyPr/>
        <a:lstStyle/>
        <a:p>
          <a:pPr>
            <a:defRPr sz="1200" b="0">
              <a:solidFill>
                <a:srgbClr val="333333"/>
              </a:solidFill>
            </a:defRPr>
          </a:pPr>
          <a:endParaRPr lang="nb-NO"/>
        </a:p>
      </c:txPr>
    </c:legend>
    <c:plotVisOnly val="1"/>
    <c:dispBlanksAs val="gap"/>
    <c:showDLblsOverMax val="0"/>
  </c:chart>
  <c:txPr>
    <a:bodyPr/>
    <a:lstStyle/>
    <a:p>
      <a:pPr>
        <a:defRPr sz="1800"/>
      </a:pPr>
      <a:endParaRPr lang="nb-NO"/>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408716875425357"/>
          <c:y val="0"/>
          <c:w val="0.82856126112864104"/>
          <c:h val="0.94207734047810632"/>
        </c:manualLayout>
      </c:layout>
      <c:barChart>
        <c:barDir val="bar"/>
        <c:grouping val="clustered"/>
        <c:varyColors val="0"/>
        <c:ser>
          <c:idx val="0"/>
          <c:order val="0"/>
          <c:tx>
            <c:strRef>
              <c:f>Sheet1!$B$1</c:f>
              <c:strCache>
                <c:ptCount val="1"/>
                <c:pt idx="0">
                  <c:v>Q1 2024</c:v>
                </c:pt>
              </c:strCache>
            </c:strRef>
          </c:tx>
          <c:spPr>
            <a:solidFill>
              <a:srgbClr val="9EE900"/>
            </a:solidFill>
          </c:spPr>
          <c:invertIfNegative val="0"/>
          <c:dLbls>
            <c:spPr>
              <a:noFill/>
              <a:ln>
                <a:noFill/>
              </a:ln>
              <a:effectLst/>
            </c:spPr>
            <c:txPr>
              <a:bodyPr wrap="square" lIns="38100" tIns="19050" rIns="38100" bIns="19050" anchor="ctr">
                <a:spAutoFit/>
              </a:bodyPr>
              <a:lstStyle/>
              <a:p>
                <a:pPr>
                  <a:defRPr sz="1200" b="0">
                    <a:solidFill>
                      <a:schemeClr val="tx1"/>
                    </a:solidFill>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Sheet1!$A$2:$A$15</c:f>
              <c:strCache>
                <c:ptCount val="14"/>
                <c:pt idx="0">
                  <c:v>Startsiden </c:v>
                </c:pt>
                <c:pt idx="1">
                  <c:v>Adresseavisen</c:v>
                </c:pt>
                <c:pt idx="2">
                  <c:v>ABC Nyheter </c:v>
                </c:pt>
                <c:pt idx="3">
                  <c:v>Bergens Tidende</c:v>
                </c:pt>
                <c:pt idx="4">
                  <c:v>Se og Hør </c:v>
                </c:pt>
                <c:pt idx="5">
                  <c:v>Aftenposten</c:v>
                </c:pt>
                <c:pt idx="6">
                  <c:v>Nettavisen </c:v>
                </c:pt>
                <c:pt idx="7">
                  <c:v>E24 </c:v>
                </c:pt>
                <c:pt idx="8">
                  <c:v>TV 2 </c:v>
                </c:pt>
                <c:pt idx="9">
                  <c:v>FINN</c:v>
                </c:pt>
                <c:pt idx="10">
                  <c:v>Dagbladet</c:v>
                </c:pt>
                <c:pt idx="11">
                  <c:v>NRK </c:v>
                </c:pt>
                <c:pt idx="12">
                  <c:v>YR</c:v>
                </c:pt>
                <c:pt idx="13">
                  <c:v>VG</c:v>
                </c:pt>
              </c:strCache>
            </c:strRef>
          </c:cat>
          <c:val>
            <c:numRef>
              <c:f>Sheet1!$B$2:$B$15</c:f>
              <c:numCache>
                <c:formatCode>0</c:formatCode>
                <c:ptCount val="14"/>
                <c:pt idx="0">
                  <c:v>173.15299999999999</c:v>
                </c:pt>
                <c:pt idx="1">
                  <c:v>162.81800000000001</c:v>
                </c:pt>
                <c:pt idx="2">
                  <c:v>207.893</c:v>
                </c:pt>
                <c:pt idx="3">
                  <c:v>200.66900000000001</c:v>
                </c:pt>
                <c:pt idx="4">
                  <c:v>230.399</c:v>
                </c:pt>
                <c:pt idx="5">
                  <c:v>355.233</c:v>
                </c:pt>
                <c:pt idx="6">
                  <c:v>506.91699999999997</c:v>
                </c:pt>
                <c:pt idx="7">
                  <c:v>545.70899999999995</c:v>
                </c:pt>
                <c:pt idx="8">
                  <c:v>1029.5450000000001</c:v>
                </c:pt>
                <c:pt idx="9">
                  <c:v>928.32</c:v>
                </c:pt>
                <c:pt idx="10">
                  <c:v>1213.4939999999999</c:v>
                </c:pt>
                <c:pt idx="11">
                  <c:v>1475.53</c:v>
                </c:pt>
                <c:pt idx="12">
                  <c:v>1525.94</c:v>
                </c:pt>
                <c:pt idx="13">
                  <c:v>1994.9159999999999</c:v>
                </c:pt>
              </c:numCache>
            </c:numRef>
          </c:val>
          <c:extLst>
            <c:ext xmlns:c16="http://schemas.microsoft.com/office/drawing/2014/chart" uri="{C3380CC4-5D6E-409C-BE32-E72D297353CC}">
              <c16:uniqueId val="{00000000-A4EB-4A88-9D43-D45DBBD81E64}"/>
            </c:ext>
          </c:extLst>
        </c:ser>
        <c:ser>
          <c:idx val="1"/>
          <c:order val="1"/>
          <c:tx>
            <c:strRef>
              <c:f>Sheet1!$C$1</c:f>
              <c:strCache>
                <c:ptCount val="1"/>
                <c:pt idx="0">
                  <c:v>Q1 2025</c:v>
                </c:pt>
              </c:strCache>
            </c:strRef>
          </c:tx>
          <c:spPr>
            <a:solidFill>
              <a:srgbClr val="00B6FF"/>
            </a:solidFill>
          </c:spPr>
          <c:invertIfNegative val="0"/>
          <c:dLbls>
            <c:spPr>
              <a:noFill/>
              <a:ln>
                <a:noFill/>
              </a:ln>
              <a:effectLst/>
            </c:spPr>
            <c:txPr>
              <a:bodyPr wrap="square" lIns="38100" tIns="19050" rIns="38100" bIns="19050" anchor="ctr">
                <a:spAutoFit/>
              </a:bodyPr>
              <a:lstStyle/>
              <a:p>
                <a:pPr>
                  <a:defRPr sz="1400" b="1">
                    <a:solidFill>
                      <a:schemeClr val="tx1"/>
                    </a:solidFill>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Sheet1!$A$2:$A$15</c:f>
              <c:strCache>
                <c:ptCount val="14"/>
                <c:pt idx="0">
                  <c:v>Startsiden </c:v>
                </c:pt>
                <c:pt idx="1">
                  <c:v>Adresseavisen</c:v>
                </c:pt>
                <c:pt idx="2">
                  <c:v>ABC Nyheter </c:v>
                </c:pt>
                <c:pt idx="3">
                  <c:v>Bergens Tidende</c:v>
                </c:pt>
                <c:pt idx="4">
                  <c:v>Se og Hør </c:v>
                </c:pt>
                <c:pt idx="5">
                  <c:v>Aftenposten</c:v>
                </c:pt>
                <c:pt idx="6">
                  <c:v>Nettavisen </c:v>
                </c:pt>
                <c:pt idx="7">
                  <c:v>E24 </c:v>
                </c:pt>
                <c:pt idx="8">
                  <c:v>TV 2 </c:v>
                </c:pt>
                <c:pt idx="9">
                  <c:v>FINN</c:v>
                </c:pt>
                <c:pt idx="10">
                  <c:v>Dagbladet</c:v>
                </c:pt>
                <c:pt idx="11">
                  <c:v>NRK </c:v>
                </c:pt>
                <c:pt idx="12">
                  <c:v>YR</c:v>
                </c:pt>
                <c:pt idx="13">
                  <c:v>VG</c:v>
                </c:pt>
              </c:strCache>
            </c:strRef>
          </c:cat>
          <c:val>
            <c:numRef>
              <c:f>Sheet1!$C$2:$C$15</c:f>
              <c:numCache>
                <c:formatCode>0</c:formatCode>
                <c:ptCount val="14"/>
                <c:pt idx="0">
                  <c:v>156.82</c:v>
                </c:pt>
                <c:pt idx="1">
                  <c:v>158.57499999999999</c:v>
                </c:pt>
                <c:pt idx="2">
                  <c:v>176.96299999999999</c:v>
                </c:pt>
                <c:pt idx="3">
                  <c:v>195.04499999999999</c:v>
                </c:pt>
                <c:pt idx="4">
                  <c:v>305.84199999999998</c:v>
                </c:pt>
                <c:pt idx="5">
                  <c:v>379.399</c:v>
                </c:pt>
                <c:pt idx="6">
                  <c:v>498.875</c:v>
                </c:pt>
                <c:pt idx="7">
                  <c:v>579.43100000000004</c:v>
                </c:pt>
                <c:pt idx="8">
                  <c:v>931.31799999999998</c:v>
                </c:pt>
                <c:pt idx="9">
                  <c:v>1009.006</c:v>
                </c:pt>
                <c:pt idx="10">
                  <c:v>1116.2049999999999</c:v>
                </c:pt>
                <c:pt idx="11">
                  <c:v>1443.6510000000001</c:v>
                </c:pt>
                <c:pt idx="12">
                  <c:v>1505.972</c:v>
                </c:pt>
                <c:pt idx="13">
                  <c:v>1951.2470000000001</c:v>
                </c:pt>
              </c:numCache>
            </c:numRef>
          </c:val>
          <c:extLst>
            <c:ext xmlns:c16="http://schemas.microsoft.com/office/drawing/2014/chart" uri="{C3380CC4-5D6E-409C-BE32-E72D297353CC}">
              <c16:uniqueId val="{00000001-67B2-4B0A-A961-9CEEFB94D889}"/>
            </c:ext>
          </c:extLst>
        </c:ser>
        <c:dLbls>
          <c:showLegendKey val="0"/>
          <c:showVal val="1"/>
          <c:showCatName val="0"/>
          <c:showSerName val="0"/>
          <c:showPercent val="0"/>
          <c:showBubbleSize val="0"/>
        </c:dLbls>
        <c:gapWidth val="50"/>
        <c:axId val="260152680"/>
        <c:axId val="260153464"/>
      </c:barChart>
      <c:catAx>
        <c:axId val="260152680"/>
        <c:scaling>
          <c:orientation val="minMax"/>
        </c:scaling>
        <c:delete val="0"/>
        <c:axPos val="l"/>
        <c:numFmt formatCode="General" sourceLinked="1"/>
        <c:majorTickMark val="out"/>
        <c:minorTickMark val="none"/>
        <c:tickLblPos val="nextTo"/>
        <c:spPr>
          <a:ln w="3209">
            <a:solidFill>
              <a:schemeClr val="tx1"/>
            </a:solidFill>
            <a:prstDash val="solid"/>
          </a:ln>
        </c:spPr>
        <c:txPr>
          <a:bodyPr rot="0" vert="horz"/>
          <a:lstStyle/>
          <a:p>
            <a:pPr>
              <a:defRPr sz="1400" b="0"/>
            </a:pPr>
            <a:endParaRPr lang="nb-NO"/>
          </a:p>
        </c:txPr>
        <c:crossAx val="260153464"/>
        <c:crosses val="autoZero"/>
        <c:auto val="0"/>
        <c:lblAlgn val="ctr"/>
        <c:lblOffset val="100"/>
        <c:tickLblSkip val="1"/>
        <c:tickMarkSkip val="1"/>
        <c:noMultiLvlLbl val="0"/>
      </c:catAx>
      <c:valAx>
        <c:axId val="260153464"/>
        <c:scaling>
          <c:orientation val="minMax"/>
          <c:max val="2200"/>
          <c:min val="0"/>
        </c:scaling>
        <c:delete val="0"/>
        <c:axPos val="b"/>
        <c:numFmt formatCode="0" sourceLinked="0"/>
        <c:majorTickMark val="out"/>
        <c:minorTickMark val="none"/>
        <c:tickLblPos val="nextTo"/>
        <c:spPr>
          <a:ln w="3209">
            <a:solidFill>
              <a:schemeClr val="tx1"/>
            </a:solidFill>
            <a:prstDash val="solid"/>
          </a:ln>
        </c:spPr>
        <c:txPr>
          <a:bodyPr rot="0" vert="horz"/>
          <a:lstStyle/>
          <a:p>
            <a:pPr>
              <a:defRPr sz="900">
                <a:solidFill>
                  <a:schemeClr val="bg1">
                    <a:lumMod val="50000"/>
                  </a:schemeClr>
                </a:solidFill>
              </a:defRPr>
            </a:pPr>
            <a:endParaRPr lang="nb-NO"/>
          </a:p>
        </c:txPr>
        <c:crossAx val="260152680"/>
        <c:crosses val="autoZero"/>
        <c:crossBetween val="between"/>
        <c:majorUnit val="500"/>
        <c:minorUnit val="1"/>
      </c:valAx>
      <c:spPr>
        <a:noFill/>
        <a:ln w="25676">
          <a:noFill/>
        </a:ln>
      </c:spPr>
    </c:plotArea>
    <c:legend>
      <c:legendPos val="r"/>
      <c:layout>
        <c:manualLayout>
          <c:xMode val="edge"/>
          <c:yMode val="edge"/>
          <c:x val="0.87198818918636378"/>
          <c:y val="0.68012104189240985"/>
          <c:w val="9.0472624556507786E-2"/>
          <c:h val="0.18012752613699234"/>
        </c:manualLayout>
      </c:layout>
      <c:overlay val="0"/>
      <c:spPr>
        <a:solidFill>
          <a:schemeClr val="bg1"/>
        </a:solidFill>
        <a:ln>
          <a:solidFill>
            <a:schemeClr val="bg1">
              <a:lumMod val="50000"/>
            </a:schemeClr>
          </a:solidFill>
        </a:ln>
      </c:spPr>
      <c:txPr>
        <a:bodyPr/>
        <a:lstStyle/>
        <a:p>
          <a:pPr>
            <a:defRPr sz="1600"/>
          </a:pPr>
          <a:endParaRPr lang="nb-NO"/>
        </a:p>
      </c:txPr>
    </c:legend>
    <c:plotVisOnly val="1"/>
    <c:dispBlanksAs val="gap"/>
    <c:showDLblsOverMax val="0"/>
  </c:chart>
  <c:spPr>
    <a:noFill/>
    <a:ln>
      <a:noFill/>
    </a:ln>
  </c:spPr>
  <c:txPr>
    <a:bodyPr/>
    <a:lstStyle/>
    <a:p>
      <a:pPr>
        <a:defRPr sz="1200" b="0" i="0" u="none" strike="noStrike" baseline="0">
          <a:solidFill>
            <a:schemeClr val="tx1"/>
          </a:solidFill>
          <a:latin typeface="+mn-lt"/>
          <a:ea typeface="Verdana"/>
          <a:cs typeface="Verdana"/>
        </a:defRPr>
      </a:pPr>
      <a:endParaRPr lang="nb-N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408716875425357"/>
          <c:y val="0"/>
          <c:w val="0.82856126112864104"/>
          <c:h val="0.94207734047810632"/>
        </c:manualLayout>
      </c:layout>
      <c:barChart>
        <c:barDir val="bar"/>
        <c:grouping val="clustered"/>
        <c:varyColors val="0"/>
        <c:ser>
          <c:idx val="0"/>
          <c:order val="0"/>
          <c:tx>
            <c:strRef>
              <c:f>Sheet1!$B$1</c:f>
              <c:strCache>
                <c:ptCount val="1"/>
                <c:pt idx="0">
                  <c:v>Q1 2024</c:v>
                </c:pt>
              </c:strCache>
            </c:strRef>
          </c:tx>
          <c:spPr>
            <a:solidFill>
              <a:srgbClr val="9EE900"/>
            </a:solidFill>
          </c:spPr>
          <c:invertIfNegative val="0"/>
          <c:dLbls>
            <c:spPr>
              <a:noFill/>
              <a:ln>
                <a:noFill/>
              </a:ln>
              <a:effectLst/>
            </c:spPr>
            <c:txPr>
              <a:bodyPr wrap="square" lIns="38100" tIns="19050" rIns="38100" bIns="19050" anchor="ctr">
                <a:spAutoFit/>
              </a:bodyPr>
              <a:lstStyle/>
              <a:p>
                <a:pPr>
                  <a:defRPr sz="1200" b="0">
                    <a:solidFill>
                      <a:schemeClr val="tx1"/>
                    </a:solidFill>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Sheet1!$A$2:$A$15</c:f>
              <c:strCache>
                <c:ptCount val="14"/>
                <c:pt idx="0">
                  <c:v>Dagsavisen</c:v>
                </c:pt>
                <c:pt idx="1">
                  <c:v>Sunnmørsposten</c:v>
                </c:pt>
                <c:pt idx="2">
                  <c:v>Romerikes Blad</c:v>
                </c:pt>
                <c:pt idx="3">
                  <c:v>Drammens Tidende</c:v>
                </c:pt>
                <c:pt idx="4">
                  <c:v>Nordlys</c:v>
                </c:pt>
                <c:pt idx="5">
                  <c:v>Fædrelandsvennen</c:v>
                </c:pt>
                <c:pt idx="6">
                  <c:v>Kvinneguiden </c:v>
                </c:pt>
                <c:pt idx="7">
                  <c:v>Bergensavisen</c:v>
                </c:pt>
                <c:pt idx="8">
                  <c:v>Stavanger Aftenblad</c:v>
                </c:pt>
                <c:pt idx="9">
                  <c:v>KK </c:v>
                </c:pt>
                <c:pt idx="10">
                  <c:v>Klikk </c:v>
                </c:pt>
                <c:pt idx="11">
                  <c:v>Finansavisen</c:v>
                </c:pt>
                <c:pt idx="12">
                  <c:v>Dagens Næringsliv</c:v>
                </c:pt>
                <c:pt idx="13">
                  <c:v>SOL </c:v>
                </c:pt>
              </c:strCache>
            </c:strRef>
          </c:cat>
          <c:val>
            <c:numRef>
              <c:f>Sheet1!$B$2:$B$15</c:f>
              <c:numCache>
                <c:formatCode>0</c:formatCode>
                <c:ptCount val="14"/>
                <c:pt idx="0">
                  <c:v>101.496</c:v>
                </c:pt>
                <c:pt idx="1">
                  <c:v>62.677999999999997</c:v>
                </c:pt>
                <c:pt idx="2">
                  <c:v>58.835999999999999</c:v>
                </c:pt>
                <c:pt idx="3">
                  <c:v>57.533999999999999</c:v>
                </c:pt>
                <c:pt idx="4">
                  <c:v>61.097000000000001</c:v>
                </c:pt>
                <c:pt idx="5">
                  <c:v>80.174999999999997</c:v>
                </c:pt>
                <c:pt idx="6">
                  <c:v>74.435000000000002</c:v>
                </c:pt>
                <c:pt idx="7">
                  <c:v>86.819000000000003</c:v>
                </c:pt>
                <c:pt idx="8">
                  <c:v>119.31699999999999</c:v>
                </c:pt>
                <c:pt idx="9">
                  <c:v>138.23099999999999</c:v>
                </c:pt>
                <c:pt idx="10">
                  <c:v>166.292</c:v>
                </c:pt>
                <c:pt idx="11">
                  <c:v>124.965</c:v>
                </c:pt>
                <c:pt idx="12">
                  <c:v>144.08000000000001</c:v>
                </c:pt>
                <c:pt idx="13">
                  <c:v>142.11600000000001</c:v>
                </c:pt>
              </c:numCache>
            </c:numRef>
          </c:val>
          <c:extLst>
            <c:ext xmlns:c16="http://schemas.microsoft.com/office/drawing/2014/chart" uri="{C3380CC4-5D6E-409C-BE32-E72D297353CC}">
              <c16:uniqueId val="{00000000-A4EB-4A88-9D43-D45DBBD81E64}"/>
            </c:ext>
          </c:extLst>
        </c:ser>
        <c:ser>
          <c:idx val="1"/>
          <c:order val="1"/>
          <c:tx>
            <c:strRef>
              <c:f>Sheet1!$C$1</c:f>
              <c:strCache>
                <c:ptCount val="1"/>
                <c:pt idx="0">
                  <c:v>Q1 2025</c:v>
                </c:pt>
              </c:strCache>
            </c:strRef>
          </c:tx>
          <c:spPr>
            <a:solidFill>
              <a:srgbClr val="00B6FF"/>
            </a:solidFill>
          </c:spPr>
          <c:invertIfNegative val="0"/>
          <c:dLbls>
            <c:spPr>
              <a:noFill/>
              <a:ln>
                <a:noFill/>
              </a:ln>
              <a:effectLst/>
            </c:spPr>
            <c:txPr>
              <a:bodyPr wrap="square" lIns="38100" tIns="19050" rIns="38100" bIns="19050" anchor="ctr">
                <a:spAutoFit/>
              </a:bodyPr>
              <a:lstStyle/>
              <a:p>
                <a:pPr>
                  <a:defRPr sz="1400" b="1">
                    <a:solidFill>
                      <a:schemeClr val="tx1"/>
                    </a:solidFill>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Sheet1!$A$2:$A$15</c:f>
              <c:strCache>
                <c:ptCount val="14"/>
                <c:pt idx="0">
                  <c:v>Dagsavisen</c:v>
                </c:pt>
                <c:pt idx="1">
                  <c:v>Sunnmørsposten</c:v>
                </c:pt>
                <c:pt idx="2">
                  <c:v>Romerikes Blad</c:v>
                </c:pt>
                <c:pt idx="3">
                  <c:v>Drammens Tidende</c:v>
                </c:pt>
                <c:pt idx="4">
                  <c:v>Nordlys</c:v>
                </c:pt>
                <c:pt idx="5">
                  <c:v>Fædrelandsvennen</c:v>
                </c:pt>
                <c:pt idx="6">
                  <c:v>Kvinneguiden </c:v>
                </c:pt>
                <c:pt idx="7">
                  <c:v>Bergensavisen</c:v>
                </c:pt>
                <c:pt idx="8">
                  <c:v>Stavanger Aftenblad</c:v>
                </c:pt>
                <c:pt idx="9">
                  <c:v>KK </c:v>
                </c:pt>
                <c:pt idx="10">
                  <c:v>Klikk </c:v>
                </c:pt>
                <c:pt idx="11">
                  <c:v>Finansavisen</c:v>
                </c:pt>
                <c:pt idx="12">
                  <c:v>Dagens Næringsliv</c:v>
                </c:pt>
                <c:pt idx="13">
                  <c:v>SOL </c:v>
                </c:pt>
              </c:strCache>
            </c:strRef>
          </c:cat>
          <c:val>
            <c:numRef>
              <c:f>Sheet1!$C$2:$C$15</c:f>
              <c:numCache>
                <c:formatCode>0</c:formatCode>
                <c:ptCount val="14"/>
                <c:pt idx="0">
                  <c:v>54.061999999999998</c:v>
                </c:pt>
                <c:pt idx="1">
                  <c:v>54.854999999999997</c:v>
                </c:pt>
                <c:pt idx="2">
                  <c:v>56.805</c:v>
                </c:pt>
                <c:pt idx="3">
                  <c:v>57.396000000000001</c:v>
                </c:pt>
                <c:pt idx="4">
                  <c:v>58.877000000000002</c:v>
                </c:pt>
                <c:pt idx="5">
                  <c:v>68.950999999999993</c:v>
                </c:pt>
                <c:pt idx="6">
                  <c:v>71.424999999999997</c:v>
                </c:pt>
                <c:pt idx="7">
                  <c:v>95.144999999999996</c:v>
                </c:pt>
                <c:pt idx="8">
                  <c:v>116.76600000000001</c:v>
                </c:pt>
                <c:pt idx="9">
                  <c:v>120.952</c:v>
                </c:pt>
                <c:pt idx="10">
                  <c:v>121.181</c:v>
                </c:pt>
                <c:pt idx="11">
                  <c:v>133.21600000000001</c:v>
                </c:pt>
                <c:pt idx="12">
                  <c:v>146.36199999999999</c:v>
                </c:pt>
                <c:pt idx="13">
                  <c:v>150.39500000000001</c:v>
                </c:pt>
              </c:numCache>
            </c:numRef>
          </c:val>
          <c:extLst>
            <c:ext xmlns:c16="http://schemas.microsoft.com/office/drawing/2014/chart" uri="{C3380CC4-5D6E-409C-BE32-E72D297353CC}">
              <c16:uniqueId val="{00000001-67B2-4B0A-A961-9CEEFB94D889}"/>
            </c:ext>
          </c:extLst>
        </c:ser>
        <c:dLbls>
          <c:showLegendKey val="0"/>
          <c:showVal val="1"/>
          <c:showCatName val="0"/>
          <c:showSerName val="0"/>
          <c:showPercent val="0"/>
          <c:showBubbleSize val="0"/>
        </c:dLbls>
        <c:gapWidth val="50"/>
        <c:axId val="260152680"/>
        <c:axId val="260153464"/>
      </c:barChart>
      <c:catAx>
        <c:axId val="260152680"/>
        <c:scaling>
          <c:orientation val="minMax"/>
        </c:scaling>
        <c:delete val="0"/>
        <c:axPos val="l"/>
        <c:numFmt formatCode="General" sourceLinked="1"/>
        <c:majorTickMark val="out"/>
        <c:minorTickMark val="none"/>
        <c:tickLblPos val="nextTo"/>
        <c:spPr>
          <a:ln w="3209">
            <a:solidFill>
              <a:schemeClr val="tx1"/>
            </a:solidFill>
            <a:prstDash val="solid"/>
          </a:ln>
        </c:spPr>
        <c:txPr>
          <a:bodyPr rot="0" vert="horz"/>
          <a:lstStyle/>
          <a:p>
            <a:pPr>
              <a:defRPr sz="1400" b="0"/>
            </a:pPr>
            <a:endParaRPr lang="nb-NO"/>
          </a:p>
        </c:txPr>
        <c:crossAx val="260153464"/>
        <c:crosses val="autoZero"/>
        <c:auto val="0"/>
        <c:lblAlgn val="ctr"/>
        <c:lblOffset val="100"/>
        <c:tickLblSkip val="1"/>
        <c:tickMarkSkip val="1"/>
        <c:noMultiLvlLbl val="0"/>
      </c:catAx>
      <c:valAx>
        <c:axId val="260153464"/>
        <c:scaling>
          <c:orientation val="minMax"/>
          <c:max val="220"/>
          <c:min val="0"/>
        </c:scaling>
        <c:delete val="0"/>
        <c:axPos val="b"/>
        <c:numFmt formatCode="0" sourceLinked="0"/>
        <c:majorTickMark val="out"/>
        <c:minorTickMark val="none"/>
        <c:tickLblPos val="nextTo"/>
        <c:spPr>
          <a:ln w="3209">
            <a:solidFill>
              <a:schemeClr val="tx1"/>
            </a:solidFill>
            <a:prstDash val="solid"/>
          </a:ln>
        </c:spPr>
        <c:txPr>
          <a:bodyPr rot="0" vert="horz"/>
          <a:lstStyle/>
          <a:p>
            <a:pPr>
              <a:defRPr sz="900">
                <a:solidFill>
                  <a:schemeClr val="bg1">
                    <a:lumMod val="50000"/>
                  </a:schemeClr>
                </a:solidFill>
              </a:defRPr>
            </a:pPr>
            <a:endParaRPr lang="nb-NO"/>
          </a:p>
        </c:txPr>
        <c:crossAx val="260152680"/>
        <c:crosses val="autoZero"/>
        <c:crossBetween val="between"/>
        <c:majorUnit val="500"/>
        <c:minorUnit val="1"/>
      </c:valAx>
      <c:spPr>
        <a:noFill/>
        <a:ln w="25676">
          <a:noFill/>
        </a:ln>
      </c:spPr>
    </c:plotArea>
    <c:legend>
      <c:legendPos val="r"/>
      <c:layout>
        <c:manualLayout>
          <c:xMode val="edge"/>
          <c:yMode val="edge"/>
          <c:x val="0.87198818918636378"/>
          <c:y val="0.68012104189240985"/>
          <c:w val="9.0472624556507786E-2"/>
          <c:h val="0.18012752613699234"/>
        </c:manualLayout>
      </c:layout>
      <c:overlay val="0"/>
      <c:spPr>
        <a:solidFill>
          <a:schemeClr val="bg1"/>
        </a:solidFill>
        <a:ln>
          <a:solidFill>
            <a:schemeClr val="bg1">
              <a:lumMod val="50000"/>
            </a:schemeClr>
          </a:solidFill>
        </a:ln>
      </c:spPr>
      <c:txPr>
        <a:bodyPr/>
        <a:lstStyle/>
        <a:p>
          <a:pPr>
            <a:defRPr sz="1600"/>
          </a:pPr>
          <a:endParaRPr lang="nb-NO"/>
        </a:p>
      </c:txPr>
    </c:legend>
    <c:plotVisOnly val="1"/>
    <c:dispBlanksAs val="gap"/>
    <c:showDLblsOverMax val="0"/>
  </c:chart>
  <c:spPr>
    <a:noFill/>
    <a:ln>
      <a:noFill/>
    </a:ln>
  </c:spPr>
  <c:txPr>
    <a:bodyPr/>
    <a:lstStyle/>
    <a:p>
      <a:pPr>
        <a:defRPr sz="1200" b="0" i="0" u="none" strike="noStrike" baseline="0">
          <a:solidFill>
            <a:schemeClr val="tx1"/>
          </a:solidFill>
          <a:latin typeface="+mn-lt"/>
          <a:ea typeface="Verdana"/>
          <a:cs typeface="Verdana"/>
        </a:defRPr>
      </a:pPr>
      <a:endParaRPr lang="nb-N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06099124642912"/>
          <c:y val="5.2751823618970618E-4"/>
          <c:w val="0.75279574503491398"/>
          <c:h val="0.94207734047810632"/>
        </c:manualLayout>
      </c:layout>
      <c:barChart>
        <c:barDir val="bar"/>
        <c:grouping val="clustered"/>
        <c:varyColors val="0"/>
        <c:ser>
          <c:idx val="3"/>
          <c:order val="0"/>
          <c:tx>
            <c:strRef>
              <c:f>Sheet1!$B$1</c:f>
              <c:strCache>
                <c:ptCount val="1"/>
                <c:pt idx="0">
                  <c:v>Q1 2024</c:v>
                </c:pt>
              </c:strCache>
            </c:strRef>
          </c:tx>
          <c:spPr>
            <a:solidFill>
              <a:srgbClr val="9EE900"/>
            </a:solidFill>
          </c:spPr>
          <c:invertIfNegative val="0"/>
          <c:dLbls>
            <c:spPr>
              <a:noFill/>
              <a:ln w="25676">
                <a:noFill/>
              </a:ln>
            </c:spPr>
            <c:txPr>
              <a:bodyPr wrap="square" lIns="38100" tIns="19050" rIns="38100" bIns="19050" anchor="ctr">
                <a:spAutoFit/>
              </a:bodyPr>
              <a:lstStyle/>
              <a:p>
                <a:pPr>
                  <a:defRPr sz="1400" b="0" i="0" u="none" strike="noStrike" baseline="0">
                    <a:solidFill>
                      <a:schemeClr val="bg1">
                        <a:lumMod val="50000"/>
                      </a:schemeClr>
                    </a:solidFill>
                    <a:latin typeface="+mn-lt"/>
                    <a:ea typeface="Verdana"/>
                    <a:cs typeface="Verdana"/>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Egmont Digitalt total (PC/M/N)</c:v>
                </c:pt>
                <c:pt idx="1">
                  <c:v>Storby totalt (P/PC/M/N/eA)</c:v>
                </c:pt>
                <c:pt idx="2">
                  <c:v>Aller Media totalt (P/PC/M/N/eA)</c:v>
                </c:pt>
                <c:pt idx="3">
                  <c:v>Amedia Marked totalt (P/PC/M/N/eA)</c:v>
                </c:pt>
                <c:pt idx="4">
                  <c:v>DIAR totalt digitalt (PC/M/N/eA)</c:v>
                </c:pt>
                <c:pt idx="5">
                  <c:v>Schibsted totalt (P/PC/M/N/eA)</c:v>
                </c:pt>
              </c:strCache>
            </c:strRef>
          </c:cat>
          <c:val>
            <c:numRef>
              <c:f>Sheet1!$B$2:$B$7</c:f>
              <c:numCache>
                <c:formatCode>#,##0</c:formatCode>
                <c:ptCount val="6"/>
                <c:pt idx="0">
                  <c:v>1177.2090000000001</c:v>
                </c:pt>
                <c:pt idx="1">
                  <c:v>1150.8230000000001</c:v>
                </c:pt>
                <c:pt idx="2">
                  <c:v>1997.3589999999999</c:v>
                </c:pt>
                <c:pt idx="3">
                  <c:v>2071.4009999999998</c:v>
                </c:pt>
                <c:pt idx="4">
                  <c:v>2464.5079999999998</c:v>
                </c:pt>
                <c:pt idx="5">
                  <c:v>3038.3249999999998</c:v>
                </c:pt>
              </c:numCache>
            </c:numRef>
          </c:val>
          <c:extLst>
            <c:ext xmlns:c16="http://schemas.microsoft.com/office/drawing/2014/chart" uri="{C3380CC4-5D6E-409C-BE32-E72D297353CC}">
              <c16:uniqueId val="{00000000-C85F-485B-BD3D-783D1F487BF7}"/>
            </c:ext>
          </c:extLst>
        </c:ser>
        <c:ser>
          <c:idx val="0"/>
          <c:order val="1"/>
          <c:tx>
            <c:strRef>
              <c:f>Sheet1!$C$1</c:f>
              <c:strCache>
                <c:ptCount val="1"/>
                <c:pt idx="0">
                  <c:v>Q1 2025</c:v>
                </c:pt>
              </c:strCache>
            </c:strRef>
          </c:tx>
          <c:spPr>
            <a:solidFill>
              <a:srgbClr val="00B6FF"/>
            </a:solidFill>
          </c:spPr>
          <c:invertIfNegative val="0"/>
          <c:dLbls>
            <c:spPr>
              <a:noFill/>
              <a:ln>
                <a:noFill/>
              </a:ln>
              <a:effectLst/>
            </c:spPr>
            <c:txPr>
              <a:bodyPr wrap="square" lIns="38100" tIns="19050" rIns="38100" bIns="19050" anchor="ctr">
                <a:spAutoFit/>
              </a:bodyPr>
              <a:lstStyle/>
              <a:p>
                <a:pPr>
                  <a:defRPr sz="1400" b="1">
                    <a:latin typeface="+mn-lt"/>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Egmont Digitalt total (PC/M/N)</c:v>
                </c:pt>
                <c:pt idx="1">
                  <c:v>Storby totalt (P/PC/M/N/eA)</c:v>
                </c:pt>
                <c:pt idx="2">
                  <c:v>Aller Media totalt (P/PC/M/N/eA)</c:v>
                </c:pt>
                <c:pt idx="3">
                  <c:v>Amedia Marked totalt (P/PC/M/N/eA)</c:v>
                </c:pt>
                <c:pt idx="4">
                  <c:v>DIAR totalt digitalt (PC/M/N/eA)</c:v>
                </c:pt>
                <c:pt idx="5">
                  <c:v>Schibsted totalt (P/PC/M/N/eA)</c:v>
                </c:pt>
              </c:strCache>
            </c:strRef>
          </c:cat>
          <c:val>
            <c:numRef>
              <c:f>Sheet1!$C$2:$C$7</c:f>
              <c:numCache>
                <c:formatCode>#,##0</c:formatCode>
                <c:ptCount val="6"/>
                <c:pt idx="0">
                  <c:v>1053.6130000000001</c:v>
                </c:pt>
                <c:pt idx="1">
                  <c:v>1121.049</c:v>
                </c:pt>
                <c:pt idx="2">
                  <c:v>1904.2270000000001</c:v>
                </c:pt>
                <c:pt idx="3">
                  <c:v>2057.5520000000001</c:v>
                </c:pt>
                <c:pt idx="4">
                  <c:v>2456.98</c:v>
                </c:pt>
                <c:pt idx="5">
                  <c:v>3068.3159999999998</c:v>
                </c:pt>
              </c:numCache>
            </c:numRef>
          </c:val>
          <c:extLst>
            <c:ext xmlns:c16="http://schemas.microsoft.com/office/drawing/2014/chart" uri="{C3380CC4-5D6E-409C-BE32-E72D297353CC}">
              <c16:uniqueId val="{00000001-C85F-485B-BD3D-783D1F487BF7}"/>
            </c:ext>
          </c:extLst>
        </c:ser>
        <c:dLbls>
          <c:showLegendKey val="0"/>
          <c:showVal val="1"/>
          <c:showCatName val="0"/>
          <c:showSerName val="0"/>
          <c:showPercent val="0"/>
          <c:showBubbleSize val="0"/>
        </c:dLbls>
        <c:gapWidth val="50"/>
        <c:axId val="260152680"/>
        <c:axId val="260153464"/>
      </c:barChart>
      <c:catAx>
        <c:axId val="260152680"/>
        <c:scaling>
          <c:orientation val="minMax"/>
        </c:scaling>
        <c:delete val="0"/>
        <c:axPos val="l"/>
        <c:numFmt formatCode="General" sourceLinked="1"/>
        <c:majorTickMark val="out"/>
        <c:minorTickMark val="none"/>
        <c:tickLblPos val="nextTo"/>
        <c:spPr>
          <a:ln w="3209">
            <a:solidFill>
              <a:schemeClr val="tx1"/>
            </a:solidFill>
            <a:prstDash val="solid"/>
          </a:ln>
        </c:spPr>
        <c:txPr>
          <a:bodyPr rot="0" vert="horz"/>
          <a:lstStyle/>
          <a:p>
            <a:pPr>
              <a:defRPr sz="1400" b="0" i="0" u="none" strike="noStrike" baseline="0">
                <a:solidFill>
                  <a:schemeClr val="tx1"/>
                </a:solidFill>
                <a:latin typeface="+mn-lt"/>
                <a:ea typeface="Verdana"/>
                <a:cs typeface="Verdana"/>
              </a:defRPr>
            </a:pPr>
            <a:endParaRPr lang="nb-NO"/>
          </a:p>
        </c:txPr>
        <c:crossAx val="260153464"/>
        <c:crosses val="autoZero"/>
        <c:auto val="0"/>
        <c:lblAlgn val="ctr"/>
        <c:lblOffset val="100"/>
        <c:tickLblSkip val="1"/>
        <c:tickMarkSkip val="1"/>
        <c:noMultiLvlLbl val="0"/>
      </c:catAx>
      <c:valAx>
        <c:axId val="260153464"/>
        <c:scaling>
          <c:orientation val="minMax"/>
          <c:max val="3200"/>
          <c:min val="0"/>
        </c:scaling>
        <c:delete val="0"/>
        <c:axPos val="b"/>
        <c:numFmt formatCode="0" sourceLinked="0"/>
        <c:majorTickMark val="out"/>
        <c:minorTickMark val="none"/>
        <c:tickLblPos val="nextTo"/>
        <c:spPr>
          <a:ln w="3209">
            <a:solidFill>
              <a:schemeClr val="tx1"/>
            </a:solidFill>
            <a:prstDash val="solid"/>
          </a:ln>
        </c:spPr>
        <c:txPr>
          <a:bodyPr rot="0" vert="horz"/>
          <a:lstStyle/>
          <a:p>
            <a:pPr>
              <a:defRPr sz="1100" b="0" i="0" u="none" strike="noStrike" baseline="0">
                <a:solidFill>
                  <a:schemeClr val="tx1"/>
                </a:solidFill>
                <a:latin typeface="+mj-lt"/>
                <a:ea typeface="Verdana"/>
                <a:cs typeface="Verdana"/>
              </a:defRPr>
            </a:pPr>
            <a:endParaRPr lang="nb-NO"/>
          </a:p>
        </c:txPr>
        <c:crossAx val="260152680"/>
        <c:crosses val="autoZero"/>
        <c:crossBetween val="between"/>
        <c:majorUnit val="500"/>
        <c:minorUnit val="1"/>
      </c:valAx>
      <c:spPr>
        <a:noFill/>
        <a:ln w="25676">
          <a:noFill/>
        </a:ln>
      </c:spPr>
    </c:plotArea>
    <c:legend>
      <c:legendPos val="r"/>
      <c:layout>
        <c:manualLayout>
          <c:xMode val="edge"/>
          <c:yMode val="edge"/>
          <c:x val="0.86633410351102891"/>
          <c:y val="0.67333353417865272"/>
          <c:w val="9.6926585637999413E-2"/>
          <c:h val="0.18012752613699234"/>
        </c:manualLayout>
      </c:layout>
      <c:overlay val="0"/>
      <c:spPr>
        <a:ln>
          <a:solidFill>
            <a:schemeClr val="bg1">
              <a:lumMod val="50000"/>
            </a:schemeClr>
          </a:solidFill>
        </a:ln>
      </c:spPr>
      <c:txPr>
        <a:bodyPr/>
        <a:lstStyle/>
        <a:p>
          <a:pPr>
            <a:defRPr sz="1600">
              <a:solidFill>
                <a:schemeClr val="tx1"/>
              </a:solidFill>
              <a:latin typeface="+mn-lt"/>
            </a:defRPr>
          </a:pPr>
          <a:endParaRPr lang="nb-NO"/>
        </a:p>
      </c:txPr>
    </c:legend>
    <c:plotVisOnly val="1"/>
    <c:dispBlanksAs val="gap"/>
    <c:showDLblsOverMax val="0"/>
  </c:chart>
  <c:spPr>
    <a:noFill/>
    <a:ln>
      <a:noFill/>
    </a:ln>
  </c:spPr>
  <c:txPr>
    <a:bodyPr/>
    <a:lstStyle/>
    <a:p>
      <a:pPr>
        <a:defRPr sz="1213" b="0" i="0" u="none" strike="noStrike" baseline="0">
          <a:solidFill>
            <a:schemeClr val="tx1"/>
          </a:solidFill>
          <a:latin typeface="Verdana"/>
          <a:ea typeface="Verdana"/>
          <a:cs typeface="Verdana"/>
        </a:defRPr>
      </a:pPr>
      <a:endParaRPr lang="nb-N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1187182615398219E-4"/>
          <c:y val="5.8987457947503891E-3"/>
          <c:w val="0.99938812817384604"/>
          <c:h val="0.89912642370362506"/>
        </c:manualLayout>
      </c:layout>
      <c:lineChart>
        <c:grouping val="standard"/>
        <c:varyColors val="0"/>
        <c:ser>
          <c:idx val="0"/>
          <c:order val="0"/>
          <c:tx>
            <c:strRef>
              <c:f>'Ark1'!$A$2</c:f>
              <c:strCache>
                <c:ptCount val="1"/>
              </c:strCache>
            </c:strRef>
          </c:tx>
          <c:marker>
            <c:symbol val="none"/>
          </c:marker>
          <c:dLbls>
            <c:spPr>
              <a:noFill/>
              <a:ln>
                <a:noFill/>
              </a:ln>
              <a:effectLst/>
            </c:spPr>
            <c:txPr>
              <a:bodyPr wrap="square" lIns="38100" tIns="19050" rIns="38100" bIns="19050" anchor="ctr">
                <a:spAutoFit/>
              </a:bodyPr>
              <a:lstStyle/>
              <a:p>
                <a:pPr>
                  <a:defRPr sz="1400"/>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'Ark1'!$B$1:$R$1</c:f>
              <c:strCache>
                <c:ptCount val="17"/>
                <c:pt idx="0">
                  <c:v>1Q 2021</c:v>
                </c:pt>
                <c:pt idx="1">
                  <c:v>2Q 2021</c:v>
                </c:pt>
                <c:pt idx="2">
                  <c:v>3Q 2021</c:v>
                </c:pt>
                <c:pt idx="3">
                  <c:v>4Q 2021</c:v>
                </c:pt>
                <c:pt idx="4">
                  <c:v>1Q 2022</c:v>
                </c:pt>
                <c:pt idx="5">
                  <c:v>2Q 2022</c:v>
                </c:pt>
                <c:pt idx="6">
                  <c:v>3Q 2022</c:v>
                </c:pt>
                <c:pt idx="7">
                  <c:v>4Q 2022</c:v>
                </c:pt>
                <c:pt idx="8">
                  <c:v>1Q 2023</c:v>
                </c:pt>
                <c:pt idx="9">
                  <c:v>2Q 2023</c:v>
                </c:pt>
                <c:pt idx="10">
                  <c:v>3Q 2023</c:v>
                </c:pt>
                <c:pt idx="11">
                  <c:v>4Q 2023</c:v>
                </c:pt>
                <c:pt idx="12">
                  <c:v>1Q 2024</c:v>
                </c:pt>
                <c:pt idx="13">
                  <c:v>2Q 2024</c:v>
                </c:pt>
                <c:pt idx="14">
                  <c:v>3Q 2024</c:v>
                </c:pt>
                <c:pt idx="15">
                  <c:v>4Q 2024</c:v>
                </c:pt>
                <c:pt idx="16">
                  <c:v>1Q 2025</c:v>
                </c:pt>
              </c:strCache>
            </c:strRef>
          </c:cat>
          <c:val>
            <c:numRef>
              <c:f>'Ark1'!$B$2:$R$2</c:f>
            </c:numRef>
          </c:val>
          <c:smooth val="1"/>
          <c:extLst>
            <c:ext xmlns:c16="http://schemas.microsoft.com/office/drawing/2014/chart" uri="{C3380CC4-5D6E-409C-BE32-E72D297353CC}">
              <c16:uniqueId val="{00000000-7DA1-427E-A436-FB306F7E5D12}"/>
            </c:ext>
          </c:extLst>
        </c:ser>
        <c:ser>
          <c:idx val="1"/>
          <c:order val="1"/>
          <c:tx>
            <c:strRef>
              <c:f>'Ark1'!$A$3</c:f>
              <c:strCache>
                <c:ptCount val="1"/>
                <c:pt idx="0">
                  <c:v>Mobil</c:v>
                </c:pt>
              </c:strCache>
            </c:strRef>
          </c:tx>
          <c:spPr>
            <a:ln>
              <a:solidFill>
                <a:srgbClr val="0070C0"/>
              </a:solidFill>
            </a:ln>
          </c:spPr>
          <c:marker>
            <c:symbol val="none"/>
          </c:marker>
          <c:dLbls>
            <c:spPr>
              <a:noFill/>
              <a:ln>
                <a:noFill/>
              </a:ln>
              <a:effectLst/>
            </c:spPr>
            <c:txPr>
              <a:bodyPr wrap="square" lIns="38100" tIns="19050" rIns="38100" bIns="19050" anchor="ctr">
                <a:spAutoFit/>
              </a:bodyPr>
              <a:lstStyle/>
              <a:p>
                <a:pPr>
                  <a:defRPr sz="1400"/>
                </a:pPr>
                <a:endParaRPr lang="nb-NO"/>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'Ark1'!$B$1:$R$1</c:f>
              <c:strCache>
                <c:ptCount val="17"/>
                <c:pt idx="0">
                  <c:v>1Q 2021</c:v>
                </c:pt>
                <c:pt idx="1">
                  <c:v>2Q 2021</c:v>
                </c:pt>
                <c:pt idx="2">
                  <c:v>3Q 2021</c:v>
                </c:pt>
                <c:pt idx="3">
                  <c:v>4Q 2021</c:v>
                </c:pt>
                <c:pt idx="4">
                  <c:v>1Q 2022</c:v>
                </c:pt>
                <c:pt idx="5">
                  <c:v>2Q 2022</c:v>
                </c:pt>
                <c:pt idx="6">
                  <c:v>3Q 2022</c:v>
                </c:pt>
                <c:pt idx="7">
                  <c:v>4Q 2022</c:v>
                </c:pt>
                <c:pt idx="8">
                  <c:v>1Q 2023</c:v>
                </c:pt>
                <c:pt idx="9">
                  <c:v>2Q 2023</c:v>
                </c:pt>
                <c:pt idx="10">
                  <c:v>3Q 2023</c:v>
                </c:pt>
                <c:pt idx="11">
                  <c:v>4Q 2023</c:v>
                </c:pt>
                <c:pt idx="12">
                  <c:v>1Q 2024</c:v>
                </c:pt>
                <c:pt idx="13">
                  <c:v>2Q 2024</c:v>
                </c:pt>
                <c:pt idx="14">
                  <c:v>3Q 2024</c:v>
                </c:pt>
                <c:pt idx="15">
                  <c:v>4Q 2024</c:v>
                </c:pt>
                <c:pt idx="16">
                  <c:v>1Q 2025</c:v>
                </c:pt>
              </c:strCache>
            </c:strRef>
          </c:cat>
          <c:val>
            <c:numRef>
              <c:f>'Ark1'!$B$3:$R$3</c:f>
              <c:numCache>
                <c:formatCode>0</c:formatCode>
                <c:ptCount val="17"/>
                <c:pt idx="0">
                  <c:v>68</c:v>
                </c:pt>
                <c:pt idx="1">
                  <c:v>70</c:v>
                </c:pt>
                <c:pt idx="2">
                  <c:v>71</c:v>
                </c:pt>
                <c:pt idx="3">
                  <c:v>70</c:v>
                </c:pt>
                <c:pt idx="4">
                  <c:v>70</c:v>
                </c:pt>
                <c:pt idx="5">
                  <c:v>72</c:v>
                </c:pt>
                <c:pt idx="6">
                  <c:v>74</c:v>
                </c:pt>
                <c:pt idx="7">
                  <c:v>72</c:v>
                </c:pt>
                <c:pt idx="8">
                  <c:v>71</c:v>
                </c:pt>
                <c:pt idx="9">
                  <c:v>73</c:v>
                </c:pt>
                <c:pt idx="10">
                  <c:v>73</c:v>
                </c:pt>
                <c:pt idx="11">
                  <c:v>72</c:v>
                </c:pt>
                <c:pt idx="12">
                  <c:v>73</c:v>
                </c:pt>
                <c:pt idx="13">
                  <c:v>75</c:v>
                </c:pt>
                <c:pt idx="14">
                  <c:v>76</c:v>
                </c:pt>
                <c:pt idx="15">
                  <c:v>74</c:v>
                </c:pt>
                <c:pt idx="16">
                  <c:v>74</c:v>
                </c:pt>
              </c:numCache>
            </c:numRef>
          </c:val>
          <c:smooth val="1"/>
          <c:extLst>
            <c:ext xmlns:c16="http://schemas.microsoft.com/office/drawing/2014/chart" uri="{C3380CC4-5D6E-409C-BE32-E72D297353CC}">
              <c16:uniqueId val="{00000004-7DA1-427E-A436-FB306F7E5D12}"/>
            </c:ext>
          </c:extLst>
        </c:ser>
        <c:ser>
          <c:idx val="2"/>
          <c:order val="2"/>
          <c:tx>
            <c:strRef>
              <c:f>'Ark1'!$A$4</c:f>
              <c:strCache>
                <c:ptCount val="1"/>
              </c:strCache>
            </c:strRef>
          </c:tx>
          <c:marker>
            <c:symbol val="none"/>
          </c:marker>
          <c:dLbls>
            <c:spPr>
              <a:noFill/>
              <a:ln>
                <a:noFill/>
              </a:ln>
              <a:effectLst/>
            </c:spPr>
            <c:txPr>
              <a:bodyPr wrap="square" lIns="38100" tIns="19050" rIns="38100" bIns="19050" anchor="ctr">
                <a:spAutoFit/>
              </a:bodyPr>
              <a:lstStyle/>
              <a:p>
                <a:pPr>
                  <a:defRPr sz="1400"/>
                </a:pPr>
                <a:endParaRPr lang="nb-NO"/>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'Ark1'!$B$1:$R$1</c:f>
              <c:strCache>
                <c:ptCount val="17"/>
                <c:pt idx="0">
                  <c:v>1Q 2021</c:v>
                </c:pt>
                <c:pt idx="1">
                  <c:v>2Q 2021</c:v>
                </c:pt>
                <c:pt idx="2">
                  <c:v>3Q 2021</c:v>
                </c:pt>
                <c:pt idx="3">
                  <c:v>4Q 2021</c:v>
                </c:pt>
                <c:pt idx="4">
                  <c:v>1Q 2022</c:v>
                </c:pt>
                <c:pt idx="5">
                  <c:v>2Q 2022</c:v>
                </c:pt>
                <c:pt idx="6">
                  <c:v>3Q 2022</c:v>
                </c:pt>
                <c:pt idx="7">
                  <c:v>4Q 2022</c:v>
                </c:pt>
                <c:pt idx="8">
                  <c:v>1Q 2023</c:v>
                </c:pt>
                <c:pt idx="9">
                  <c:v>2Q 2023</c:v>
                </c:pt>
                <c:pt idx="10">
                  <c:v>3Q 2023</c:v>
                </c:pt>
                <c:pt idx="11">
                  <c:v>4Q 2023</c:v>
                </c:pt>
                <c:pt idx="12">
                  <c:v>1Q 2024</c:v>
                </c:pt>
                <c:pt idx="13">
                  <c:v>2Q 2024</c:v>
                </c:pt>
                <c:pt idx="14">
                  <c:v>3Q 2024</c:v>
                </c:pt>
                <c:pt idx="15">
                  <c:v>4Q 2024</c:v>
                </c:pt>
                <c:pt idx="16">
                  <c:v>1Q 2025</c:v>
                </c:pt>
              </c:strCache>
            </c:strRef>
          </c:cat>
          <c:val>
            <c:numRef>
              <c:f>'Ark1'!$B$4:$R$4</c:f>
            </c:numRef>
          </c:val>
          <c:smooth val="1"/>
          <c:extLst>
            <c:ext xmlns:c16="http://schemas.microsoft.com/office/drawing/2014/chart" uri="{C3380CC4-5D6E-409C-BE32-E72D297353CC}">
              <c16:uniqueId val="{00000005-7DA1-427E-A436-FB306F7E5D12}"/>
            </c:ext>
          </c:extLst>
        </c:ser>
        <c:ser>
          <c:idx val="3"/>
          <c:order val="3"/>
          <c:tx>
            <c:strRef>
              <c:f>'Ark1'!$A$5</c:f>
              <c:strCache>
                <c:ptCount val="1"/>
                <c:pt idx="0">
                  <c:v>PC</c:v>
                </c:pt>
              </c:strCache>
            </c:strRef>
          </c:tx>
          <c:spPr>
            <a:ln>
              <a:solidFill>
                <a:srgbClr val="FFC000"/>
              </a:solidFill>
            </a:ln>
          </c:spPr>
          <c:marker>
            <c:symbol val="none"/>
          </c:marker>
          <c:dLbls>
            <c:spPr>
              <a:noFill/>
              <a:ln>
                <a:noFill/>
              </a:ln>
              <a:effectLst/>
            </c:spPr>
            <c:txPr>
              <a:bodyPr wrap="square" lIns="38100" tIns="19050" rIns="38100" bIns="19050" anchor="ctr">
                <a:spAutoFit/>
              </a:bodyPr>
              <a:lstStyle/>
              <a:p>
                <a:pPr>
                  <a:defRPr sz="1400"/>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'Ark1'!$B$1:$R$1</c:f>
              <c:strCache>
                <c:ptCount val="17"/>
                <c:pt idx="0">
                  <c:v>1Q 2021</c:v>
                </c:pt>
                <c:pt idx="1">
                  <c:v>2Q 2021</c:v>
                </c:pt>
                <c:pt idx="2">
                  <c:v>3Q 2021</c:v>
                </c:pt>
                <c:pt idx="3">
                  <c:v>4Q 2021</c:v>
                </c:pt>
                <c:pt idx="4">
                  <c:v>1Q 2022</c:v>
                </c:pt>
                <c:pt idx="5">
                  <c:v>2Q 2022</c:v>
                </c:pt>
                <c:pt idx="6">
                  <c:v>3Q 2022</c:v>
                </c:pt>
                <c:pt idx="7">
                  <c:v>4Q 2022</c:v>
                </c:pt>
                <c:pt idx="8">
                  <c:v>1Q 2023</c:v>
                </c:pt>
                <c:pt idx="9">
                  <c:v>2Q 2023</c:v>
                </c:pt>
                <c:pt idx="10">
                  <c:v>3Q 2023</c:v>
                </c:pt>
                <c:pt idx="11">
                  <c:v>4Q 2023</c:v>
                </c:pt>
                <c:pt idx="12">
                  <c:v>1Q 2024</c:v>
                </c:pt>
                <c:pt idx="13">
                  <c:v>2Q 2024</c:v>
                </c:pt>
                <c:pt idx="14">
                  <c:v>3Q 2024</c:v>
                </c:pt>
                <c:pt idx="15">
                  <c:v>4Q 2024</c:v>
                </c:pt>
                <c:pt idx="16">
                  <c:v>1Q 2025</c:v>
                </c:pt>
              </c:strCache>
            </c:strRef>
          </c:cat>
          <c:val>
            <c:numRef>
              <c:f>'Ark1'!$B$5:$R$5</c:f>
              <c:numCache>
                <c:formatCode>0</c:formatCode>
                <c:ptCount val="17"/>
                <c:pt idx="0">
                  <c:v>21</c:v>
                </c:pt>
                <c:pt idx="1">
                  <c:v>19</c:v>
                </c:pt>
                <c:pt idx="2">
                  <c:v>18</c:v>
                </c:pt>
                <c:pt idx="3">
                  <c:v>19</c:v>
                </c:pt>
                <c:pt idx="4">
                  <c:v>19</c:v>
                </c:pt>
                <c:pt idx="5">
                  <c:v>18</c:v>
                </c:pt>
                <c:pt idx="6">
                  <c:v>16</c:v>
                </c:pt>
                <c:pt idx="7">
                  <c:v>18</c:v>
                </c:pt>
                <c:pt idx="8">
                  <c:v>18</c:v>
                </c:pt>
                <c:pt idx="9">
                  <c:v>17</c:v>
                </c:pt>
                <c:pt idx="10">
                  <c:v>17</c:v>
                </c:pt>
                <c:pt idx="11">
                  <c:v>17</c:v>
                </c:pt>
                <c:pt idx="12">
                  <c:v>16</c:v>
                </c:pt>
                <c:pt idx="13">
                  <c:v>15</c:v>
                </c:pt>
                <c:pt idx="14">
                  <c:v>14</c:v>
                </c:pt>
                <c:pt idx="15">
                  <c:v>15</c:v>
                </c:pt>
                <c:pt idx="16">
                  <c:v>15</c:v>
                </c:pt>
              </c:numCache>
            </c:numRef>
          </c:val>
          <c:smooth val="1"/>
          <c:extLst>
            <c:ext xmlns:c16="http://schemas.microsoft.com/office/drawing/2014/chart" uri="{C3380CC4-5D6E-409C-BE32-E72D297353CC}">
              <c16:uniqueId val="{00000006-7DA1-427E-A436-FB306F7E5D12}"/>
            </c:ext>
          </c:extLst>
        </c:ser>
        <c:ser>
          <c:idx val="4"/>
          <c:order val="4"/>
          <c:tx>
            <c:strRef>
              <c:f>'Ark1'!$A$6</c:f>
              <c:strCache>
                <c:ptCount val="1"/>
                <c:pt idx="0">
                  <c:v>Nettbrett</c:v>
                </c:pt>
              </c:strCache>
            </c:strRef>
          </c:tx>
          <c:spPr>
            <a:ln>
              <a:solidFill>
                <a:srgbClr val="E10000"/>
              </a:solidFill>
            </a:ln>
          </c:spPr>
          <c:marker>
            <c:symbol val="none"/>
          </c:marker>
          <c:dLbls>
            <c:spPr>
              <a:noFill/>
              <a:ln>
                <a:noFill/>
              </a:ln>
              <a:effectLst/>
            </c:spPr>
            <c:txPr>
              <a:bodyPr wrap="square" lIns="38100" tIns="19050" rIns="38100" bIns="19050" anchor="ctr">
                <a:spAutoFit/>
              </a:bodyPr>
              <a:lstStyle/>
              <a:p>
                <a:pPr>
                  <a:defRPr sz="1400"/>
                </a:pPr>
                <a:endParaRPr lang="nb-NO"/>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'Ark1'!$B$1:$R$1</c:f>
              <c:strCache>
                <c:ptCount val="17"/>
                <c:pt idx="0">
                  <c:v>1Q 2021</c:v>
                </c:pt>
                <c:pt idx="1">
                  <c:v>2Q 2021</c:v>
                </c:pt>
                <c:pt idx="2">
                  <c:v>3Q 2021</c:v>
                </c:pt>
                <c:pt idx="3">
                  <c:v>4Q 2021</c:v>
                </c:pt>
                <c:pt idx="4">
                  <c:v>1Q 2022</c:v>
                </c:pt>
                <c:pt idx="5">
                  <c:v>2Q 2022</c:v>
                </c:pt>
                <c:pt idx="6">
                  <c:v>3Q 2022</c:v>
                </c:pt>
                <c:pt idx="7">
                  <c:v>4Q 2022</c:v>
                </c:pt>
                <c:pt idx="8">
                  <c:v>1Q 2023</c:v>
                </c:pt>
                <c:pt idx="9">
                  <c:v>2Q 2023</c:v>
                </c:pt>
                <c:pt idx="10">
                  <c:v>3Q 2023</c:v>
                </c:pt>
                <c:pt idx="11">
                  <c:v>4Q 2023</c:v>
                </c:pt>
                <c:pt idx="12">
                  <c:v>1Q 2024</c:v>
                </c:pt>
                <c:pt idx="13">
                  <c:v>2Q 2024</c:v>
                </c:pt>
                <c:pt idx="14">
                  <c:v>3Q 2024</c:v>
                </c:pt>
                <c:pt idx="15">
                  <c:v>4Q 2024</c:v>
                </c:pt>
                <c:pt idx="16">
                  <c:v>1Q 2025</c:v>
                </c:pt>
              </c:strCache>
            </c:strRef>
          </c:cat>
          <c:val>
            <c:numRef>
              <c:f>'Ark1'!$B$6:$R$6</c:f>
              <c:numCache>
                <c:formatCode>0</c:formatCode>
                <c:ptCount val="17"/>
                <c:pt idx="0">
                  <c:v>11</c:v>
                </c:pt>
                <c:pt idx="1">
                  <c:v>11</c:v>
                </c:pt>
                <c:pt idx="2">
                  <c:v>11</c:v>
                </c:pt>
                <c:pt idx="3">
                  <c:v>11</c:v>
                </c:pt>
                <c:pt idx="4">
                  <c:v>11</c:v>
                </c:pt>
                <c:pt idx="5">
                  <c:v>10</c:v>
                </c:pt>
                <c:pt idx="6">
                  <c:v>10</c:v>
                </c:pt>
                <c:pt idx="7">
                  <c:v>10</c:v>
                </c:pt>
                <c:pt idx="8">
                  <c:v>10</c:v>
                </c:pt>
                <c:pt idx="9">
                  <c:v>10</c:v>
                </c:pt>
                <c:pt idx="10">
                  <c:v>10</c:v>
                </c:pt>
                <c:pt idx="11">
                  <c:v>11</c:v>
                </c:pt>
                <c:pt idx="12">
                  <c:v>11</c:v>
                </c:pt>
                <c:pt idx="13">
                  <c:v>10</c:v>
                </c:pt>
                <c:pt idx="14">
                  <c:v>10</c:v>
                </c:pt>
                <c:pt idx="15">
                  <c:v>11</c:v>
                </c:pt>
                <c:pt idx="16">
                  <c:v>11</c:v>
                </c:pt>
              </c:numCache>
            </c:numRef>
          </c:val>
          <c:smooth val="0"/>
          <c:extLst>
            <c:ext xmlns:c16="http://schemas.microsoft.com/office/drawing/2014/chart" uri="{C3380CC4-5D6E-409C-BE32-E72D297353CC}">
              <c16:uniqueId val="{00000000-ED5A-4600-9F2B-799BF67AE5FA}"/>
            </c:ext>
          </c:extLst>
        </c:ser>
        <c:dLbls>
          <c:showLegendKey val="0"/>
          <c:showVal val="0"/>
          <c:showCatName val="0"/>
          <c:showSerName val="0"/>
          <c:showPercent val="0"/>
          <c:showBubbleSize val="0"/>
        </c:dLbls>
        <c:smooth val="0"/>
        <c:axId val="588472736"/>
        <c:axId val="588469208"/>
      </c:lineChart>
      <c:catAx>
        <c:axId val="588472736"/>
        <c:scaling>
          <c:orientation val="minMax"/>
        </c:scaling>
        <c:delete val="0"/>
        <c:axPos val="b"/>
        <c:numFmt formatCode="General" sourceLinked="0"/>
        <c:majorTickMark val="none"/>
        <c:minorTickMark val="none"/>
        <c:tickLblPos val="nextTo"/>
        <c:spPr>
          <a:ln>
            <a:solidFill>
              <a:schemeClr val="bg1">
                <a:lumMod val="50000"/>
              </a:schemeClr>
            </a:solidFill>
          </a:ln>
        </c:spPr>
        <c:txPr>
          <a:bodyPr/>
          <a:lstStyle/>
          <a:p>
            <a:pPr>
              <a:defRPr sz="1100" b="0">
                <a:solidFill>
                  <a:srgbClr val="000000"/>
                </a:solidFill>
              </a:defRPr>
            </a:pPr>
            <a:endParaRPr lang="nb-NO"/>
          </a:p>
        </c:txPr>
        <c:crossAx val="588469208"/>
        <c:crosses val="autoZero"/>
        <c:auto val="0"/>
        <c:lblAlgn val="ctr"/>
        <c:lblOffset val="100"/>
        <c:noMultiLvlLbl val="0"/>
      </c:catAx>
      <c:valAx>
        <c:axId val="588469208"/>
        <c:scaling>
          <c:orientation val="minMax"/>
          <c:max val="80"/>
          <c:min val="0"/>
        </c:scaling>
        <c:delete val="1"/>
        <c:axPos val="l"/>
        <c:numFmt formatCode="#,##0" sourceLinked="0"/>
        <c:majorTickMark val="out"/>
        <c:minorTickMark val="none"/>
        <c:tickLblPos val="nextTo"/>
        <c:crossAx val="588472736"/>
        <c:crosses val="autoZero"/>
        <c:crossBetween val="between"/>
        <c:majorUnit val="25"/>
        <c:minorUnit val="1"/>
      </c:valAx>
      <c:spPr>
        <a:noFill/>
        <a:ln w="25400">
          <a:noFill/>
        </a:ln>
      </c:spPr>
    </c:plotArea>
    <c:legend>
      <c:legendPos val="b"/>
      <c:layout>
        <c:manualLayout>
          <c:xMode val="edge"/>
          <c:yMode val="edge"/>
          <c:x val="2.015386515989824E-2"/>
          <c:y val="0.34532674067703378"/>
          <c:w val="0.16072233216537513"/>
          <c:h val="0.23326211886838902"/>
        </c:manualLayout>
      </c:layout>
      <c:overlay val="0"/>
      <c:spPr>
        <a:ln w="19050">
          <a:solidFill>
            <a:srgbClr val="FFFFFF">
              <a:lumMod val="50000"/>
            </a:srgbClr>
          </a:solidFill>
        </a:ln>
      </c:spPr>
      <c:txPr>
        <a:bodyPr/>
        <a:lstStyle/>
        <a:p>
          <a:pPr>
            <a:defRPr sz="1800" b="0">
              <a:solidFill>
                <a:srgbClr val="333333"/>
              </a:solidFill>
            </a:defRPr>
          </a:pPr>
          <a:endParaRPr lang="nb-NO"/>
        </a:p>
      </c:txPr>
    </c:legend>
    <c:plotVisOnly val="1"/>
    <c:dispBlanksAs val="gap"/>
    <c:showDLblsOverMax val="0"/>
  </c:chart>
  <c:txPr>
    <a:bodyPr/>
    <a:lstStyle/>
    <a:p>
      <a:pPr>
        <a:defRPr sz="1800"/>
      </a:pPr>
      <a:endParaRPr lang="nb-NO"/>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42691DDE-BA6A-4F57-909C-98F49C72955F}" type="datetimeFigureOut">
              <a:rPr lang="en-GB" smtClean="0"/>
              <a:t>13/05/2025</a:t>
            </a:fld>
            <a:endParaRPr lang="en-GB" dirty="0"/>
          </a:p>
        </p:txBody>
      </p:sp>
      <p:sp>
        <p:nvSpPr>
          <p:cNvPr id="4" name="Footer Placeholder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3DC50D33-42BE-4A7B-9A0E-84D31BC6EF4B}" type="slidenum">
              <a:rPr lang="en-GB" smtClean="0"/>
              <a:t>‹#›</a:t>
            </a:fld>
            <a:endParaRPr lang="en-GB" dirty="0"/>
          </a:p>
        </p:txBody>
      </p:sp>
    </p:spTree>
    <p:extLst>
      <p:ext uri="{BB962C8B-B14F-4D97-AF65-F5344CB8AC3E}">
        <p14:creationId xmlns:p14="http://schemas.microsoft.com/office/powerpoint/2010/main" val="2734553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CBAAC5B1-F58D-4268-BB75-9856A9D794A6}" type="datetimeFigureOut">
              <a:rPr lang="en-GB" smtClean="0"/>
              <a:t>13/05/2025</a:t>
            </a:fld>
            <a:endParaRPr lang="en-GB"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65900C33-90AE-4963-9AD8-3B07939F57E9}" type="slidenum">
              <a:rPr lang="en-GB" smtClean="0"/>
              <a:t>‹#›</a:t>
            </a:fld>
            <a:endParaRPr lang="en-GB" dirty="0"/>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2919" y="4751272"/>
            <a:ext cx="6443424" cy="3887405"/>
          </a:xfrm>
        </p:spPr>
        <p:txBody>
          <a:bodyPr/>
          <a:lstStyle/>
          <a:p>
            <a:endParaRPr lang="nb-NO" b="0" dirty="0">
              <a:solidFill>
                <a:srgbClr val="000000"/>
              </a:solidFill>
            </a:endParaRPr>
          </a:p>
        </p:txBody>
      </p:sp>
      <p:sp>
        <p:nvSpPr>
          <p:cNvPr id="4" name="Slide Number Placeholder 3"/>
          <p:cNvSpPr>
            <a:spLocks noGrp="1"/>
          </p:cNvSpPr>
          <p:nvPr>
            <p:ph type="sldNum" sz="quarter" idx="10"/>
          </p:nvPr>
        </p:nvSpPr>
        <p:spPr/>
        <p:txBody>
          <a:bodyPr/>
          <a:lstStyle/>
          <a:p>
            <a:fld id="{65900C33-90AE-4963-9AD8-3B07939F57E9}" type="slidenum">
              <a:rPr lang="en-GB" smtClean="0"/>
              <a:t>4</a:t>
            </a:fld>
            <a:endParaRPr lang="en-GB" dirty="0"/>
          </a:p>
        </p:txBody>
      </p:sp>
    </p:spTree>
    <p:extLst>
      <p:ext uri="{BB962C8B-B14F-4D97-AF65-F5344CB8AC3E}">
        <p14:creationId xmlns:p14="http://schemas.microsoft.com/office/powerpoint/2010/main" val="1475027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baseline="0" dirty="0"/>
          </a:p>
        </p:txBody>
      </p:sp>
      <p:sp>
        <p:nvSpPr>
          <p:cNvPr id="4" name="Slide Number Placeholder 3"/>
          <p:cNvSpPr>
            <a:spLocks noGrp="1"/>
          </p:cNvSpPr>
          <p:nvPr>
            <p:ph type="sldNum" sz="quarter" idx="10"/>
          </p:nvPr>
        </p:nvSpPr>
        <p:spPr/>
        <p:txBody>
          <a:bodyPr/>
          <a:lstStyle/>
          <a:p>
            <a:pPr defTabSz="911931">
              <a:defRPr/>
            </a:pPr>
            <a:fld id="{65900C33-90AE-4963-9AD8-3B07939F57E9}" type="slidenum">
              <a:rPr lang="en-GB">
                <a:solidFill>
                  <a:prstClr val="black"/>
                </a:solidFill>
                <a:latin typeface="Calibri"/>
              </a:rPr>
              <a:pPr defTabSz="911931">
                <a:defRPr/>
              </a:pPr>
              <a:t>8</a:t>
            </a:fld>
            <a:endParaRPr lang="en-GB" dirty="0">
              <a:solidFill>
                <a:prstClr val="black"/>
              </a:solidFill>
              <a:latin typeface="Calibri"/>
            </a:endParaRPr>
          </a:p>
        </p:txBody>
      </p:sp>
    </p:spTree>
    <p:extLst>
      <p:ext uri="{BB962C8B-B14F-4D97-AF65-F5344CB8AC3E}">
        <p14:creationId xmlns:p14="http://schemas.microsoft.com/office/powerpoint/2010/main" val="37145741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4.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7.sv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7.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895B6F9-54DB-428E-9A0A-FA1DD7C58F69}"/>
              </a:ext>
            </a:extLst>
          </p:cNvPr>
          <p:cNvPicPr>
            <a:picLocks noChangeAspect="1"/>
          </p:cNvPicPr>
          <p:nvPr userDrawn="1">
            <p:custDataLst>
              <p:tags r:id="rId1"/>
            </p:custDataLst>
          </p:nvPr>
        </p:nvPicPr>
        <p:blipFill rotWithShape="1">
          <a:blip r:embed="rId3">
            <a:extLst>
              <a:ext uri="{96DAC541-7B7A-43D3-8B79-37D633B846F1}">
                <asvg:svgBlip xmlns:asvg="http://schemas.microsoft.com/office/drawing/2016/SVG/main" r:embed="rId4"/>
              </a:ext>
            </a:extLst>
          </a:blip>
          <a:srcRect t="12441" b="21555"/>
          <a:stretch/>
        </p:blipFill>
        <p:spPr>
          <a:xfrm>
            <a:off x="359999" y="434974"/>
            <a:ext cx="3337358" cy="346075"/>
          </a:xfrm>
          <a:prstGeom prst="rect">
            <a:avLst/>
          </a:prstGeom>
        </p:spPr>
      </p:pic>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chemeClr val="tx1"/>
                </a:solidFill>
              </a:defRPr>
            </a:lvl1pPr>
          </a:lstStyle>
          <a:p>
            <a:r>
              <a:rPr lang="en-GB" dirty="0"/>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lvl1pPr>
          </a:lstStyle>
          <a:p>
            <a:pPr lvl="0"/>
            <a:r>
              <a:rPr lang="en-GB" dirty="0"/>
              <a:t>Click to add text</a:t>
            </a:r>
          </a:p>
        </p:txBody>
      </p:sp>
    </p:spTree>
    <p:extLst>
      <p:ext uri="{BB962C8B-B14F-4D97-AF65-F5344CB8AC3E}">
        <p14:creationId xmlns:p14="http://schemas.microsoft.com/office/powerpoint/2010/main" val="84850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D1F22C1D-496B-4E53-BF19-ED9291DCCF94}"/>
              </a:ext>
            </a:extLst>
          </p:cNvPr>
          <p:cNvSpPr>
            <a:spLocks noGrp="1"/>
          </p:cNvSpPr>
          <p:nvPr>
            <p:ph type="body" sz="quarter" idx="16" hasCustomPrompt="1"/>
          </p:nvPr>
        </p:nvSpPr>
        <p:spPr>
          <a:xfrm>
            <a:off x="360363" y="910800"/>
            <a:ext cx="11466512"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1208535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11">
            <a:extLst>
              <a:ext uri="{FF2B5EF4-FFF2-40B4-BE49-F238E27FC236}">
                <a16:creationId xmlns:a16="http://schemas.microsoft.com/office/drawing/2014/main" id="{F7582AC7-4667-407B-A5E8-45D6349311AA}"/>
              </a:ext>
            </a:extLst>
          </p:cNvPr>
          <p:cNvSpPr>
            <a:spLocks noGrp="1"/>
          </p:cNvSpPr>
          <p:nvPr>
            <p:ph type="body" sz="quarter" idx="15" hasCustomPrompt="1"/>
          </p:nvPr>
        </p:nvSpPr>
        <p:spPr>
          <a:xfrm>
            <a:off x="360000" y="910800"/>
            <a:ext cx="11466000"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4183014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3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dirty="0"/>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593581B-25F6-45F4-A388-25B91698559B}"/>
              </a:ext>
            </a:extLst>
          </p:cNvPr>
          <p:cNvSpPr>
            <a:spLocks noGrp="1"/>
          </p:cNvSpPr>
          <p:nvPr>
            <p:ph type="body" sz="quarter" idx="18" hasCustomPrompt="1"/>
          </p:nvPr>
        </p:nvSpPr>
        <p:spPr>
          <a:xfrm>
            <a:off x="360000"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1661838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A97B1331-D3E0-4904-82E5-02B601057EBC}"/>
              </a:ext>
            </a:extLst>
          </p:cNvPr>
          <p:cNvSpPr>
            <a:spLocks noGrp="1"/>
          </p:cNvSpPr>
          <p:nvPr>
            <p:ph type="body" sz="quarter" idx="16" hasCustomPrompt="1"/>
          </p:nvPr>
        </p:nvSpPr>
        <p:spPr>
          <a:xfrm>
            <a:off x="360000"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401638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4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A444E5-6DCB-4387-82D7-374FBA34E3ED}"/>
              </a:ext>
            </a:extLst>
          </p:cNvPr>
          <p:cNvSpPr>
            <a:spLocks noGrp="1"/>
          </p:cNvSpPr>
          <p:nvPr>
            <p:ph type="body" sz="quarter" idx="20" hasCustomPrompt="1"/>
          </p:nvPr>
        </p:nvSpPr>
        <p:spPr>
          <a:xfrm>
            <a:off x="360363" y="910800"/>
            <a:ext cx="11466512"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278848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5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Text Placeholder 15">
            <a:extLst>
              <a:ext uri="{FF2B5EF4-FFF2-40B4-BE49-F238E27FC236}">
                <a16:creationId xmlns:a16="http://schemas.microsoft.com/office/drawing/2014/main" id="{3E23F4F6-B0E8-4724-933C-35F21A7E4235}"/>
              </a:ext>
            </a:extLst>
          </p:cNvPr>
          <p:cNvSpPr>
            <a:spLocks noGrp="1"/>
          </p:cNvSpPr>
          <p:nvPr>
            <p:ph type="body" sz="quarter" idx="17" hasCustomPrompt="1"/>
          </p:nvPr>
        </p:nvSpPr>
        <p:spPr>
          <a:xfrm>
            <a:off x="360874" y="910800"/>
            <a:ext cx="11466000"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105574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5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48EED4C4-55A2-440F-BFEB-B054C51690A5}"/>
              </a:ext>
            </a:extLst>
          </p:cNvPr>
          <p:cNvSpPr>
            <a:spLocks noGrp="1"/>
          </p:cNvSpPr>
          <p:nvPr>
            <p:ph type="body" sz="quarter" idx="22" hasCustomPrompt="1"/>
          </p:nvPr>
        </p:nvSpPr>
        <p:spPr>
          <a:xfrm>
            <a:off x="360000" y="910800"/>
            <a:ext cx="11466000"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4254162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6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12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224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36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448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56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569F7FED-54BA-4C56-83A5-FA8601194047}"/>
              </a:ext>
            </a:extLst>
          </p:cNvPr>
          <p:cNvSpPr>
            <a:spLocks noGrp="1"/>
          </p:cNvSpPr>
          <p:nvPr>
            <p:ph type="body" sz="quarter" idx="18" hasCustomPrompt="1"/>
          </p:nvPr>
        </p:nvSpPr>
        <p:spPr>
          <a:xfrm>
            <a:off x="360000" y="910800"/>
            <a:ext cx="11466000" cy="396000"/>
          </a:xfrm>
        </p:spPr>
        <p:txBody>
          <a:bodyPr/>
          <a:lstStyle>
            <a:lvl1pPr>
              <a:spcBef>
                <a:spcPts val="600"/>
              </a:spcBef>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288008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6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120" y="1708149"/>
            <a:ext cx="17604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12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2240" y="1708150"/>
            <a:ext cx="17604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224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360" y="1708149"/>
            <a:ext cx="17604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36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4480" y="1708150"/>
            <a:ext cx="17604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448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5600" y="1708150"/>
            <a:ext cx="1760400" cy="604800"/>
          </a:xfrm>
        </p:spPr>
        <p:txBody>
          <a:bodyPr/>
          <a:lstStyle>
            <a:lvl1pPr>
              <a:defRPr b="1"/>
            </a:lvl1pPr>
          </a:lstStyle>
          <a:p>
            <a:pPr lvl="0"/>
            <a:r>
              <a:rPr lang="en-US" dirty="0"/>
              <a:t>Click to add text</a:t>
            </a:r>
            <a:endParaRPr lang="en-GB" dirty="0"/>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56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Text Placeholder 29">
            <a:extLst>
              <a:ext uri="{FF2B5EF4-FFF2-40B4-BE49-F238E27FC236}">
                <a16:creationId xmlns:a16="http://schemas.microsoft.com/office/drawing/2014/main" id="{D26D01CC-3541-4F97-AF97-73FF6352033A}"/>
              </a:ext>
            </a:extLst>
          </p:cNvPr>
          <p:cNvSpPr>
            <a:spLocks noGrp="1"/>
          </p:cNvSpPr>
          <p:nvPr>
            <p:ph type="body" sz="quarter" idx="24" hasCustomPrompt="1"/>
          </p:nvPr>
        </p:nvSpPr>
        <p:spPr>
          <a:xfrm>
            <a:off x="360000" y="910800"/>
            <a:ext cx="11466000"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3250292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62903-71A8-4BD2-B059-6BA4C3AA3987}"/>
              </a:ext>
            </a:extLst>
          </p:cNvPr>
          <p:cNvSpPr>
            <a:spLocks noGrp="1"/>
          </p:cNvSpPr>
          <p:nvPr>
            <p:ph type="title" hasCustomPrompt="1"/>
          </p:nvPr>
        </p:nvSpPr>
        <p:spPr>
          <a:xfrm>
            <a:off x="359999" y="430718"/>
            <a:ext cx="5626800"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33EFCC3-809C-4472-825A-5268DA759575}"/>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257A7757-8EC5-4D12-B56F-AB9F88D69AB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55437D9-CE22-451C-B458-B3F648A64234}"/>
              </a:ext>
            </a:extLst>
          </p:cNvPr>
          <p:cNvSpPr>
            <a:spLocks noGrp="1"/>
          </p:cNvSpPr>
          <p:nvPr>
            <p:ph type="body" sz="quarter" idx="12" hasCustomPrompt="1"/>
          </p:nvPr>
        </p:nvSpPr>
        <p:spPr>
          <a:xfrm>
            <a:off x="360000" y="170815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Picture Placeholder 7">
            <a:extLst>
              <a:ext uri="{FF2B5EF4-FFF2-40B4-BE49-F238E27FC236}">
                <a16:creationId xmlns:a16="http://schemas.microsoft.com/office/drawing/2014/main" id="{9F169CDD-9FFC-4BEA-A4C1-F55F1EBC5A64}"/>
              </a:ext>
            </a:extLst>
          </p:cNvPr>
          <p:cNvSpPr>
            <a:spLocks noGrp="1"/>
          </p:cNvSpPr>
          <p:nvPr>
            <p:ph type="pic" sz="quarter" idx="13"/>
          </p:nvPr>
        </p:nvSpPr>
        <p:spPr>
          <a:xfrm>
            <a:off x="6202799" y="430717"/>
            <a:ext cx="5626800" cy="5468400"/>
          </a:xfrm>
        </p:spPr>
        <p:txBody>
          <a:bodyPr anchor="ctr" anchorCtr="0"/>
          <a:lstStyle>
            <a:lvl1pPr algn="ctr">
              <a:defRPr/>
            </a:lvl1pPr>
          </a:lstStyle>
          <a:p>
            <a:r>
              <a:rPr lang="en-US" dirty="0"/>
              <a:t>Click icon to add picture</a:t>
            </a:r>
            <a:endParaRPr lang="en-GB" dirty="0"/>
          </a:p>
        </p:txBody>
      </p:sp>
    </p:spTree>
    <p:extLst>
      <p:ext uri="{BB962C8B-B14F-4D97-AF65-F5344CB8AC3E}">
        <p14:creationId xmlns:p14="http://schemas.microsoft.com/office/powerpoint/2010/main" val="376453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white)">
    <p:bg>
      <p:bgPr>
        <a:solidFill>
          <a:schemeClr val="bg1"/>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dirty="0"/>
              <a:t>Click icon to add picture</a:t>
            </a:r>
            <a:endParaRPr lang="en-GB" dirty="0"/>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tx1"/>
                </a:solidFill>
              </a:defRPr>
            </a:lvl1pPr>
          </a:lstStyle>
          <a:p>
            <a:r>
              <a:rPr lang="en-GB" dirty="0"/>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lvl1pPr>
          </a:lstStyle>
          <a:p>
            <a:pPr lvl="0"/>
            <a:r>
              <a:rPr lang="en-US" dirty="0"/>
              <a:t>Click to add text</a:t>
            </a:r>
          </a:p>
        </p:txBody>
      </p:sp>
      <p:pic>
        <p:nvPicPr>
          <p:cNvPr id="12" name="Picture 11">
            <a:extLst>
              <a:ext uri="{FF2B5EF4-FFF2-40B4-BE49-F238E27FC236}">
                <a16:creationId xmlns:a16="http://schemas.microsoft.com/office/drawing/2014/main" id="{8367E2D2-7C31-4CEA-8775-7B4E031C0347}"/>
              </a:ext>
            </a:extLst>
          </p:cNvPr>
          <p:cNvPicPr>
            <a:picLocks noChangeAspect="1"/>
          </p:cNvPicPr>
          <p:nvPr userDrawn="1"/>
        </p:nvPicPr>
        <p:blipFill>
          <a:blip r:embed="rId3"/>
          <a:stretch>
            <a:fillRect/>
          </a:stretch>
        </p:blipFill>
        <p:spPr>
          <a:xfrm>
            <a:off x="4213475" y="1490401"/>
            <a:ext cx="63612" cy="4500000"/>
          </a:xfrm>
          <a:prstGeom prst="rect">
            <a:avLst/>
          </a:prstGeom>
        </p:spPr>
      </p:pic>
      <p:pic>
        <p:nvPicPr>
          <p:cNvPr id="2" name="Graphic 1">
            <a:extLst>
              <a:ext uri="{FF2B5EF4-FFF2-40B4-BE49-F238E27FC236}">
                <a16:creationId xmlns:a16="http://schemas.microsoft.com/office/drawing/2014/main" id="{B3A8B4B6-C035-6A96-A777-00C56576260E}"/>
              </a:ext>
            </a:extLst>
          </p:cNvPr>
          <p:cNvPicPr>
            <a:picLocks noChangeAspect="1"/>
          </p:cNvPicPr>
          <p:nvPr userDrawn="1">
            <p:custDataLst>
              <p:tags r:id="rId1"/>
            </p:custDataLst>
          </p:nvPr>
        </p:nvPicPr>
        <p:blipFill rotWithShape="1">
          <a:blip r:embed="rId4">
            <a:extLst>
              <a:ext uri="{96DAC541-7B7A-43D3-8B79-37D633B846F1}">
                <asvg:svgBlip xmlns:asvg="http://schemas.microsoft.com/office/drawing/2016/SVG/main" r:embed="rId5"/>
              </a:ext>
            </a:extLst>
          </a:blip>
          <a:srcRect t="11836" b="21555"/>
          <a:stretch/>
        </p:blipFill>
        <p:spPr>
          <a:xfrm>
            <a:off x="359999" y="431800"/>
            <a:ext cx="3337358" cy="349250"/>
          </a:xfrm>
          <a:prstGeom prst="rect">
            <a:avLst/>
          </a:prstGeom>
        </p:spPr>
      </p:pic>
    </p:spTree>
    <p:extLst>
      <p:ext uri="{BB962C8B-B14F-4D97-AF65-F5344CB8AC3E}">
        <p14:creationId xmlns:p14="http://schemas.microsoft.com/office/powerpoint/2010/main" val="129033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8FAACB8-7B00-457D-8F89-FB4DD9039A6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6556072-910B-4986-8C02-A52A75446092}"/>
              </a:ext>
            </a:extLst>
          </p:cNvPr>
          <p:cNvSpPr>
            <a:spLocks noGrp="1"/>
          </p:cNvSpPr>
          <p:nvPr>
            <p:ph type="ftr" sz="quarter" idx="11"/>
          </p:nvPr>
        </p:nvSpPr>
        <p:spPr/>
        <p:txBody>
          <a:bodyPr/>
          <a:lstStyle/>
          <a:p>
            <a:endParaRPr lang="en-GB" dirty="0"/>
          </a:p>
        </p:txBody>
      </p:sp>
      <p:sp>
        <p:nvSpPr>
          <p:cNvPr id="8" name="Picture Placeholder 7">
            <a:extLst>
              <a:ext uri="{FF2B5EF4-FFF2-40B4-BE49-F238E27FC236}">
                <a16:creationId xmlns:a16="http://schemas.microsoft.com/office/drawing/2014/main" id="{44F34447-13E0-43B9-BE1F-C60C03555D39}"/>
              </a:ext>
            </a:extLst>
          </p:cNvPr>
          <p:cNvSpPr>
            <a:spLocks noGrp="1"/>
          </p:cNvSpPr>
          <p:nvPr>
            <p:ph type="pic" sz="quarter" idx="12"/>
          </p:nvPr>
        </p:nvSpPr>
        <p:spPr>
          <a:xfrm>
            <a:off x="360000" y="432000"/>
            <a:ext cx="5627561" cy="5468400"/>
          </a:xfrm>
        </p:spPr>
        <p:txBody>
          <a:bodyPr anchor="ctr" anchorCtr="0"/>
          <a:lstStyle>
            <a:lvl1pPr algn="ctr">
              <a:defRPr/>
            </a:lvl1pPr>
          </a:lstStyle>
          <a:p>
            <a:r>
              <a:rPr lang="en-US" dirty="0"/>
              <a:t>Click icon to add picture</a:t>
            </a:r>
            <a:endParaRPr lang="en-GB" dirty="0"/>
          </a:p>
        </p:txBody>
      </p:sp>
      <p:sp>
        <p:nvSpPr>
          <p:cNvPr id="6" name="Text Placeholder 5">
            <a:extLst>
              <a:ext uri="{FF2B5EF4-FFF2-40B4-BE49-F238E27FC236}">
                <a16:creationId xmlns:a16="http://schemas.microsoft.com/office/drawing/2014/main" id="{10D6BD01-6C23-44ED-8363-1C234E2533EA}"/>
              </a:ext>
            </a:extLst>
          </p:cNvPr>
          <p:cNvSpPr>
            <a:spLocks noGrp="1"/>
          </p:cNvSpPr>
          <p:nvPr>
            <p:ph type="body" sz="quarter" idx="13" hasCustomPrompt="1"/>
          </p:nvPr>
        </p:nvSpPr>
        <p:spPr>
          <a:xfrm>
            <a:off x="6202361" y="170815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586AABB0-FC25-4DDA-B141-9861B8EF64BF}"/>
              </a:ext>
            </a:extLst>
          </p:cNvPr>
          <p:cNvSpPr>
            <a:spLocks noGrp="1"/>
          </p:cNvSpPr>
          <p:nvPr>
            <p:ph type="title" hasCustomPrompt="1"/>
          </p:nvPr>
        </p:nvSpPr>
        <p:spPr>
          <a:xfrm>
            <a:off x="6202361" y="430718"/>
            <a:ext cx="5626800" cy="403200"/>
          </a:xfrm>
        </p:spPr>
        <p:txBody>
          <a:bodyPr/>
          <a:lstStyle>
            <a:lvl1pPr>
              <a:defRPr/>
            </a:lvl1pPr>
          </a:lstStyle>
          <a:p>
            <a:r>
              <a:rPr lang="en-US" dirty="0"/>
              <a:t>Click to add title</a:t>
            </a:r>
            <a:endParaRPr lang="en-GB" dirty="0"/>
          </a:p>
        </p:txBody>
      </p:sp>
    </p:spTree>
    <p:extLst>
      <p:ext uri="{BB962C8B-B14F-4D97-AF65-F5344CB8AC3E}">
        <p14:creationId xmlns:p14="http://schemas.microsoft.com/office/powerpoint/2010/main" val="9255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F7C6D4BB-14E1-42DC-832A-2D0CE7863284}"/>
              </a:ext>
            </a:extLst>
          </p:cNvPr>
          <p:cNvSpPr>
            <a:spLocks noGrp="1"/>
          </p:cNvSpPr>
          <p:nvPr>
            <p:ph type="body" sz="quarter" idx="12" hasCustomPrompt="1"/>
          </p:nvPr>
        </p:nvSpPr>
        <p:spPr>
          <a:xfrm>
            <a:off x="360363" y="910800"/>
            <a:ext cx="11466512"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1506370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B2F2EE-42BB-4EB6-8FC2-5E56E4F34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73875A20-F354-407F-8F71-92C914742B40}"/>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31751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60000" y="1706565"/>
            <a:ext cx="11461585" cy="4006848"/>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2"/>
          <p:cNvSpPr>
            <a:spLocks noGrp="1"/>
          </p:cNvSpPr>
          <p:nvPr>
            <p:ph type="body" sz="quarter" idx="18" hasCustomPrompt="1"/>
          </p:nvPr>
        </p:nvSpPr>
        <p:spPr>
          <a:xfrm>
            <a:off x="357719" y="739776"/>
            <a:ext cx="11463867" cy="396875"/>
          </a:xfrm>
        </p:spPr>
        <p:txBody>
          <a:bodyPr/>
          <a:lstStyle>
            <a:lvl1pPr>
              <a:defRPr sz="1800"/>
            </a:lvl1pPr>
          </a:lstStyle>
          <a:p>
            <a:pPr lvl="0"/>
            <a:r>
              <a:rPr lang="en-GB" dirty="0"/>
              <a:t>Click to edit master text styles</a:t>
            </a:r>
          </a:p>
        </p:txBody>
      </p:sp>
      <p:sp>
        <p:nvSpPr>
          <p:cNvPr id="13"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407808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and 1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a:t>Click to add title</a:t>
            </a:r>
            <a:endParaRPr lang="en-GB"/>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97846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and 2 x Content (3)">
    <p:spTree>
      <p:nvGrpSpPr>
        <p:cNvPr id="1" name=""/>
        <p:cNvGrpSpPr/>
        <p:nvPr/>
      </p:nvGrpSpPr>
      <p:grpSpPr>
        <a:xfrm>
          <a:off x="0" y="0"/>
          <a:ext cx="0" cy="0"/>
          <a:chOff x="0" y="0"/>
          <a:chExt cx="0" cy="0"/>
        </a:xfrm>
      </p:grpSpPr>
      <p:sp>
        <p:nvSpPr>
          <p:cNvPr id="8" name="Content Placeholder 2"/>
          <p:cNvSpPr>
            <a:spLocks noGrp="1"/>
          </p:cNvSpPr>
          <p:nvPr>
            <p:ph idx="1"/>
          </p:nvPr>
        </p:nvSpPr>
        <p:spPr>
          <a:xfrm>
            <a:off x="360000" y="1708150"/>
            <a:ext cx="5626800" cy="4003675"/>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35"/>
          <p:cNvSpPr>
            <a:spLocks noGrp="1"/>
          </p:cNvSpPr>
          <p:nvPr>
            <p:ph sz="quarter" idx="14"/>
          </p:nvPr>
        </p:nvSpPr>
        <p:spPr>
          <a:xfrm>
            <a:off x="6191574" y="1708150"/>
            <a:ext cx="5628408" cy="4003676"/>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itle Placeholder 1"/>
          <p:cNvSpPr>
            <a:spLocks noGrp="1"/>
          </p:cNvSpPr>
          <p:nvPr>
            <p:ph type="title"/>
          </p:nvPr>
        </p:nvSpPr>
        <p:spPr>
          <a:xfrm>
            <a:off x="359999" y="430717"/>
            <a:ext cx="11466875" cy="404119"/>
          </a:xfrm>
          <a:prstGeom prst="rect">
            <a:avLst/>
          </a:prstGeom>
        </p:spPr>
        <p:txBody>
          <a:bodyPr vert="horz" lIns="0" tIns="0" rIns="0" bIns="0" rtlCol="0" anchor="t">
            <a:noAutofit/>
          </a:bodyPr>
          <a:lstStyle/>
          <a:p>
            <a:r>
              <a:rPr lang="en-US"/>
              <a:t>Click to edit Master title style</a:t>
            </a:r>
            <a:endParaRPr lang="en-GB" dirty="0"/>
          </a:p>
        </p:txBody>
      </p:sp>
      <p:sp>
        <p:nvSpPr>
          <p:cNvPr id="14" name="Text Placeholder 2"/>
          <p:cNvSpPr>
            <a:spLocks noGrp="1"/>
          </p:cNvSpPr>
          <p:nvPr>
            <p:ph type="body" sz="quarter" idx="16"/>
          </p:nvPr>
        </p:nvSpPr>
        <p:spPr>
          <a:xfrm>
            <a:off x="357188" y="909635"/>
            <a:ext cx="11477331" cy="396875"/>
          </a:xfrm>
        </p:spPr>
        <p:txBody>
          <a:bodyPr/>
          <a:lstStyle>
            <a:lvl1pPr>
              <a:defRPr sz="1800"/>
            </a:lvl1pPr>
          </a:lstStyle>
          <a:p>
            <a:pPr lvl="0"/>
            <a:r>
              <a:rPr lang="en-US"/>
              <a:t>Click to edit Master text styles</a:t>
            </a:r>
          </a:p>
        </p:txBody>
      </p:sp>
      <p:sp>
        <p:nvSpPr>
          <p:cNvPr id="15" name="Text Placeholder 17"/>
          <p:cNvSpPr>
            <a:spLocks noGrp="1"/>
          </p:cNvSpPr>
          <p:nvPr>
            <p:ph type="body" sz="quarter" idx="15"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241530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6565"/>
            <a:ext cx="5626800" cy="4006848"/>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5" y="1706563"/>
            <a:ext cx="5628408" cy="4006849"/>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071664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01063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1 x content + heading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87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82133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rgbClr val="FFFFFF"/>
                </a:solidFill>
              </a:defRPr>
            </a:lvl1pPr>
          </a:lstStyle>
          <a:p>
            <a:r>
              <a:rPr lang="en-GB" dirty="0"/>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solidFill>
                  <a:srgbClr val="FFFFFF"/>
                </a:solidFill>
              </a:defRPr>
            </a:lvl1pPr>
          </a:lstStyle>
          <a:p>
            <a:pPr lvl="0"/>
            <a:r>
              <a:rPr lang="en-GB" dirty="0"/>
              <a:t>Click to add text</a:t>
            </a:r>
          </a:p>
        </p:txBody>
      </p:sp>
      <p:pic>
        <p:nvPicPr>
          <p:cNvPr id="4" name="Graphic 3">
            <a:extLst>
              <a:ext uri="{FF2B5EF4-FFF2-40B4-BE49-F238E27FC236}">
                <a16:creationId xmlns:a16="http://schemas.microsoft.com/office/drawing/2014/main" id="{D23A00E7-27CD-A2BA-446E-20B17576BB92}"/>
              </a:ext>
            </a:extLst>
          </p:cNvPr>
          <p:cNvPicPr>
            <a:picLocks noChangeAspect="1"/>
          </p:cNvPicPr>
          <p:nvPr userDrawn="1">
            <p:custDataLst>
              <p:tags r:id="rId1"/>
            </p:custDataLst>
          </p:nvPr>
        </p:nvPicPr>
        <p:blipFill rotWithShape="1">
          <a:blip r:embed="rId3">
            <a:extLst>
              <a:ext uri="{96DAC541-7B7A-43D3-8B79-37D633B846F1}">
                <asvg:svgBlip xmlns:asvg="http://schemas.microsoft.com/office/drawing/2016/SVG/main" r:embed="rId4"/>
              </a:ext>
            </a:extLst>
          </a:blip>
          <a:srcRect t="11835" b="20949"/>
          <a:stretch/>
        </p:blipFill>
        <p:spPr>
          <a:xfrm>
            <a:off x="360002" y="431800"/>
            <a:ext cx="3337351" cy="352425"/>
          </a:xfrm>
          <a:prstGeom prst="rect">
            <a:avLst/>
          </a:prstGeom>
        </p:spPr>
      </p:pic>
    </p:spTree>
    <p:extLst>
      <p:ext uri="{BB962C8B-B14F-4D97-AF65-F5344CB8AC3E}">
        <p14:creationId xmlns:p14="http://schemas.microsoft.com/office/powerpoint/2010/main" val="3710511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2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16837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8717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3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dirty="0"/>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98475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6885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4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55809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5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93089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5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6874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6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295"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08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885"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518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6474"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5982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6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295" y="1708149"/>
            <a:ext cx="17604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295"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0800" y="1708150"/>
            <a:ext cx="17604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08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885" y="1708149"/>
            <a:ext cx="17604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885"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5180" y="1708150"/>
            <a:ext cx="17604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518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6474" y="1708150"/>
            <a:ext cx="1760400" cy="604800"/>
          </a:xfrm>
        </p:spPr>
        <p:txBody>
          <a:bodyPr/>
          <a:lstStyle>
            <a:lvl1pPr>
              <a:defRPr b="1"/>
            </a:lvl1pPr>
          </a:lstStyle>
          <a:p>
            <a:pPr lvl="0"/>
            <a:r>
              <a:rPr lang="en-US" dirty="0"/>
              <a:t>Click to add text</a:t>
            </a:r>
            <a:endParaRPr lang="en-GB" dirty="0"/>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6474"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20890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09502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black)">
    <p:bg>
      <p:bgPr>
        <a:solidFill>
          <a:srgbClr val="000000"/>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dirty="0"/>
              <a:t>Click icon to add picture</a:t>
            </a:r>
            <a:endParaRPr lang="en-GB" dirty="0"/>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bg1"/>
                </a:solidFill>
              </a:defRPr>
            </a:lvl1pPr>
          </a:lstStyle>
          <a:p>
            <a:r>
              <a:rPr lang="en-GB" dirty="0"/>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solidFill>
                  <a:schemeClr val="bg1"/>
                </a:solidFill>
              </a:defRPr>
            </a:lvl1pPr>
          </a:lstStyle>
          <a:p>
            <a:pPr lvl="0"/>
            <a:r>
              <a:rPr lang="en-US" dirty="0"/>
              <a:t>Click to add text </a:t>
            </a:r>
          </a:p>
        </p:txBody>
      </p:sp>
      <p:pic>
        <p:nvPicPr>
          <p:cNvPr id="11" name="Picture 10">
            <a:extLst>
              <a:ext uri="{FF2B5EF4-FFF2-40B4-BE49-F238E27FC236}">
                <a16:creationId xmlns:a16="http://schemas.microsoft.com/office/drawing/2014/main" id="{AB940724-CD0A-4966-9236-B1E83A63E8E9}"/>
              </a:ext>
            </a:extLst>
          </p:cNvPr>
          <p:cNvPicPr>
            <a:picLocks noChangeAspect="1"/>
          </p:cNvPicPr>
          <p:nvPr userDrawn="1"/>
        </p:nvPicPr>
        <p:blipFill>
          <a:blip r:embed="rId3"/>
          <a:stretch>
            <a:fillRect/>
          </a:stretch>
        </p:blipFill>
        <p:spPr>
          <a:xfrm>
            <a:off x="4213475" y="1490401"/>
            <a:ext cx="63612" cy="4500000"/>
          </a:xfrm>
          <a:prstGeom prst="rect">
            <a:avLst/>
          </a:prstGeom>
        </p:spPr>
      </p:pic>
      <p:pic>
        <p:nvPicPr>
          <p:cNvPr id="2" name="Graphic 1">
            <a:extLst>
              <a:ext uri="{FF2B5EF4-FFF2-40B4-BE49-F238E27FC236}">
                <a16:creationId xmlns:a16="http://schemas.microsoft.com/office/drawing/2014/main" id="{B28BB97A-9386-53B0-D230-EED94CF0006F}"/>
              </a:ext>
            </a:extLst>
          </p:cNvPr>
          <p:cNvPicPr>
            <a:picLocks noChangeAspect="1"/>
          </p:cNvPicPr>
          <p:nvPr userDrawn="1">
            <p:custDataLst>
              <p:tags r:id="rId1"/>
            </p:custDataLst>
          </p:nvPr>
        </p:nvPicPr>
        <p:blipFill rotWithShape="1">
          <a:blip r:embed="rId4">
            <a:extLst>
              <a:ext uri="{96DAC541-7B7A-43D3-8B79-37D633B846F1}">
                <asvg:svgBlip xmlns:asvg="http://schemas.microsoft.com/office/drawing/2016/SVG/main" r:embed="rId5"/>
              </a:ext>
            </a:extLst>
          </a:blip>
          <a:srcRect t="11836" b="21555"/>
          <a:stretch/>
        </p:blipFill>
        <p:spPr>
          <a:xfrm>
            <a:off x="360000" y="428625"/>
            <a:ext cx="3337351" cy="349250"/>
          </a:xfrm>
          <a:prstGeom prst="rect">
            <a:avLst/>
          </a:prstGeom>
        </p:spPr>
      </p:pic>
    </p:spTree>
    <p:extLst>
      <p:ext uri="{BB962C8B-B14F-4D97-AF65-F5344CB8AC3E}">
        <p14:creationId xmlns:p14="http://schemas.microsoft.com/office/powerpoint/2010/main" val="1480711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Dashboard expor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56FF685-0455-410C-BAD6-9C18A6B827C5}"/>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42994E6-33EF-41B4-9B8F-14CDAEC3A969}"/>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68E51B97-D115-41B0-A593-DB194CD06371}"/>
              </a:ext>
            </a:extLst>
          </p:cNvPr>
          <p:cNvSpPr>
            <a:spLocks noGrp="1"/>
          </p:cNvSpPr>
          <p:nvPr>
            <p:ph sz="quarter" idx="12" hasCustomPrompt="1"/>
          </p:nvPr>
        </p:nvSpPr>
        <p:spPr>
          <a:xfrm>
            <a:off x="360000" y="432000"/>
            <a:ext cx="9536400" cy="5281200"/>
          </a:xfrm>
        </p:spPr>
        <p:txBody>
          <a:bodyPr/>
          <a:lstStyle>
            <a:lvl1pPr>
              <a:defRPr/>
            </a:lvl1pPr>
          </a:lstStyle>
          <a:p>
            <a:pPr lvl="0"/>
            <a:r>
              <a:rPr lang="en-US" dirty="0"/>
              <a:t>Click to add content</a:t>
            </a:r>
          </a:p>
        </p:txBody>
      </p:sp>
      <p:sp>
        <p:nvSpPr>
          <p:cNvPr id="8" name="Text Placeholder 7">
            <a:extLst>
              <a:ext uri="{FF2B5EF4-FFF2-40B4-BE49-F238E27FC236}">
                <a16:creationId xmlns:a16="http://schemas.microsoft.com/office/drawing/2014/main" id="{8956DFF0-F399-4C7B-9862-88E481176C81}"/>
              </a:ext>
            </a:extLst>
          </p:cNvPr>
          <p:cNvSpPr>
            <a:spLocks noGrp="1"/>
          </p:cNvSpPr>
          <p:nvPr>
            <p:ph type="body" sz="quarter" idx="13" hasCustomPrompt="1"/>
          </p:nvPr>
        </p:nvSpPr>
        <p:spPr>
          <a:xfrm>
            <a:off x="10062000" y="432000"/>
            <a:ext cx="1764000" cy="52812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67044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60000" y="1706565"/>
            <a:ext cx="11461585" cy="4006848"/>
          </a:xfrm>
          <a:extLst>
            <a:ext uri="{91240B29-F687-4F45-9708-019B960494DF}">
              <a14:hiddenLine xmlns:a14="http://schemas.microsoft.com/office/drawing/2010/main" w="12700">
                <a:solidFill>
                  <a:srgbClr val="39E9CB"/>
                </a:solidFill>
              </a14:hiddenLine>
            </a:ext>
          </a:extLst>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1"/>
          <p:cNvSpPr>
            <a:spLocks noGrp="1"/>
          </p:cNvSpPr>
          <p:nvPr>
            <p:ph type="title" hasCustomPrompt="1"/>
          </p:nvPr>
        </p:nvSpPr>
        <p:spPr>
          <a:xfrm>
            <a:off x="357718" y="288925"/>
            <a:ext cx="11469281" cy="416570"/>
          </a:xfrm>
          <a:extLst>
            <a:ext uri="{91240B29-F687-4F45-9708-019B960494DF}">
              <a14:hiddenLine xmlns:a14="http://schemas.microsoft.com/office/drawing/2010/main" w="12700">
                <a:solidFill>
                  <a:srgbClr val="BF23E7"/>
                </a:solidFill>
              </a14:hiddenLine>
            </a:ext>
          </a:extLst>
        </p:spPr>
        <p:txBody>
          <a:bodyPr>
            <a:noAutofit/>
          </a:bodyPr>
          <a:lstStyle>
            <a:lvl1pPr>
              <a:defRPr>
                <a:solidFill>
                  <a:schemeClr val="tx1"/>
                </a:solidFill>
              </a:defRPr>
            </a:lvl1pPr>
          </a:lstStyle>
          <a:p>
            <a:r>
              <a:rPr lang="en-GB"/>
              <a:t>Click to edit master title style</a:t>
            </a:r>
          </a:p>
        </p:txBody>
      </p:sp>
      <p:sp>
        <p:nvSpPr>
          <p:cNvPr id="15" name="Slide Number Placeholder 5"/>
          <p:cNvSpPr>
            <a:spLocks noGrp="1"/>
          </p:cNvSpPr>
          <p:nvPr>
            <p:ph type="sldNum" sz="quarter" idx="4"/>
          </p:nvPr>
        </p:nvSpPr>
        <p:spPr>
          <a:xfrm>
            <a:off x="10856913" y="6399213"/>
            <a:ext cx="969963" cy="182562"/>
          </a:xfrm>
          <a:prstGeom prst="rect">
            <a:avLst/>
          </a:prstGeom>
          <a:extLst>
            <a:ext uri="{91240B29-F687-4F45-9708-019B960494DF}">
              <a14:hiddenLine xmlns:a14="http://schemas.microsoft.com/office/drawing/2010/main" w="12700">
                <a:solidFill>
                  <a:srgbClr val="423CA2"/>
                </a:solidFill>
              </a14:hiddenLine>
            </a:ext>
          </a:extLst>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3" name="Text Placeholder 17"/>
          <p:cNvSpPr>
            <a:spLocks noGrp="1"/>
          </p:cNvSpPr>
          <p:nvPr>
            <p:ph type="body" sz="quarter" idx="19" hasCustomPrompt="1"/>
          </p:nvPr>
        </p:nvSpPr>
        <p:spPr>
          <a:xfrm>
            <a:off x="6096000" y="6399213"/>
            <a:ext cx="4696800" cy="182562"/>
          </a:xfrm>
          <a:extLst>
            <a:ext uri="{91240B29-F687-4F45-9708-019B960494DF}">
              <a14:hiddenLine xmlns:a14="http://schemas.microsoft.com/office/drawing/2010/main" w="12700">
                <a:solidFill>
                  <a:srgbClr val="0A3A30"/>
                </a:solidFill>
              </a14:hiddenLine>
            </a:ext>
          </a:extLst>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390294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6565"/>
            <a:ext cx="5625600" cy="40068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35"/>
          <p:cNvSpPr>
            <a:spLocks noGrp="1"/>
          </p:cNvSpPr>
          <p:nvPr>
            <p:ph sz="quarter" idx="14" hasCustomPrompt="1"/>
          </p:nvPr>
        </p:nvSpPr>
        <p:spPr>
          <a:xfrm>
            <a:off x="6191575" y="1706563"/>
            <a:ext cx="5625600" cy="40068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6"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144479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359999"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2"/>
          <p:cNvSpPr>
            <a:spLocks noGrp="1"/>
          </p:cNvSpPr>
          <p:nvPr>
            <p:ph idx="14" hasCustomPrompt="1"/>
          </p:nvPr>
        </p:nvSpPr>
        <p:spPr>
          <a:xfrm>
            <a:off x="4251327"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5" hasCustomPrompt="1"/>
          </p:nvPr>
        </p:nvSpPr>
        <p:spPr>
          <a:xfrm>
            <a:off x="8142653"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6"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8"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
        <p:nvSpPr>
          <p:cNvPr id="19"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082250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9"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4" hasCustomPrompt="1"/>
          </p:nvPr>
        </p:nvSpPr>
        <p:spPr>
          <a:xfrm>
            <a:off x="3275192"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3" name="Content Placeholder 2"/>
          <p:cNvSpPr>
            <a:spLocks noGrp="1"/>
          </p:cNvSpPr>
          <p:nvPr>
            <p:ph idx="15" hasCustomPrompt="1"/>
          </p:nvPr>
        </p:nvSpPr>
        <p:spPr>
          <a:xfrm>
            <a:off x="6190385"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 name="Content Placeholder 2"/>
          <p:cNvSpPr>
            <a:spLocks noGrp="1"/>
          </p:cNvSpPr>
          <p:nvPr>
            <p:ph idx="16" hasCustomPrompt="1"/>
          </p:nvPr>
        </p:nvSpPr>
        <p:spPr>
          <a:xfrm>
            <a:off x="9105580"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9"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21" name="Text Placeholder 17"/>
          <p:cNvSpPr>
            <a:spLocks noGrp="1"/>
          </p:cNvSpPr>
          <p:nvPr>
            <p:ph type="body" sz="quarter" idx="20"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
        <p:nvSpPr>
          <p:cNvPr id="22"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586196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1"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3997206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72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72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1833879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slide 2 (white)">
    <p:bg>
      <p:bgPr>
        <a:solidFill>
          <a:schemeClr val="bg1"/>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tx1"/>
                </a:solidFill>
              </a:defRPr>
            </a:lvl1pPr>
          </a:lstStyle>
          <a:p>
            <a:r>
              <a:rPr lang="en-US" dirty="0"/>
              <a:t>Click icon to add picture</a:t>
            </a:r>
            <a:endParaRPr lang="en-GB" dirty="0"/>
          </a:p>
        </p:txBody>
      </p:sp>
      <p:sp>
        <p:nvSpPr>
          <p:cNvPr id="2"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2281252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slide 3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1302858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67200" y="1138238"/>
            <a:ext cx="4666800" cy="17892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8" name="Subtitle 2"/>
          <p:cNvSpPr>
            <a:spLocks noGrp="1"/>
          </p:cNvSpPr>
          <p:nvPr>
            <p:ph type="subTitle" idx="1" hasCustomPrompt="1"/>
          </p:nvPr>
        </p:nvSpPr>
        <p:spPr>
          <a:xfrm>
            <a:off x="367200" y="3147038"/>
            <a:ext cx="4666800" cy="1882800"/>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4228118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59999" y="2258559"/>
            <a:ext cx="5643563" cy="198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GB" dirty="0"/>
              <a:t>Click to add title</a:t>
            </a:r>
          </a:p>
        </p:txBody>
      </p:sp>
      <p:sp>
        <p:nvSpPr>
          <p:cNvPr id="5" name="Text Placeholder 2"/>
          <p:cNvSpPr>
            <a:spLocks noGrp="1"/>
          </p:cNvSpPr>
          <p:nvPr>
            <p:ph type="body" sz="quarter" idx="16" hasCustomPrompt="1"/>
          </p:nvPr>
        </p:nvSpPr>
        <p:spPr>
          <a:xfrm>
            <a:off x="359999" y="1713600"/>
            <a:ext cx="976676" cy="54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40192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le slide 2 (black)">
    <p:bg>
      <p:bgPr>
        <a:solidFill>
          <a:srgbClr val="000000"/>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bg1"/>
                </a:solidFill>
              </a:defRPr>
            </a:lvl1pPr>
          </a:lstStyle>
          <a:p>
            <a:r>
              <a:rPr lang="en-US" dirty="0"/>
              <a:t>Click icon to add picture</a:t>
            </a:r>
            <a:endParaRPr lang="en-GB" dirty="0"/>
          </a:p>
        </p:txBody>
      </p:sp>
      <p:sp>
        <p:nvSpPr>
          <p:cNvPr id="8"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2799343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Title slide 3 (black)">
    <p:bg>
      <p:bgPr>
        <a:solidFill>
          <a:srgbClr val="000000"/>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
        <p:nvSpPr>
          <p:cNvPr id="5"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1371700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60362" y="2984855"/>
            <a:ext cx="11466511" cy="1585557"/>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GB" dirty="0"/>
              <a:t>Click to edit master text styles</a:t>
            </a:r>
          </a:p>
          <a:p>
            <a:pPr lvl="1"/>
            <a:r>
              <a:rPr lang="en-GB" dirty="0"/>
              <a:t>Second level</a:t>
            </a:r>
          </a:p>
        </p:txBody>
      </p:sp>
      <p:sp>
        <p:nvSpPr>
          <p:cNvPr id="5" name="Text Placeholder 2"/>
          <p:cNvSpPr>
            <a:spLocks noGrp="1"/>
          </p:cNvSpPr>
          <p:nvPr>
            <p:ph type="body" sz="quarter" idx="16" hasCustomPrompt="1"/>
          </p:nvPr>
        </p:nvSpPr>
        <p:spPr>
          <a:xfrm>
            <a:off x="359999" y="2564672"/>
            <a:ext cx="976676" cy="411163"/>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63086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984855"/>
            <a:ext cx="11468465" cy="1585557"/>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bg1"/>
                </a:solidFill>
              </a:defRPr>
            </a:lvl2pPr>
          </a:lstStyle>
          <a:p>
            <a:pPr lvl="0"/>
            <a:r>
              <a:rPr lang="en-GB" dirty="0"/>
              <a:t>Click to edit master text styles</a:t>
            </a:r>
          </a:p>
          <a:p>
            <a:pPr lvl="1"/>
            <a:r>
              <a:rPr lang="en-GB" dirty="0"/>
              <a:t>Second level</a:t>
            </a:r>
          </a:p>
        </p:txBody>
      </p:sp>
      <p:sp>
        <p:nvSpPr>
          <p:cNvPr id="7" name="Text Placeholder 2"/>
          <p:cNvSpPr>
            <a:spLocks noGrp="1"/>
          </p:cNvSpPr>
          <p:nvPr>
            <p:ph type="body" sz="quarter" idx="16" hasCustomPrompt="1"/>
          </p:nvPr>
        </p:nvSpPr>
        <p:spPr>
          <a:xfrm>
            <a:off x="360363" y="2564672"/>
            <a:ext cx="976312" cy="411163"/>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1505422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8"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292776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570229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9" name="Content Placeholder 2"/>
          <p:cNvSpPr>
            <a:spLocks noGrp="1"/>
          </p:cNvSpPr>
          <p:nvPr>
            <p:ph idx="1"/>
          </p:nvPr>
        </p:nvSpPr>
        <p:spPr>
          <a:xfrm>
            <a:off x="359998"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idx="14"/>
          </p:nvPr>
        </p:nvSpPr>
        <p:spPr>
          <a:xfrm>
            <a:off x="4251326"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Content Placeholder 2"/>
          <p:cNvSpPr>
            <a:spLocks noGrp="1"/>
          </p:cNvSpPr>
          <p:nvPr>
            <p:ph idx="15"/>
          </p:nvPr>
        </p:nvSpPr>
        <p:spPr>
          <a:xfrm>
            <a:off x="8142653"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419926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8"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5192"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0386"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20" name="Text Placeholder 2"/>
          <p:cNvSpPr>
            <a:spLocks noGrp="1"/>
          </p:cNvSpPr>
          <p:nvPr>
            <p:ph type="body" sz="quarter" idx="18"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1961557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82589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20610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257200"/>
            <a:ext cx="5643927" cy="198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bg1"/>
                </a:solidFill>
              </a:defRPr>
            </a:lvl2pPr>
          </a:lstStyle>
          <a:p>
            <a:pPr lvl="0"/>
            <a:r>
              <a:rPr lang="en-GB" dirty="0"/>
              <a:t>Click to add title</a:t>
            </a:r>
          </a:p>
        </p:txBody>
      </p:sp>
      <p:sp>
        <p:nvSpPr>
          <p:cNvPr id="7" name="Text Placeholder 2"/>
          <p:cNvSpPr>
            <a:spLocks noGrp="1"/>
          </p:cNvSpPr>
          <p:nvPr>
            <p:ph type="body" sz="quarter" idx="16" hasCustomPrompt="1"/>
          </p:nvPr>
        </p:nvSpPr>
        <p:spPr>
          <a:xfrm>
            <a:off x="360363" y="1713332"/>
            <a:ext cx="976312" cy="54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2493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Klikk for å redigere tittelstil</a:t>
            </a:r>
          </a:p>
        </p:txBody>
      </p:sp>
      <p:sp>
        <p:nvSpPr>
          <p:cNvPr id="3" name="Rectangle 4"/>
          <p:cNvSpPr>
            <a:spLocks noGrp="1" noChangeArrowheads="1"/>
          </p:cNvSpPr>
          <p:nvPr>
            <p:ph type="sldNum" sz="quarter" idx="10"/>
          </p:nvPr>
        </p:nvSpPr>
        <p:spPr>
          <a:ln/>
        </p:spPr>
        <p:txBody>
          <a:bodyPr/>
          <a:lstStyle>
            <a:lvl1pPr>
              <a:defRPr/>
            </a:lvl1pPr>
          </a:lstStyle>
          <a:p>
            <a:fld id="{1B636240-6CDE-43CF-9923-D38ACD728A3E}" type="slidenum">
              <a:rPr lang="nb-NO"/>
              <a:pPr/>
              <a:t>‹#›</a:t>
            </a:fld>
            <a:endParaRPr lang="nb-NO" dirty="0"/>
          </a:p>
        </p:txBody>
      </p:sp>
      <p:sp>
        <p:nvSpPr>
          <p:cNvPr id="4" name="Rectangle 23"/>
          <p:cNvSpPr>
            <a:spLocks noGrp="1" noChangeArrowheads="1"/>
          </p:cNvSpPr>
          <p:nvPr>
            <p:ph type="ftr" sz="quarter" idx="11"/>
          </p:nvPr>
        </p:nvSpPr>
        <p:spPr>
          <a:xfrm>
            <a:off x="9431868" y="6248400"/>
            <a:ext cx="2442633" cy="304800"/>
          </a:xfrm>
          <a:prstGeom prst="rect">
            <a:avLst/>
          </a:prstGeom>
          <a:ln/>
        </p:spPr>
        <p:txBody>
          <a:bodyPr/>
          <a:lstStyle>
            <a:lvl1pPr>
              <a:defRPr/>
            </a:lvl1pPr>
          </a:lstStyle>
          <a:p>
            <a:pPr>
              <a:defRPr/>
            </a:pPr>
            <a:r>
              <a:rPr lang="en-GB" dirty="0"/>
              <a:t>Gallupskolen November 2011</a:t>
            </a:r>
          </a:p>
        </p:txBody>
      </p:sp>
    </p:spTree>
    <p:extLst>
      <p:ext uri="{BB962C8B-B14F-4D97-AF65-F5344CB8AC3E}">
        <p14:creationId xmlns:p14="http://schemas.microsoft.com/office/powerpoint/2010/main" val="188815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1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8" name="Text Placeholder 7">
            <a:extLst>
              <a:ext uri="{FF2B5EF4-FFF2-40B4-BE49-F238E27FC236}">
                <a16:creationId xmlns:a16="http://schemas.microsoft.com/office/drawing/2014/main" id="{50105BF4-D562-44BF-BA5C-F9CA4C0FE918}"/>
              </a:ext>
            </a:extLst>
          </p:cNvPr>
          <p:cNvSpPr>
            <a:spLocks noGrp="1"/>
          </p:cNvSpPr>
          <p:nvPr>
            <p:ph type="body" sz="quarter" idx="13" hasCustomPrompt="1"/>
          </p:nvPr>
        </p:nvSpPr>
        <p:spPr>
          <a:xfrm>
            <a:off x="360363" y="910800"/>
            <a:ext cx="11466000" cy="396000"/>
          </a:xfrm>
        </p:spPr>
        <p:txBody>
          <a:bodyPr/>
          <a:lstStyle>
            <a:lvl1pPr>
              <a:spcBef>
                <a:spcPts val="600"/>
              </a:spcBef>
              <a:defRPr sz="2200"/>
            </a:lvl1pPr>
          </a:lstStyle>
          <a:p>
            <a:pPr lvl="0"/>
            <a:r>
              <a:rPr lang="en-US" dirty="0"/>
              <a:t>Click to add subtitle</a:t>
            </a:r>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296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1 x content +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A51D583-D2F5-4206-82FD-3E7E687E574D}"/>
              </a:ext>
            </a:extLst>
          </p:cNvPr>
          <p:cNvSpPr>
            <a:spLocks noGrp="1"/>
          </p:cNvSpPr>
          <p:nvPr>
            <p:ph type="body" sz="quarter" idx="14" hasCustomPrompt="1"/>
          </p:nvPr>
        </p:nvSpPr>
        <p:spPr>
          <a:xfrm>
            <a:off x="360000" y="910800"/>
            <a:ext cx="11466513"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2413484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29FAE1AF-1132-4B0D-8DC6-F52576CE682C}"/>
              </a:ext>
            </a:extLst>
          </p:cNvPr>
          <p:cNvSpPr>
            <a:spLocks noGrp="1"/>
          </p:cNvSpPr>
          <p:nvPr>
            <p:ph type="body" sz="quarter" idx="14" hasCustomPrompt="1"/>
          </p:nvPr>
        </p:nvSpPr>
        <p:spPr>
          <a:xfrm>
            <a:off x="360363"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242129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image" Target="../media/image2.sv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image" Target="../media/image1.png"/><Relationship Id="rId2" Type="http://schemas.openxmlformats.org/officeDocument/2006/relationships/slideLayout" Target="../slideLayouts/slideLayout28.xml"/><Relationship Id="rId16" Type="http://schemas.openxmlformats.org/officeDocument/2006/relationships/tags" Target="../tags/tag9.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tags" Target="../tags/tag8.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heme" Target="../theme/theme3.xml"/><Relationship Id="rId1" Type="http://schemas.openxmlformats.org/officeDocument/2006/relationships/slideLayout" Target="../slideLayouts/slideLayout40.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43.xml"/><Relationship Id="rId7" Type="http://schemas.openxmlformats.org/officeDocument/2006/relationships/tags" Target="../tags/tag11.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theme" Target="../theme/theme4.xml"/><Relationship Id="rId5" Type="http://schemas.openxmlformats.org/officeDocument/2006/relationships/slideLayout" Target="../slideLayouts/slideLayout45.xml"/><Relationship Id="rId4"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image" Target="../media/image9.png"/><Relationship Id="rId2" Type="http://schemas.openxmlformats.org/officeDocument/2006/relationships/slideLayout" Target="../slideLayouts/slideLayout47.xml"/><Relationship Id="rId16" Type="http://schemas.openxmlformats.org/officeDocument/2006/relationships/theme" Target="../theme/theme5.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2" name="Group 1"/>
          <p:cNvGrpSpPr/>
          <p:nvPr userDrawn="1"/>
        </p:nvGrpSpPr>
        <p:grpSpPr>
          <a:xfrm>
            <a:off x="-1143000" y="-600255"/>
            <a:ext cx="13680281" cy="6913023"/>
            <a:chOff x="-1143000" y="-600255"/>
            <a:chExt cx="13680281" cy="6913023"/>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4382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sp>
          <p:nvSpPr>
            <p:cNvPr id="33" name="TextBox 32">
              <a:extLst>
                <a:ext uri="{FF2B5EF4-FFF2-40B4-BE49-F238E27FC236}">
                  <a16:creationId xmlns:a16="http://schemas.microsoft.com/office/drawing/2014/main" id="{A925CEB6-6DDA-49BF-824C-CFA9D8A07E3F}"/>
                </a:ext>
              </a:extLst>
            </p:cNvPr>
            <p:cNvSpPr txBox="1"/>
            <p:nvPr userDrawn="1"/>
          </p:nvSpPr>
          <p:spPr>
            <a:xfrm>
              <a:off x="-747711" y="6066546"/>
              <a:ext cx="438671" cy="123111"/>
            </a:xfrm>
            <a:prstGeom prst="rect">
              <a:avLst/>
            </a:prstGeom>
            <a:noFill/>
          </p:spPr>
          <p:txBody>
            <a:bodyPr wrap="square" lIns="0" tIns="0" rIns="0" bIns="0" rtlCol="0">
              <a:spAutoFit/>
            </a:bodyPr>
            <a:lstStyle/>
            <a:p>
              <a:pPr algn="r"/>
              <a:r>
                <a:rPr lang="en-GB" sz="800" dirty="0">
                  <a:solidFill>
                    <a:schemeClr val="tx1"/>
                  </a:solidFill>
                </a:rPr>
                <a:t>7.54 cm</a:t>
              </a:r>
            </a:p>
          </p:txBody>
        </p:sp>
        <p:sp>
          <p:nvSpPr>
            <p:cNvPr id="34" name="TextBox 33">
              <a:extLst>
                <a:ext uri="{FF2B5EF4-FFF2-40B4-BE49-F238E27FC236}">
                  <a16:creationId xmlns:a16="http://schemas.microsoft.com/office/drawing/2014/main" id="{E1658A23-15A2-4406-AF7E-89707B5575E7}"/>
                </a:ext>
              </a:extLst>
            </p:cNvPr>
            <p:cNvSpPr txBox="1"/>
            <p:nvPr userDrawn="1"/>
          </p:nvSpPr>
          <p:spPr>
            <a:xfrm>
              <a:off x="-1143000" y="6189657"/>
              <a:ext cx="833960" cy="123111"/>
            </a:xfrm>
            <a:prstGeom prst="rect">
              <a:avLst/>
            </a:prstGeom>
            <a:noFill/>
          </p:spPr>
          <p:txBody>
            <a:bodyPr wrap="square" lIns="0" tIns="0" rIns="0" bIns="0" rtlCol="0">
              <a:spAutoFit/>
            </a:bodyPr>
            <a:lstStyle/>
            <a:p>
              <a:pPr algn="r"/>
              <a:r>
                <a:rPr lang="en-GB" sz="800" dirty="0">
                  <a:solidFill>
                    <a:schemeClr val="tx1"/>
                  </a:solidFill>
                </a:rPr>
                <a:t>Image Bottom</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6" name="Straight Connector 5">
            <a:extLst>
              <a:ext uri="{FF2B5EF4-FFF2-40B4-BE49-F238E27FC236}">
                <a16:creationId xmlns:a16="http://schemas.microsoft.com/office/drawing/2014/main" id="{6805F70E-6BF1-451B-AC5F-64819FD40883}"/>
              </a:ext>
            </a:extLst>
          </p:cNvPr>
          <p:cNvCxnSpPr>
            <a:cxnSpLocks/>
          </p:cNvCxnSpPr>
          <p:nvPr userDrawn="1">
            <p:custDataLst>
              <p:tags r:id="rId28"/>
            </p:custDataLst>
          </p:nvPr>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37" name="Graphic 36">
            <a:extLst>
              <a:ext uri="{FF2B5EF4-FFF2-40B4-BE49-F238E27FC236}">
                <a16:creationId xmlns:a16="http://schemas.microsoft.com/office/drawing/2014/main" id="{2CC2F24E-468A-4212-A014-115B799B0109}"/>
              </a:ext>
            </a:extLst>
          </p:cNvPr>
          <p:cNvPicPr>
            <a:picLocks noChangeAspect="1"/>
          </p:cNvPicPr>
          <p:nvPr userDrawn="1">
            <p:custDataLst>
              <p:tags r:id="rId29"/>
            </p:custDataLst>
          </p:nvPr>
        </p:nvPicPr>
        <p:blipFill rotWithShape="1">
          <a:blip r:embed="rId30">
            <a:extLst>
              <a:ext uri="{96DAC541-7B7A-43D3-8B79-37D633B846F1}">
                <asvg:svgBlip xmlns:asvg="http://schemas.microsoft.com/office/drawing/2016/SVG/main" r:embed="rId31"/>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3680662798"/>
      </p:ext>
    </p:extLst>
  </p:cSld>
  <p:clrMap bg1="lt1" tx1="dk1" bg2="lt2" tx2="dk2" accent1="accent1" accent2="accent2" accent3="accent3" accent4="accent4" accent5="accent5" accent6="accent6" hlink="hlink" folHlink="folHlink"/>
  <p:sldLayoutIdLst>
    <p:sldLayoutId id="2147483683" r:id="rId1"/>
    <p:sldLayoutId id="2147483819" r:id="rId2"/>
    <p:sldLayoutId id="2147483821" r:id="rId3"/>
    <p:sldLayoutId id="2147483820" r:id="rId4"/>
    <p:sldLayoutId id="2147483697" r:id="rId5"/>
    <p:sldLayoutId id="2147483696"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 id="2147483772" r:id="rId18"/>
    <p:sldLayoutId id="2147483773" r:id="rId19"/>
    <p:sldLayoutId id="2147483774" r:id="rId20"/>
    <p:sldLayoutId id="2147483775" r:id="rId21"/>
    <p:sldLayoutId id="2147483776" r:id="rId22"/>
    <p:sldLayoutId id="2147483853" r:id="rId23"/>
    <p:sldLayoutId id="2147483857" r:id="rId24"/>
    <p:sldLayoutId id="2147483858" r:id="rId25"/>
    <p:sldLayoutId id="2147483859"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userDrawn="1">
          <p15:clr>
            <a:srgbClr val="F26B43"/>
          </p15:clr>
        </p15:guide>
        <p15:guide id="14" pos="7453" userDrawn="1">
          <p15:clr>
            <a:srgbClr val="F26B43"/>
          </p15:clr>
        </p15:guide>
        <p15:guide id="28" orient="horz" pos="1076" userDrawn="1">
          <p15:clr>
            <a:srgbClr val="F26B43"/>
          </p15:clr>
        </p15:guide>
        <p15:guide id="29" orient="horz" pos="270" userDrawn="1">
          <p15:clr>
            <a:srgbClr val="F26B43"/>
          </p15:clr>
        </p15:guide>
        <p15:guide id="33" orient="horz" pos="3600" userDrawn="1">
          <p15:clr>
            <a:srgbClr val="F26B43"/>
          </p15:clr>
        </p15:guide>
        <p15:guide id="35" pos="228" userDrawn="1">
          <p15:clr>
            <a:srgbClr val="F26B43"/>
          </p15:clr>
        </p15:guide>
        <p15:guide id="36" pos="3840" userDrawn="1">
          <p15:clr>
            <a:srgbClr val="F26B43"/>
          </p15:clr>
        </p15:guide>
        <p15:guide id="37" pos="3782" userDrawn="1">
          <p15:clr>
            <a:srgbClr val="F26B43"/>
          </p15:clr>
        </p15:guide>
        <p15:guide id="38" pos="3900" userDrawn="1">
          <p15:clr>
            <a:srgbClr val="F26B43"/>
          </p15:clr>
        </p15:guide>
        <p15:guide id="39" orient="horz" pos="387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3" name="Footer Placeholder 2">
            <a:extLst>
              <a:ext uri="{FF2B5EF4-FFF2-40B4-BE49-F238E27FC236}">
                <a16:creationId xmlns:a16="http://schemas.microsoft.com/office/drawing/2014/main" id="{1115639F-9E76-41B0-BB57-8F8A1F600167}"/>
              </a:ext>
            </a:extLst>
          </p:cNvPr>
          <p:cNvSpPr>
            <a:spLocks noGrp="1"/>
          </p:cNvSpPr>
          <p:nvPr userDrawn="1">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33" name="Straight Connector 32">
            <a:extLst>
              <a:ext uri="{FF2B5EF4-FFF2-40B4-BE49-F238E27FC236}">
                <a16:creationId xmlns:a16="http://schemas.microsoft.com/office/drawing/2014/main" id="{81FD9D1B-8E5A-447D-B2D0-15FF23DD7EDA}"/>
              </a:ext>
            </a:extLst>
          </p:cNvPr>
          <p:cNvCxnSpPr>
            <a:cxnSpLocks/>
          </p:cNvCxnSpPr>
          <p:nvPr userDrawn="1">
            <p:custDataLst>
              <p:tags r:id="rId15"/>
            </p:custDataLst>
          </p:nvPr>
        </p:nvCxnSpPr>
        <p:spPr>
          <a:xfrm>
            <a:off x="360000" y="6120000"/>
            <a:ext cx="11474161" cy="0"/>
          </a:xfrm>
          <a:prstGeom prst="line">
            <a:avLst/>
          </a:prstGeom>
          <a:ln w="38100">
            <a:solidFill>
              <a:srgbClr val="333333"/>
            </a:solidFill>
            <a:tailEnd type="none"/>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27AF91A0-A869-4C9D-8D84-C843E57FF9C6}"/>
              </a:ext>
            </a:extLst>
          </p:cNvPr>
          <p:cNvGrpSpPr/>
          <p:nvPr userDrawn="1"/>
        </p:nvGrpSpPr>
        <p:grpSpPr>
          <a:xfrm>
            <a:off x="-1143000" y="-600255"/>
            <a:ext cx="13680281" cy="6916199"/>
            <a:chOff x="-1143000" y="-600255"/>
            <a:chExt cx="13680281" cy="6916199"/>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cxnSp>
          <p:nvCxnSpPr>
            <p:cNvPr id="34" name="Straight Connector 33">
              <a:extLst>
                <a:ext uri="{FF2B5EF4-FFF2-40B4-BE49-F238E27FC236}">
                  <a16:creationId xmlns:a16="http://schemas.microsoft.com/office/drawing/2014/main" id="{4C819980-719E-42BA-84AA-491FF69717D9}"/>
                </a:ext>
              </a:extLst>
            </p:cNvPr>
            <p:cNvCxnSpPr/>
            <p:nvPr userDrawn="1"/>
          </p:nvCxnSpPr>
          <p:spPr>
            <a:xfrm>
              <a:off x="-256200" y="614540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AD636BE3-4FEE-45BA-A183-BCB80C007E10}"/>
                </a:ext>
              </a:extLst>
            </p:cNvPr>
            <p:cNvSpPr txBox="1"/>
            <p:nvPr userDrawn="1"/>
          </p:nvSpPr>
          <p:spPr>
            <a:xfrm>
              <a:off x="-747711" y="6069722"/>
              <a:ext cx="438671" cy="123111"/>
            </a:xfrm>
            <a:prstGeom prst="rect">
              <a:avLst/>
            </a:prstGeom>
            <a:noFill/>
          </p:spPr>
          <p:txBody>
            <a:bodyPr wrap="square" lIns="0" tIns="0" rIns="0" bIns="0" rtlCol="0">
              <a:spAutoFit/>
            </a:bodyPr>
            <a:lstStyle/>
            <a:p>
              <a:pPr algn="r"/>
              <a:r>
                <a:rPr lang="en-GB" sz="800" dirty="0">
                  <a:solidFill>
                    <a:schemeClr val="tx1"/>
                  </a:solidFill>
                </a:rPr>
                <a:t>7.54 cm</a:t>
              </a:r>
            </a:p>
          </p:txBody>
        </p:sp>
        <p:sp>
          <p:nvSpPr>
            <p:cNvPr id="36" name="TextBox 35">
              <a:extLst>
                <a:ext uri="{FF2B5EF4-FFF2-40B4-BE49-F238E27FC236}">
                  <a16:creationId xmlns:a16="http://schemas.microsoft.com/office/drawing/2014/main" id="{92FC16A6-CA4F-4B0F-B25C-7772D09D7351}"/>
                </a:ext>
              </a:extLst>
            </p:cNvPr>
            <p:cNvSpPr txBox="1"/>
            <p:nvPr userDrawn="1"/>
          </p:nvSpPr>
          <p:spPr>
            <a:xfrm>
              <a:off x="-1143000" y="6192833"/>
              <a:ext cx="833960" cy="123111"/>
            </a:xfrm>
            <a:prstGeom prst="rect">
              <a:avLst/>
            </a:prstGeom>
            <a:noFill/>
          </p:spPr>
          <p:txBody>
            <a:bodyPr wrap="square" lIns="0" tIns="0" rIns="0" bIns="0" rtlCol="0">
              <a:spAutoFit/>
            </a:bodyPr>
            <a:lstStyle/>
            <a:p>
              <a:pPr algn="r"/>
              <a:r>
                <a:rPr lang="en-GB" sz="800" dirty="0">
                  <a:solidFill>
                    <a:schemeClr val="tx1"/>
                  </a:solidFill>
                </a:rPr>
                <a:t>Image Bottom</a:t>
              </a:r>
            </a:p>
          </p:txBody>
        </p:sp>
      </p:grpSp>
      <p:pic>
        <p:nvPicPr>
          <p:cNvPr id="2" name="Graphic 1">
            <a:extLst>
              <a:ext uri="{FF2B5EF4-FFF2-40B4-BE49-F238E27FC236}">
                <a16:creationId xmlns:a16="http://schemas.microsoft.com/office/drawing/2014/main" id="{D08BDB5C-668B-0578-4344-52B1E2FD100D}"/>
              </a:ext>
            </a:extLst>
          </p:cNvPr>
          <p:cNvPicPr>
            <a:picLocks noChangeAspect="1"/>
          </p:cNvPicPr>
          <p:nvPr userDrawn="1">
            <p:custDataLst>
              <p:tags r:id="rId16"/>
            </p:custDataLst>
          </p:nvPr>
        </p:nvPicPr>
        <p:blipFill rotWithShape="1">
          <a:blip r:embed="rId17">
            <a:extLst>
              <a:ext uri="{96DAC541-7B7A-43D3-8B79-37D633B846F1}">
                <asvg:svgBlip xmlns:asvg="http://schemas.microsoft.com/office/drawing/2016/SVG/main" r:embed="rId18"/>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1444036230"/>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80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guide id="39" orient="horz" pos="387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2" name="Group 1"/>
          <p:cNvGrpSpPr/>
          <p:nvPr userDrawn="1"/>
        </p:nvGrpSpPr>
        <p:grpSpPr>
          <a:xfrm>
            <a:off x="-1143000" y="-600255"/>
            <a:ext cx="13680281" cy="6720255"/>
            <a:chOff x="-1143000" y="-600255"/>
            <a:chExt cx="13680281" cy="6720255"/>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33" name="Straight Connector 32">
            <a:extLst>
              <a:ext uri="{FF2B5EF4-FFF2-40B4-BE49-F238E27FC236}">
                <a16:creationId xmlns:a16="http://schemas.microsoft.com/office/drawing/2014/main" id="{BB75DB98-1BD1-4926-8750-16657B153BE4}"/>
              </a:ext>
            </a:extLst>
          </p:cNvPr>
          <p:cNvCxnSpPr>
            <a:cxnSpLocks/>
          </p:cNvCxnSpPr>
          <p:nvPr userDrawn="1"/>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4" name="Graphic 3">
            <a:extLst>
              <a:ext uri="{FF2B5EF4-FFF2-40B4-BE49-F238E27FC236}">
                <a16:creationId xmlns:a16="http://schemas.microsoft.com/office/drawing/2014/main" id="{B6B998AD-3619-5AEA-39AD-18AEE25AD5B0}"/>
              </a:ext>
            </a:extLst>
          </p:cNvPr>
          <p:cNvPicPr>
            <a:picLocks noChangeAspect="1"/>
          </p:cNvPicPr>
          <p:nvPr userDrawn="1">
            <p:custDataLst>
              <p:tags r:id="rId3"/>
            </p:custDataLst>
          </p:nvPr>
        </p:nvPicPr>
        <p:blipFill rotWithShape="1">
          <a:blip r:embed="rId4">
            <a:extLst>
              <a:ext uri="{96DAC541-7B7A-43D3-8B79-37D633B846F1}">
                <asvg:svgBlip xmlns:asvg="http://schemas.microsoft.com/office/drawing/2016/SVG/main" r:embed="rId5"/>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797071749"/>
      </p:ext>
    </p:extLst>
  </p:cSld>
  <p:clrMap bg1="lt1" tx1="dk1" bg2="lt2" tx2="dk2" accent1="accent1" accent2="accent2" accent3="accent3" accent4="accent4" accent5="accent5" accent6="accent6" hlink="hlink" folHlink="folHlink"/>
  <p:sldLayoutIdLst>
    <p:sldLayoutId id="2147483817"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7718" y="288926"/>
            <a:ext cx="11463865" cy="847725"/>
          </a:xfrm>
          <a:prstGeom prst="rect">
            <a:avLst/>
          </a:prstGeom>
        </p:spPr>
        <p:txBody>
          <a:bodyPr vert="horz" lIns="0" tIns="0" rIns="0" bIns="0" rtlCol="0" anchor="t">
            <a:noAutofit/>
          </a:bodyPr>
          <a:lstStyle/>
          <a:p>
            <a:r>
              <a:rPr lang="en-GB"/>
              <a:t>Click to edit master title style</a:t>
            </a:r>
          </a:p>
        </p:txBody>
      </p:sp>
      <p:sp>
        <p:nvSpPr>
          <p:cNvPr id="92" name="Text Placeholder 2"/>
          <p:cNvSpPr>
            <a:spLocks noGrp="1"/>
          </p:cNvSpPr>
          <p:nvPr>
            <p:ph type="body" idx="1"/>
          </p:nvPr>
        </p:nvSpPr>
        <p:spPr>
          <a:xfrm>
            <a:off x="360000" y="1706564"/>
            <a:ext cx="11466875" cy="400685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cxnSp>
        <p:nvCxnSpPr>
          <p:cNvPr id="93" name="Straight Connector 92"/>
          <p:cNvCxnSpPr/>
          <p:nvPr/>
        </p:nvCxnSpPr>
        <p:spPr>
          <a:xfrm>
            <a:off x="0" y="6121816"/>
            <a:ext cx="121920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94"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120" name="Group 119"/>
          <p:cNvGrpSpPr/>
          <p:nvPr userDrawn="1"/>
        </p:nvGrpSpPr>
        <p:grpSpPr>
          <a:xfrm>
            <a:off x="-1320800" y="-553566"/>
            <a:ext cx="13990320" cy="6673566"/>
            <a:chOff x="-990600" y="-553566"/>
            <a:chExt cx="10492740" cy="6673566"/>
          </a:xfrm>
        </p:grpSpPr>
        <p:cxnSp>
          <p:nvCxnSpPr>
            <p:cNvPr id="121" name="Straight Connector 120"/>
            <p:cNvCxnSpPr/>
            <p:nvPr userDrawn="1"/>
          </p:nvCxnSpPr>
          <p:spPr>
            <a:xfrm>
              <a:off x="887015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userDrawn="1"/>
          </p:nvCxnSpPr>
          <p:spPr>
            <a:xfrm>
              <a:off x="-192150" y="28575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userDrawn="1"/>
          </p:nvCxnSpPr>
          <p:spPr>
            <a:xfrm>
              <a:off x="-192150" y="1707886"/>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userDrawn="1"/>
          </p:nvCxnSpPr>
          <p:spPr>
            <a:xfrm>
              <a:off x="-192150" y="612000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userDrawn="1"/>
          </p:nvCxnSpPr>
          <p:spPr>
            <a:xfrm>
              <a:off x="-192150" y="3426354"/>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a:off x="-192150" y="571447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userDrawn="1"/>
          </p:nvCxnSpPr>
          <p:spPr>
            <a:xfrm>
              <a:off x="449969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userDrawn="1"/>
          </p:nvCxnSpPr>
          <p:spPr>
            <a:xfrm>
              <a:off x="4572000" y="-288131"/>
              <a:ext cx="0" cy="202406"/>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29" name="TextBox 128"/>
            <p:cNvSpPr txBox="1"/>
            <p:nvPr userDrawn="1"/>
          </p:nvSpPr>
          <p:spPr>
            <a:xfrm>
              <a:off x="-630925" y="1646156"/>
              <a:ext cx="399146"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130" name="TextBox 129"/>
            <p:cNvSpPr txBox="1"/>
            <p:nvPr userDrawn="1"/>
          </p:nvSpPr>
          <p:spPr>
            <a:xfrm>
              <a:off x="-630925" y="3357884"/>
              <a:ext cx="399146" cy="123111"/>
            </a:xfrm>
            <a:prstGeom prst="rect">
              <a:avLst/>
            </a:prstGeom>
            <a:noFill/>
          </p:spPr>
          <p:txBody>
            <a:bodyPr wrap="square" lIns="0" tIns="0" rIns="0" bIns="0" rtlCol="0">
              <a:spAutoFit/>
            </a:bodyPr>
            <a:lstStyle/>
            <a:p>
              <a:pPr algn="r"/>
              <a:r>
                <a:rPr lang="en-GB" sz="800" dirty="0">
                  <a:solidFill>
                    <a:schemeClr val="tx1"/>
                  </a:solidFill>
                </a:rPr>
                <a:t>0cm</a:t>
              </a:r>
            </a:p>
          </p:txBody>
        </p:sp>
        <p:sp>
          <p:nvSpPr>
            <p:cNvPr id="131" name="TextBox 130"/>
            <p:cNvSpPr txBox="1"/>
            <p:nvPr userDrawn="1"/>
          </p:nvSpPr>
          <p:spPr>
            <a:xfrm>
              <a:off x="-630925" y="5640188"/>
              <a:ext cx="399146" cy="123111"/>
            </a:xfrm>
            <a:prstGeom prst="rect">
              <a:avLst/>
            </a:prstGeom>
            <a:noFill/>
          </p:spPr>
          <p:txBody>
            <a:bodyPr wrap="square" lIns="0" tIns="0" rIns="0" bIns="0" rtlCol="0">
              <a:spAutoFit/>
            </a:bodyPr>
            <a:lstStyle/>
            <a:p>
              <a:pPr algn="r"/>
              <a:r>
                <a:rPr lang="en-GB" sz="800" dirty="0">
                  <a:solidFill>
                    <a:schemeClr val="tx1"/>
                  </a:solidFill>
                </a:rPr>
                <a:t>6.36cm</a:t>
              </a:r>
            </a:p>
          </p:txBody>
        </p:sp>
        <p:sp>
          <p:nvSpPr>
            <p:cNvPr id="132" name="TextBox 131"/>
            <p:cNvSpPr txBox="1"/>
            <p:nvPr userDrawn="1"/>
          </p:nvSpPr>
          <p:spPr>
            <a:xfrm>
              <a:off x="298272" y="-297180"/>
              <a:ext cx="407812" cy="123111"/>
            </a:xfrm>
            <a:prstGeom prst="rect">
              <a:avLst/>
            </a:prstGeom>
            <a:noFill/>
          </p:spPr>
          <p:txBody>
            <a:bodyPr wrap="square" lIns="0" tIns="0" rIns="0" bIns="0" rtlCol="0">
              <a:spAutoFit/>
            </a:bodyPr>
            <a:lstStyle/>
            <a:p>
              <a:pPr algn="l"/>
              <a:r>
                <a:rPr lang="en-GB" sz="800" dirty="0">
                  <a:solidFill>
                    <a:schemeClr val="tx1"/>
                  </a:solidFill>
                </a:rPr>
                <a:t>11.96cm</a:t>
              </a:r>
            </a:p>
          </p:txBody>
        </p:sp>
        <p:sp>
          <p:nvSpPr>
            <p:cNvPr id="133" name="TextBox 132"/>
            <p:cNvSpPr txBox="1"/>
            <p:nvPr userDrawn="1"/>
          </p:nvSpPr>
          <p:spPr>
            <a:xfrm>
              <a:off x="4064858" y="-208836"/>
              <a:ext cx="407812" cy="123111"/>
            </a:xfrm>
            <a:prstGeom prst="rect">
              <a:avLst/>
            </a:prstGeom>
            <a:noFill/>
          </p:spPr>
          <p:txBody>
            <a:bodyPr wrap="square" lIns="0" tIns="0" rIns="0" bIns="0" rtlCol="0">
              <a:spAutoFit/>
            </a:bodyPr>
            <a:lstStyle/>
            <a:p>
              <a:pPr algn="r"/>
              <a:r>
                <a:rPr lang="en-GB" sz="800" dirty="0">
                  <a:solidFill>
                    <a:schemeClr val="tx1"/>
                  </a:solidFill>
                </a:rPr>
                <a:t>0.20cm</a:t>
              </a:r>
            </a:p>
          </p:txBody>
        </p:sp>
        <p:sp>
          <p:nvSpPr>
            <p:cNvPr id="134" name="TextBox 133"/>
            <p:cNvSpPr txBox="1"/>
            <p:nvPr userDrawn="1"/>
          </p:nvSpPr>
          <p:spPr>
            <a:xfrm>
              <a:off x="4672443" y="-208836"/>
              <a:ext cx="407812" cy="123111"/>
            </a:xfrm>
            <a:prstGeom prst="rect">
              <a:avLst/>
            </a:prstGeom>
            <a:noFill/>
          </p:spPr>
          <p:txBody>
            <a:bodyPr wrap="square" lIns="0" tIns="0" rIns="0" bIns="0" rtlCol="0">
              <a:spAutoFit/>
            </a:bodyPr>
            <a:lstStyle/>
            <a:p>
              <a:pPr algn="l"/>
              <a:r>
                <a:rPr lang="en-GB" sz="800" dirty="0">
                  <a:solidFill>
                    <a:schemeClr val="tx1"/>
                  </a:solidFill>
                </a:rPr>
                <a:t>0.20cm</a:t>
              </a:r>
            </a:p>
          </p:txBody>
        </p:sp>
        <p:sp>
          <p:nvSpPr>
            <p:cNvPr id="135" name="TextBox 134"/>
            <p:cNvSpPr txBox="1"/>
            <p:nvPr userDrawn="1"/>
          </p:nvSpPr>
          <p:spPr>
            <a:xfrm>
              <a:off x="8444866" y="-292104"/>
              <a:ext cx="407812" cy="123111"/>
            </a:xfrm>
            <a:prstGeom prst="rect">
              <a:avLst/>
            </a:prstGeom>
            <a:noFill/>
          </p:spPr>
          <p:txBody>
            <a:bodyPr wrap="square" lIns="0" tIns="0" rIns="0" bIns="0" rtlCol="0">
              <a:spAutoFit/>
            </a:bodyPr>
            <a:lstStyle/>
            <a:p>
              <a:pPr algn="r"/>
              <a:r>
                <a:rPr lang="en-GB" sz="800" dirty="0">
                  <a:solidFill>
                    <a:schemeClr val="tx1"/>
                  </a:solidFill>
                </a:rPr>
                <a:t>11.94cm</a:t>
              </a:r>
            </a:p>
          </p:txBody>
        </p:sp>
        <p:sp>
          <p:nvSpPr>
            <p:cNvPr id="136" name="TextBox 135"/>
            <p:cNvSpPr txBox="1"/>
            <p:nvPr userDrawn="1"/>
          </p:nvSpPr>
          <p:spPr>
            <a:xfrm>
              <a:off x="4368094" y="-553566"/>
              <a:ext cx="407812" cy="246221"/>
            </a:xfrm>
            <a:prstGeom prst="rect">
              <a:avLst/>
            </a:prstGeom>
            <a:noFill/>
          </p:spPr>
          <p:txBody>
            <a:bodyPr wrap="square" lIns="0" tIns="0" rIns="0" bIns="0" rtlCol="0">
              <a:spAutoFit/>
            </a:bodyPr>
            <a:lstStyle/>
            <a:p>
              <a:pPr algn="ctr"/>
              <a:r>
                <a:rPr lang="en-GB" sz="800" dirty="0">
                  <a:solidFill>
                    <a:schemeClr val="tx1"/>
                  </a:solidFill>
                </a:rPr>
                <a:t>Middle</a:t>
              </a:r>
              <a:br>
                <a:rPr lang="en-GB" sz="800" dirty="0">
                  <a:solidFill>
                    <a:schemeClr val="tx1"/>
                  </a:solidFill>
                </a:rPr>
              </a:br>
              <a:r>
                <a:rPr lang="en-GB" sz="800" dirty="0">
                  <a:solidFill>
                    <a:schemeClr val="tx1"/>
                  </a:solidFill>
                </a:rPr>
                <a:t>0cm</a:t>
              </a:r>
            </a:p>
          </p:txBody>
        </p:sp>
        <p:cxnSp>
          <p:nvCxnSpPr>
            <p:cNvPr id="137" name="Straight Connector 136"/>
            <p:cNvCxnSpPr/>
            <p:nvPr userDrawn="1"/>
          </p:nvCxnSpPr>
          <p:spPr>
            <a:xfrm>
              <a:off x="270000"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38" name="TextBox 137"/>
            <p:cNvSpPr txBox="1"/>
            <p:nvPr userDrawn="1"/>
          </p:nvSpPr>
          <p:spPr>
            <a:xfrm>
              <a:off x="-990600" y="5763299"/>
              <a:ext cx="75882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139" name="TextBox 138"/>
            <p:cNvSpPr txBox="1"/>
            <p:nvPr userDrawn="1"/>
          </p:nvSpPr>
          <p:spPr>
            <a:xfrm>
              <a:off x="-990600" y="1766886"/>
              <a:ext cx="75882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140" name="TextBox 139"/>
            <p:cNvSpPr txBox="1"/>
            <p:nvPr userDrawn="1"/>
          </p:nvSpPr>
          <p:spPr>
            <a:xfrm>
              <a:off x="-537210" y="-297180"/>
              <a:ext cx="775293"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141" name="TextBox 140"/>
            <p:cNvSpPr txBox="1"/>
            <p:nvPr userDrawn="1"/>
          </p:nvSpPr>
          <p:spPr>
            <a:xfrm>
              <a:off x="8907866" y="-297180"/>
              <a:ext cx="594274"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142" name="Straight Connector 141"/>
            <p:cNvCxnSpPr/>
            <p:nvPr userDrawn="1"/>
          </p:nvCxnSpPr>
          <p:spPr>
            <a:xfrm>
              <a:off x="464343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43" name="TextBox 142"/>
            <p:cNvSpPr txBox="1"/>
            <p:nvPr userDrawn="1"/>
          </p:nvSpPr>
          <p:spPr>
            <a:xfrm>
              <a:off x="-630925" y="199943"/>
              <a:ext cx="399146" cy="123111"/>
            </a:xfrm>
            <a:prstGeom prst="rect">
              <a:avLst/>
            </a:prstGeom>
            <a:noFill/>
          </p:spPr>
          <p:txBody>
            <a:bodyPr wrap="square" lIns="0" tIns="0" rIns="0" bIns="0" rtlCol="0">
              <a:spAutoFit/>
            </a:bodyPr>
            <a:lstStyle/>
            <a:p>
              <a:pPr algn="r"/>
              <a:r>
                <a:rPr lang="en-GB" sz="800" dirty="0">
                  <a:solidFill>
                    <a:schemeClr val="tx1"/>
                  </a:solidFill>
                </a:rPr>
                <a:t>8.73cm</a:t>
              </a:r>
            </a:p>
          </p:txBody>
        </p:sp>
        <p:sp>
          <p:nvSpPr>
            <p:cNvPr id="144" name="TextBox 143"/>
            <p:cNvSpPr txBox="1"/>
            <p:nvPr userDrawn="1"/>
          </p:nvSpPr>
          <p:spPr>
            <a:xfrm>
              <a:off x="-990600" y="323054"/>
              <a:ext cx="75882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pic>
        <p:nvPicPr>
          <p:cNvPr id="32" name="Picture 31"/>
          <p:cNvPicPr>
            <a:picLocks noChangeAspect="1"/>
          </p:cNvPicPr>
          <p:nvPr userDrawn="1">
            <p:custDataLst>
              <p:tags r:id="rId7"/>
            </p:custDataLst>
          </p:nvPr>
        </p:nvPicPr>
        <p:blipFill rotWithShape="1">
          <a:blip r:embed="rId8" cstate="email">
            <a:extLst>
              <a:ext uri="{28A0092B-C50C-407E-A947-70E740481C1C}">
                <a14:useLocalDpi xmlns:a14="http://schemas.microsoft.com/office/drawing/2010/main" val="0"/>
              </a:ext>
            </a:extLst>
          </a:blip>
          <a:srcRect t="17771" b="19187"/>
          <a:stretch/>
        </p:blipFill>
        <p:spPr>
          <a:xfrm>
            <a:off x="360045" y="6383599"/>
            <a:ext cx="2103747" cy="201625"/>
          </a:xfrm>
          <a:prstGeom prst="rect">
            <a:avLst/>
          </a:prstGeom>
        </p:spPr>
      </p:pic>
    </p:spTree>
    <p:extLst>
      <p:ext uri="{BB962C8B-B14F-4D97-AF65-F5344CB8AC3E}">
        <p14:creationId xmlns:p14="http://schemas.microsoft.com/office/powerpoint/2010/main" val="1244426672"/>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68">
          <p15:clr>
            <a:srgbClr val="F26B43"/>
          </p15:clr>
        </p15:guide>
        <p15:guide id="2" orient="horz" pos="2160">
          <p15:clr>
            <a:srgbClr val="F26B43"/>
          </p15:clr>
        </p15:guide>
        <p15:guide id="14" pos="2880">
          <p15:clr>
            <a:srgbClr val="F26B43"/>
          </p15:clr>
        </p15:guide>
        <p15:guide id="25" pos="5588">
          <p15:clr>
            <a:srgbClr val="F26B43"/>
          </p15:clr>
        </p15:guide>
        <p15:guide id="28" orient="horz" pos="1076">
          <p15:clr>
            <a:srgbClr val="F26B43"/>
          </p15:clr>
        </p15:guide>
        <p15:guide id="33" orient="horz" pos="3602">
          <p15:clr>
            <a:srgbClr val="F26B43"/>
          </p15:clr>
        </p15:guide>
        <p15:guide id="36" orient="horz" pos="179">
          <p15:clr>
            <a:srgbClr val="F26B43"/>
          </p15:clr>
        </p15:guide>
        <p15:guide id="37" pos="2925">
          <p15:clr>
            <a:srgbClr val="F26B43"/>
          </p15:clr>
        </p15:guide>
        <p15:guide id="38" pos="283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1143000" y="-438330"/>
            <a:ext cx="13716000" cy="6621721"/>
            <a:chOff x="-1143000" y="-438330"/>
            <a:chExt cx="13716000" cy="6621721"/>
          </a:xfrm>
        </p:grpSpPr>
        <p:cxnSp>
          <p:nvCxnSpPr>
            <p:cNvPr id="12" name="Straight Connector 11"/>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56200" y="113823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47711" y="1075580"/>
              <a:ext cx="438671" cy="123111"/>
            </a:xfrm>
            <a:prstGeom prst="rect">
              <a:avLst/>
            </a:prstGeom>
            <a:noFill/>
          </p:spPr>
          <p:txBody>
            <a:bodyPr wrap="square" lIns="0" tIns="0" rIns="0" bIns="0" rtlCol="0">
              <a:spAutoFit/>
            </a:bodyPr>
            <a:lstStyle/>
            <a:p>
              <a:pPr algn="r"/>
              <a:r>
                <a:rPr lang="en-GB" sz="800" dirty="0">
                  <a:solidFill>
                    <a:schemeClr val="tx1"/>
                  </a:solidFill>
                </a:rPr>
                <a:t>3.16cm</a:t>
              </a:r>
            </a:p>
          </p:txBody>
        </p:sp>
        <p:cxnSp>
          <p:nvCxnSpPr>
            <p:cNvPr id="21" name="Straight Connector 20"/>
            <p:cNvCxnSpPr/>
            <p:nvPr userDrawn="1"/>
          </p:nvCxnSpPr>
          <p:spPr>
            <a:xfrm>
              <a:off x="-256200" y="2282296"/>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256200" y="2854325"/>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256200" y="3998383"/>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256200" y="4570412"/>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256200" y="5142441"/>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114935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212003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309071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406140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503208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0027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697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794413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a:off x="891482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988550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1085619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11049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100772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a:off x="9105543"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813381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71620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521863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424690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a:off x="327518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a:off x="230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133172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4.75cm</a:t>
              </a:r>
            </a:p>
          </p:txBody>
        </p:sp>
        <p:sp>
          <p:nvSpPr>
            <p:cNvPr id="52" name="TextBox 51"/>
            <p:cNvSpPr txBox="1"/>
            <p:nvPr userDrawn="1"/>
          </p:nvSpPr>
          <p:spPr>
            <a:xfrm>
              <a:off x="-747711" y="2216732"/>
              <a:ext cx="438671" cy="123111"/>
            </a:xfrm>
            <a:prstGeom prst="rect">
              <a:avLst/>
            </a:prstGeom>
            <a:noFill/>
          </p:spPr>
          <p:txBody>
            <a:bodyPr wrap="square" lIns="0" tIns="0" rIns="0" bIns="0" rtlCol="0">
              <a:spAutoFit/>
            </a:bodyPr>
            <a:lstStyle/>
            <a:p>
              <a:pPr algn="r"/>
              <a:r>
                <a:rPr lang="en-GB" sz="800" dirty="0">
                  <a:solidFill>
                    <a:schemeClr val="tx1"/>
                  </a:solidFill>
                </a:rPr>
                <a:t>6.34cm</a:t>
              </a:r>
            </a:p>
          </p:txBody>
        </p:sp>
        <p:sp>
          <p:nvSpPr>
            <p:cNvPr id="53" name="TextBox 52"/>
            <p:cNvSpPr txBox="1"/>
            <p:nvPr userDrawn="1"/>
          </p:nvSpPr>
          <p:spPr>
            <a:xfrm>
              <a:off x="-747711" y="2787308"/>
              <a:ext cx="438671" cy="123111"/>
            </a:xfrm>
            <a:prstGeom prst="rect">
              <a:avLst/>
            </a:prstGeom>
            <a:noFill/>
          </p:spPr>
          <p:txBody>
            <a:bodyPr wrap="square" lIns="0" tIns="0" rIns="0" bIns="0" rtlCol="0">
              <a:spAutoFit/>
            </a:bodyPr>
            <a:lstStyle/>
            <a:p>
              <a:pPr algn="r"/>
              <a:r>
                <a:rPr lang="en-GB" sz="800" dirty="0">
                  <a:solidFill>
                    <a:schemeClr val="tx1"/>
                  </a:solidFill>
                </a:rPr>
                <a:t>7.93cm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9.52cm</a:t>
              </a:r>
            </a:p>
          </p:txBody>
        </p:sp>
        <p:sp>
          <p:nvSpPr>
            <p:cNvPr id="55" name="TextBox 54"/>
            <p:cNvSpPr txBox="1"/>
            <p:nvPr userDrawn="1"/>
          </p:nvSpPr>
          <p:spPr>
            <a:xfrm>
              <a:off x="-747711" y="3928460"/>
              <a:ext cx="438671" cy="123111"/>
            </a:xfrm>
            <a:prstGeom prst="rect">
              <a:avLst/>
            </a:prstGeom>
            <a:noFill/>
          </p:spPr>
          <p:txBody>
            <a:bodyPr wrap="square" lIns="0" tIns="0" rIns="0" bIns="0" rtlCol="0">
              <a:spAutoFit/>
            </a:bodyPr>
            <a:lstStyle/>
            <a:p>
              <a:pPr algn="r"/>
              <a:r>
                <a:rPr lang="en-GB" sz="800" dirty="0">
                  <a:solidFill>
                    <a:schemeClr val="tx1"/>
                  </a:solidFill>
                </a:rPr>
                <a:t>11.11cm</a:t>
              </a:r>
            </a:p>
          </p:txBody>
        </p:sp>
        <p:sp>
          <p:nvSpPr>
            <p:cNvPr id="56" name="TextBox 55"/>
            <p:cNvSpPr txBox="1"/>
            <p:nvPr userDrawn="1"/>
          </p:nvSpPr>
          <p:spPr>
            <a:xfrm>
              <a:off x="-747711" y="4499036"/>
              <a:ext cx="438671" cy="123111"/>
            </a:xfrm>
            <a:prstGeom prst="rect">
              <a:avLst/>
            </a:prstGeom>
            <a:noFill/>
          </p:spPr>
          <p:txBody>
            <a:bodyPr wrap="square" lIns="0" tIns="0" rIns="0" bIns="0" rtlCol="0">
              <a:spAutoFit/>
            </a:bodyPr>
            <a:lstStyle/>
            <a:p>
              <a:pPr algn="r"/>
              <a:r>
                <a:rPr lang="en-GB" sz="800" dirty="0">
                  <a:solidFill>
                    <a:schemeClr val="tx1"/>
                  </a:solidFill>
                </a:rPr>
                <a:t>12.70cm</a:t>
              </a:r>
            </a:p>
          </p:txBody>
        </p:sp>
        <p:sp>
          <p:nvSpPr>
            <p:cNvPr id="57" name="TextBox 56"/>
            <p:cNvSpPr txBox="1"/>
            <p:nvPr userDrawn="1"/>
          </p:nvSpPr>
          <p:spPr>
            <a:xfrm>
              <a:off x="-747711" y="5069612"/>
              <a:ext cx="438671" cy="123111"/>
            </a:xfrm>
            <a:prstGeom prst="rect">
              <a:avLst/>
            </a:prstGeom>
            <a:noFill/>
          </p:spPr>
          <p:txBody>
            <a:bodyPr wrap="square" lIns="0" tIns="0" rIns="0" bIns="0" rtlCol="0">
              <a:spAutoFit/>
            </a:bodyPr>
            <a:lstStyle/>
            <a:p>
              <a:pPr algn="r"/>
              <a:r>
                <a:rPr lang="en-GB" sz="800" dirty="0">
                  <a:solidFill>
                    <a:schemeClr val="tx1"/>
                  </a:solidFill>
                </a:rPr>
                <a:t>14.29cm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15.87cm</a:t>
              </a:r>
            </a:p>
          </p:txBody>
        </p:sp>
        <p:sp>
          <p:nvSpPr>
            <p:cNvPr id="59" name="TextBox 58"/>
            <p:cNvSpPr txBox="1"/>
            <p:nvPr userDrawn="1"/>
          </p:nvSpPr>
          <p:spPr>
            <a:xfrm>
              <a:off x="-747711" y="6060280"/>
              <a:ext cx="438671" cy="123111"/>
            </a:xfrm>
            <a:prstGeom prst="rect">
              <a:avLst/>
            </a:prstGeom>
            <a:noFill/>
          </p:spPr>
          <p:txBody>
            <a:bodyPr wrap="square" lIns="0" tIns="0" rIns="0" bIns="0" rtlCol="0">
              <a:spAutoFit/>
            </a:bodyPr>
            <a:lstStyle/>
            <a:p>
              <a:pPr algn="r"/>
              <a:r>
                <a:rPr lang="en-GB" sz="800" dirty="0">
                  <a:solidFill>
                    <a:schemeClr val="tx1"/>
                  </a:solidFill>
                </a:rPr>
                <a:t>17.00cm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1.00cm</a:t>
              </a:r>
            </a:p>
          </p:txBody>
        </p:sp>
        <p:sp>
          <p:nvSpPr>
            <p:cNvPr id="61" name="TextBox 60"/>
            <p:cNvSpPr txBox="1"/>
            <p:nvPr userDrawn="1"/>
          </p:nvSpPr>
          <p:spPr>
            <a:xfrm>
              <a:off x="1276838" y="-437436"/>
              <a:ext cx="438671" cy="123111"/>
            </a:xfrm>
            <a:prstGeom prst="rect">
              <a:avLst/>
            </a:prstGeom>
            <a:noFill/>
          </p:spPr>
          <p:txBody>
            <a:bodyPr wrap="square" lIns="0" tIns="0" rIns="0" bIns="0" rtlCol="0">
              <a:spAutoFit/>
            </a:bodyPr>
            <a:lstStyle/>
            <a:p>
              <a:pPr algn="l"/>
              <a:r>
                <a:rPr lang="en-GB" sz="800" dirty="0">
                  <a:solidFill>
                    <a:schemeClr val="tx1"/>
                  </a:solidFill>
                </a:rPr>
                <a:t>3.70cm</a:t>
              </a:r>
            </a:p>
          </p:txBody>
        </p:sp>
        <p:sp>
          <p:nvSpPr>
            <p:cNvPr id="62" name="TextBox 61"/>
            <p:cNvSpPr txBox="1"/>
            <p:nvPr userDrawn="1"/>
          </p:nvSpPr>
          <p:spPr>
            <a:xfrm>
              <a:off x="2248876" y="-437436"/>
              <a:ext cx="438671" cy="123111"/>
            </a:xfrm>
            <a:prstGeom prst="rect">
              <a:avLst/>
            </a:prstGeom>
            <a:noFill/>
          </p:spPr>
          <p:txBody>
            <a:bodyPr wrap="square" lIns="0" tIns="0" rIns="0" bIns="0" rtlCol="0">
              <a:spAutoFit/>
            </a:bodyPr>
            <a:lstStyle/>
            <a:p>
              <a:pPr algn="l"/>
              <a:r>
                <a:rPr lang="en-GB" sz="800" dirty="0">
                  <a:solidFill>
                    <a:schemeClr val="tx1"/>
                  </a:solidFill>
                </a:rPr>
                <a:t>6.40cm</a:t>
              </a:r>
            </a:p>
          </p:txBody>
        </p:sp>
        <p:sp>
          <p:nvSpPr>
            <p:cNvPr id="63" name="TextBox 62"/>
            <p:cNvSpPr txBox="1"/>
            <p:nvPr userDrawn="1"/>
          </p:nvSpPr>
          <p:spPr>
            <a:xfrm>
              <a:off x="3220914" y="-437436"/>
              <a:ext cx="438671" cy="123111"/>
            </a:xfrm>
            <a:prstGeom prst="rect">
              <a:avLst/>
            </a:prstGeom>
            <a:noFill/>
          </p:spPr>
          <p:txBody>
            <a:bodyPr wrap="square" lIns="0" tIns="0" rIns="0" bIns="0" rtlCol="0">
              <a:spAutoFit/>
            </a:bodyPr>
            <a:lstStyle/>
            <a:p>
              <a:pPr algn="l"/>
              <a:r>
                <a:rPr lang="en-GB" sz="800" dirty="0">
                  <a:solidFill>
                    <a:schemeClr val="tx1"/>
                  </a:solidFill>
                </a:rPr>
                <a:t>9.10cm</a:t>
              </a:r>
            </a:p>
          </p:txBody>
        </p:sp>
        <p:sp>
          <p:nvSpPr>
            <p:cNvPr id="64" name="TextBox 63"/>
            <p:cNvSpPr txBox="1"/>
            <p:nvPr userDrawn="1"/>
          </p:nvSpPr>
          <p:spPr>
            <a:xfrm>
              <a:off x="4192952" y="-437436"/>
              <a:ext cx="438671" cy="123111"/>
            </a:xfrm>
            <a:prstGeom prst="rect">
              <a:avLst/>
            </a:prstGeom>
            <a:noFill/>
          </p:spPr>
          <p:txBody>
            <a:bodyPr wrap="square" lIns="0" tIns="0" rIns="0" bIns="0" rtlCol="0">
              <a:spAutoFit/>
            </a:bodyPr>
            <a:lstStyle/>
            <a:p>
              <a:pPr algn="l"/>
              <a:r>
                <a:rPr lang="en-GB" sz="800" dirty="0">
                  <a:solidFill>
                    <a:schemeClr val="tx1"/>
                  </a:solidFill>
                </a:rPr>
                <a:t>11.80cm</a:t>
              </a:r>
            </a:p>
          </p:txBody>
        </p:sp>
        <p:sp>
          <p:nvSpPr>
            <p:cNvPr id="65" name="TextBox 64"/>
            <p:cNvSpPr txBox="1"/>
            <p:nvPr userDrawn="1"/>
          </p:nvSpPr>
          <p:spPr>
            <a:xfrm>
              <a:off x="5164990" y="-437436"/>
              <a:ext cx="438671" cy="123111"/>
            </a:xfrm>
            <a:prstGeom prst="rect">
              <a:avLst/>
            </a:prstGeom>
            <a:noFill/>
          </p:spPr>
          <p:txBody>
            <a:bodyPr wrap="square" lIns="0" tIns="0" rIns="0" bIns="0" rtlCol="0">
              <a:spAutoFit/>
            </a:bodyPr>
            <a:lstStyle/>
            <a:p>
              <a:pPr algn="l"/>
              <a:r>
                <a:rPr lang="en-GB" sz="800" dirty="0">
                  <a:solidFill>
                    <a:schemeClr val="tx1"/>
                  </a:solidFill>
                </a:rPr>
                <a:t>14.50cm</a:t>
              </a:r>
            </a:p>
          </p:txBody>
        </p:sp>
        <p:sp>
          <p:nvSpPr>
            <p:cNvPr id="66" name="TextBox 65"/>
            <p:cNvSpPr txBox="1"/>
            <p:nvPr userDrawn="1"/>
          </p:nvSpPr>
          <p:spPr>
            <a:xfrm>
              <a:off x="6137028" y="-437436"/>
              <a:ext cx="438671" cy="123111"/>
            </a:xfrm>
            <a:prstGeom prst="rect">
              <a:avLst/>
            </a:prstGeom>
            <a:noFill/>
          </p:spPr>
          <p:txBody>
            <a:bodyPr wrap="square" lIns="0" tIns="0" rIns="0" bIns="0" rtlCol="0">
              <a:spAutoFit/>
            </a:bodyPr>
            <a:lstStyle/>
            <a:p>
              <a:pPr algn="l"/>
              <a:r>
                <a:rPr lang="en-GB" sz="800" dirty="0">
                  <a:solidFill>
                    <a:schemeClr val="tx1"/>
                  </a:solidFill>
                </a:rPr>
                <a:t>17.20cm</a:t>
              </a:r>
            </a:p>
          </p:txBody>
        </p:sp>
        <p:sp>
          <p:nvSpPr>
            <p:cNvPr id="67" name="TextBox 66"/>
            <p:cNvSpPr txBox="1"/>
            <p:nvPr userDrawn="1"/>
          </p:nvSpPr>
          <p:spPr>
            <a:xfrm>
              <a:off x="7109066" y="-437436"/>
              <a:ext cx="438671" cy="123111"/>
            </a:xfrm>
            <a:prstGeom prst="rect">
              <a:avLst/>
            </a:prstGeom>
            <a:noFill/>
          </p:spPr>
          <p:txBody>
            <a:bodyPr wrap="square" lIns="0" tIns="0" rIns="0" bIns="0" rtlCol="0">
              <a:spAutoFit/>
            </a:bodyPr>
            <a:lstStyle/>
            <a:p>
              <a:pPr algn="l"/>
              <a:r>
                <a:rPr lang="en-GB" sz="800" dirty="0">
                  <a:solidFill>
                    <a:schemeClr val="tx1"/>
                  </a:solidFill>
                </a:rPr>
                <a:t>9.90cm</a:t>
              </a:r>
            </a:p>
          </p:txBody>
        </p:sp>
        <p:sp>
          <p:nvSpPr>
            <p:cNvPr id="68" name="TextBox 67"/>
            <p:cNvSpPr txBox="1"/>
            <p:nvPr userDrawn="1"/>
          </p:nvSpPr>
          <p:spPr>
            <a:xfrm>
              <a:off x="8081104" y="-437436"/>
              <a:ext cx="438671" cy="123111"/>
            </a:xfrm>
            <a:prstGeom prst="rect">
              <a:avLst/>
            </a:prstGeom>
            <a:noFill/>
          </p:spPr>
          <p:txBody>
            <a:bodyPr wrap="square" lIns="0" tIns="0" rIns="0" bIns="0" rtlCol="0">
              <a:spAutoFit/>
            </a:bodyPr>
            <a:lstStyle/>
            <a:p>
              <a:pPr algn="l"/>
              <a:r>
                <a:rPr lang="en-GB" sz="800" dirty="0">
                  <a:solidFill>
                    <a:schemeClr val="tx1"/>
                  </a:solidFill>
                </a:rPr>
                <a:t>22.60cm</a:t>
              </a:r>
            </a:p>
          </p:txBody>
        </p:sp>
        <p:sp>
          <p:nvSpPr>
            <p:cNvPr id="69" name="TextBox 68"/>
            <p:cNvSpPr txBox="1"/>
            <p:nvPr userDrawn="1"/>
          </p:nvSpPr>
          <p:spPr>
            <a:xfrm>
              <a:off x="9053142" y="-437436"/>
              <a:ext cx="438671" cy="123111"/>
            </a:xfrm>
            <a:prstGeom prst="rect">
              <a:avLst/>
            </a:prstGeom>
            <a:noFill/>
          </p:spPr>
          <p:txBody>
            <a:bodyPr wrap="square" lIns="0" tIns="0" rIns="0" bIns="0" rtlCol="0">
              <a:spAutoFit/>
            </a:bodyPr>
            <a:lstStyle/>
            <a:p>
              <a:pPr algn="l"/>
              <a:r>
                <a:rPr lang="en-GB" sz="800" dirty="0">
                  <a:solidFill>
                    <a:schemeClr val="tx1"/>
                  </a:solidFill>
                </a:rPr>
                <a:t>25.30cm</a:t>
              </a:r>
            </a:p>
          </p:txBody>
        </p:sp>
        <p:sp>
          <p:nvSpPr>
            <p:cNvPr id="70" name="TextBox 69"/>
            <p:cNvSpPr txBox="1"/>
            <p:nvPr userDrawn="1"/>
          </p:nvSpPr>
          <p:spPr>
            <a:xfrm>
              <a:off x="10025180" y="-437436"/>
              <a:ext cx="438671" cy="123111"/>
            </a:xfrm>
            <a:prstGeom prst="rect">
              <a:avLst/>
            </a:prstGeom>
            <a:noFill/>
          </p:spPr>
          <p:txBody>
            <a:bodyPr wrap="square" lIns="0" tIns="0" rIns="0" bIns="0" rtlCol="0">
              <a:spAutoFit/>
            </a:bodyPr>
            <a:lstStyle/>
            <a:p>
              <a:pPr algn="l"/>
              <a:r>
                <a:rPr lang="en-GB" sz="800" dirty="0">
                  <a:solidFill>
                    <a:schemeClr val="tx1"/>
                  </a:solidFill>
                </a:rPr>
                <a:t>27.99cm</a:t>
              </a:r>
            </a:p>
          </p:txBody>
        </p:sp>
        <p:sp>
          <p:nvSpPr>
            <p:cNvPr id="71" name="TextBox 70"/>
            <p:cNvSpPr txBox="1"/>
            <p:nvPr userDrawn="1"/>
          </p:nvSpPr>
          <p:spPr>
            <a:xfrm>
              <a:off x="10997215" y="-437436"/>
              <a:ext cx="438671" cy="123111"/>
            </a:xfrm>
            <a:prstGeom prst="rect">
              <a:avLst/>
            </a:prstGeom>
            <a:noFill/>
          </p:spPr>
          <p:txBody>
            <a:bodyPr wrap="square" lIns="0" tIns="0" rIns="0" bIns="0" rtlCol="0">
              <a:spAutoFit/>
            </a:bodyPr>
            <a:lstStyle/>
            <a:p>
              <a:pPr algn="l"/>
              <a:r>
                <a:rPr lang="en-GB" sz="800" dirty="0">
                  <a:solidFill>
                    <a:schemeClr val="tx1"/>
                  </a:solidFill>
                </a:rPr>
                <a:t>30.69cm</a:t>
              </a:r>
            </a:p>
          </p:txBody>
        </p:sp>
        <p:sp>
          <p:nvSpPr>
            <p:cNvPr id="72" name="TextBox 71"/>
            <p:cNvSpPr txBox="1"/>
            <p:nvPr userDrawn="1"/>
          </p:nvSpPr>
          <p:spPr>
            <a:xfrm>
              <a:off x="11461750" y="-437436"/>
              <a:ext cx="438671" cy="123111"/>
            </a:xfrm>
            <a:prstGeom prst="rect">
              <a:avLst/>
            </a:prstGeom>
            <a:noFill/>
          </p:spPr>
          <p:txBody>
            <a:bodyPr wrap="square" lIns="0" tIns="0" rIns="0" bIns="0" rtlCol="0">
              <a:spAutoFit/>
            </a:bodyPr>
            <a:lstStyle/>
            <a:p>
              <a:pPr algn="r"/>
              <a:r>
                <a:rPr lang="en-GB" sz="800" dirty="0">
                  <a:solidFill>
                    <a:schemeClr val="tx1"/>
                  </a:solidFill>
                </a:rPr>
                <a:t>32.85cm</a:t>
              </a:r>
            </a:p>
          </p:txBody>
        </p:sp>
        <p:sp>
          <p:nvSpPr>
            <p:cNvPr id="74" name="TextBox 73"/>
            <p:cNvSpPr txBox="1"/>
            <p:nvPr userDrawn="1"/>
          </p:nvSpPr>
          <p:spPr>
            <a:xfrm>
              <a:off x="10490780" y="-437436"/>
              <a:ext cx="438671" cy="123111"/>
            </a:xfrm>
            <a:prstGeom prst="rect">
              <a:avLst/>
            </a:prstGeom>
            <a:noFill/>
          </p:spPr>
          <p:txBody>
            <a:bodyPr wrap="square" lIns="0" tIns="0" rIns="0" bIns="0" rtlCol="0">
              <a:spAutoFit/>
            </a:bodyPr>
            <a:lstStyle/>
            <a:p>
              <a:pPr algn="r"/>
              <a:r>
                <a:rPr lang="en-GB" sz="800" dirty="0">
                  <a:solidFill>
                    <a:schemeClr val="tx1"/>
                  </a:solidFill>
                </a:rPr>
                <a:t>30.16cm</a:t>
              </a:r>
            </a:p>
          </p:txBody>
        </p:sp>
        <p:sp>
          <p:nvSpPr>
            <p:cNvPr id="75" name="TextBox 74"/>
            <p:cNvSpPr txBox="1"/>
            <p:nvPr userDrawn="1"/>
          </p:nvSpPr>
          <p:spPr>
            <a:xfrm>
              <a:off x="9519807" y="-437436"/>
              <a:ext cx="438671" cy="123111"/>
            </a:xfrm>
            <a:prstGeom prst="rect">
              <a:avLst/>
            </a:prstGeom>
            <a:noFill/>
          </p:spPr>
          <p:txBody>
            <a:bodyPr wrap="square" lIns="0" tIns="0" rIns="0" bIns="0" rtlCol="0">
              <a:spAutoFit/>
            </a:bodyPr>
            <a:lstStyle/>
            <a:p>
              <a:pPr algn="r"/>
              <a:r>
                <a:rPr lang="en-GB" sz="800" dirty="0">
                  <a:solidFill>
                    <a:schemeClr val="tx1"/>
                  </a:solidFill>
                </a:rPr>
                <a:t>27.46cm</a:t>
              </a:r>
            </a:p>
          </p:txBody>
        </p:sp>
        <p:sp>
          <p:nvSpPr>
            <p:cNvPr id="76" name="TextBox 75"/>
            <p:cNvSpPr txBox="1"/>
            <p:nvPr userDrawn="1"/>
          </p:nvSpPr>
          <p:spPr>
            <a:xfrm>
              <a:off x="8548834" y="-437436"/>
              <a:ext cx="438671" cy="123111"/>
            </a:xfrm>
            <a:prstGeom prst="rect">
              <a:avLst/>
            </a:prstGeom>
            <a:noFill/>
          </p:spPr>
          <p:txBody>
            <a:bodyPr wrap="square" lIns="0" tIns="0" rIns="0" bIns="0" rtlCol="0">
              <a:spAutoFit/>
            </a:bodyPr>
            <a:lstStyle/>
            <a:p>
              <a:pPr algn="r"/>
              <a:r>
                <a:rPr lang="en-GB" sz="800" dirty="0">
                  <a:solidFill>
                    <a:schemeClr val="tx1"/>
                  </a:solidFill>
                </a:rPr>
                <a:t>24.76cm</a:t>
              </a:r>
            </a:p>
          </p:txBody>
        </p:sp>
        <p:sp>
          <p:nvSpPr>
            <p:cNvPr id="77" name="TextBox 76"/>
            <p:cNvSpPr txBox="1"/>
            <p:nvPr userDrawn="1"/>
          </p:nvSpPr>
          <p:spPr>
            <a:xfrm>
              <a:off x="7577861" y="-437436"/>
              <a:ext cx="438671" cy="123111"/>
            </a:xfrm>
            <a:prstGeom prst="rect">
              <a:avLst/>
            </a:prstGeom>
            <a:noFill/>
          </p:spPr>
          <p:txBody>
            <a:bodyPr wrap="square" lIns="0" tIns="0" rIns="0" bIns="0" rtlCol="0">
              <a:spAutoFit/>
            </a:bodyPr>
            <a:lstStyle/>
            <a:p>
              <a:pPr algn="r"/>
              <a:r>
                <a:rPr lang="en-GB" sz="800" dirty="0">
                  <a:solidFill>
                    <a:schemeClr val="tx1"/>
                  </a:solidFill>
                </a:rPr>
                <a:t>22.07cm</a:t>
              </a:r>
            </a:p>
          </p:txBody>
        </p:sp>
        <p:sp>
          <p:nvSpPr>
            <p:cNvPr id="78" name="TextBox 77"/>
            <p:cNvSpPr txBox="1"/>
            <p:nvPr userDrawn="1"/>
          </p:nvSpPr>
          <p:spPr>
            <a:xfrm>
              <a:off x="6606888" y="-437436"/>
              <a:ext cx="438671" cy="123111"/>
            </a:xfrm>
            <a:prstGeom prst="rect">
              <a:avLst/>
            </a:prstGeom>
            <a:noFill/>
          </p:spPr>
          <p:txBody>
            <a:bodyPr wrap="square" lIns="0" tIns="0" rIns="0" bIns="0" rtlCol="0">
              <a:spAutoFit/>
            </a:bodyPr>
            <a:lstStyle/>
            <a:p>
              <a:pPr algn="r"/>
              <a:r>
                <a:rPr lang="en-GB" sz="800" dirty="0">
                  <a:solidFill>
                    <a:schemeClr val="tx1"/>
                  </a:solidFill>
                </a:rPr>
                <a:t>19.37cm</a:t>
              </a:r>
            </a:p>
          </p:txBody>
        </p:sp>
        <p:sp>
          <p:nvSpPr>
            <p:cNvPr id="79" name="TextBox 78"/>
            <p:cNvSpPr txBox="1"/>
            <p:nvPr userDrawn="1"/>
          </p:nvSpPr>
          <p:spPr>
            <a:xfrm>
              <a:off x="5635915" y="-437436"/>
              <a:ext cx="438671" cy="123111"/>
            </a:xfrm>
            <a:prstGeom prst="rect">
              <a:avLst/>
            </a:prstGeom>
            <a:noFill/>
          </p:spPr>
          <p:txBody>
            <a:bodyPr wrap="square" lIns="0" tIns="0" rIns="0" bIns="0" rtlCol="0">
              <a:spAutoFit/>
            </a:bodyPr>
            <a:lstStyle/>
            <a:p>
              <a:pPr algn="r"/>
              <a:r>
                <a:rPr lang="en-GB" sz="800" dirty="0">
                  <a:solidFill>
                    <a:schemeClr val="tx1"/>
                  </a:solidFill>
                </a:rPr>
                <a:t>16.67cm</a:t>
              </a:r>
            </a:p>
          </p:txBody>
        </p:sp>
        <p:sp>
          <p:nvSpPr>
            <p:cNvPr id="80" name="TextBox 79"/>
            <p:cNvSpPr txBox="1"/>
            <p:nvPr userDrawn="1"/>
          </p:nvSpPr>
          <p:spPr>
            <a:xfrm>
              <a:off x="4664942" y="-437436"/>
              <a:ext cx="438671" cy="123111"/>
            </a:xfrm>
            <a:prstGeom prst="rect">
              <a:avLst/>
            </a:prstGeom>
            <a:noFill/>
          </p:spPr>
          <p:txBody>
            <a:bodyPr wrap="square" lIns="0" tIns="0" rIns="0" bIns="0" rtlCol="0">
              <a:spAutoFit/>
            </a:bodyPr>
            <a:lstStyle/>
            <a:p>
              <a:pPr algn="r"/>
              <a:r>
                <a:rPr lang="en-GB" sz="800" dirty="0">
                  <a:solidFill>
                    <a:schemeClr val="tx1"/>
                  </a:solidFill>
                </a:rPr>
                <a:t>13.98cm</a:t>
              </a:r>
            </a:p>
          </p:txBody>
        </p:sp>
        <p:sp>
          <p:nvSpPr>
            <p:cNvPr id="81" name="TextBox 80"/>
            <p:cNvSpPr txBox="1"/>
            <p:nvPr userDrawn="1"/>
          </p:nvSpPr>
          <p:spPr>
            <a:xfrm>
              <a:off x="3693969" y="-437436"/>
              <a:ext cx="438671" cy="123111"/>
            </a:xfrm>
            <a:prstGeom prst="rect">
              <a:avLst/>
            </a:prstGeom>
            <a:noFill/>
          </p:spPr>
          <p:txBody>
            <a:bodyPr wrap="square" lIns="0" tIns="0" rIns="0" bIns="0" rtlCol="0">
              <a:spAutoFit/>
            </a:bodyPr>
            <a:lstStyle/>
            <a:p>
              <a:pPr algn="r"/>
              <a:r>
                <a:rPr lang="en-GB" sz="800" dirty="0">
                  <a:solidFill>
                    <a:schemeClr val="tx1"/>
                  </a:solidFill>
                </a:rPr>
                <a:t>11.28cm</a:t>
              </a:r>
            </a:p>
          </p:txBody>
        </p:sp>
        <p:sp>
          <p:nvSpPr>
            <p:cNvPr id="82" name="TextBox 81"/>
            <p:cNvSpPr txBox="1"/>
            <p:nvPr userDrawn="1"/>
          </p:nvSpPr>
          <p:spPr>
            <a:xfrm>
              <a:off x="2722996" y="-437436"/>
              <a:ext cx="438671" cy="123111"/>
            </a:xfrm>
            <a:prstGeom prst="rect">
              <a:avLst/>
            </a:prstGeom>
            <a:noFill/>
          </p:spPr>
          <p:txBody>
            <a:bodyPr wrap="square" lIns="0" tIns="0" rIns="0" bIns="0" rtlCol="0">
              <a:spAutoFit/>
            </a:bodyPr>
            <a:lstStyle/>
            <a:p>
              <a:pPr algn="r"/>
              <a:r>
                <a:rPr lang="en-GB" sz="800" dirty="0">
                  <a:solidFill>
                    <a:schemeClr val="tx1"/>
                  </a:solidFill>
                </a:rPr>
                <a:t>8.59cm</a:t>
              </a:r>
            </a:p>
          </p:txBody>
        </p:sp>
        <p:sp>
          <p:nvSpPr>
            <p:cNvPr id="83" name="TextBox 82"/>
            <p:cNvSpPr txBox="1"/>
            <p:nvPr userDrawn="1"/>
          </p:nvSpPr>
          <p:spPr>
            <a:xfrm>
              <a:off x="1752023" y="-437436"/>
              <a:ext cx="438671" cy="123111"/>
            </a:xfrm>
            <a:prstGeom prst="rect">
              <a:avLst/>
            </a:prstGeom>
            <a:noFill/>
          </p:spPr>
          <p:txBody>
            <a:bodyPr wrap="square" lIns="0" tIns="0" rIns="0" bIns="0" rtlCol="0">
              <a:spAutoFit/>
            </a:bodyPr>
            <a:lstStyle/>
            <a:p>
              <a:pPr algn="r"/>
              <a:r>
                <a:rPr lang="en-GB" sz="800" dirty="0">
                  <a:solidFill>
                    <a:schemeClr val="tx1"/>
                  </a:solidFill>
                </a:rPr>
                <a:t>5.89cm</a:t>
              </a:r>
            </a:p>
          </p:txBody>
        </p:sp>
        <p:sp>
          <p:nvSpPr>
            <p:cNvPr id="84" name="TextBox 83"/>
            <p:cNvSpPr txBox="1"/>
            <p:nvPr userDrawn="1"/>
          </p:nvSpPr>
          <p:spPr>
            <a:xfrm>
              <a:off x="781050" y="-437436"/>
              <a:ext cx="438671" cy="123111"/>
            </a:xfrm>
            <a:prstGeom prst="rect">
              <a:avLst/>
            </a:prstGeom>
            <a:noFill/>
          </p:spPr>
          <p:txBody>
            <a:bodyPr wrap="square" lIns="0" tIns="0" rIns="0" bIns="0" rtlCol="0">
              <a:spAutoFit/>
            </a:bodyPr>
            <a:lstStyle/>
            <a:p>
              <a:pPr algn="r"/>
              <a:r>
                <a:rPr lang="en-GB" sz="800" dirty="0">
                  <a:solidFill>
                    <a:schemeClr val="tx1"/>
                  </a:solidFill>
                </a:rPr>
                <a:t>3.19cm</a:t>
              </a:r>
            </a:p>
          </p:txBody>
        </p:sp>
        <p:cxnSp>
          <p:nvCxnSpPr>
            <p:cNvPr id="5" name="Straight Connector 4"/>
            <p:cNvCxnSpPr/>
            <p:nvPr userDrawn="1"/>
          </p:nvCxnSpPr>
          <p:spPr>
            <a:xfrm>
              <a:off x="360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7" name="TextBox 86"/>
            <p:cNvSpPr txBox="1"/>
            <p:nvPr userDrawn="1"/>
          </p:nvSpPr>
          <p:spPr>
            <a:xfrm>
              <a:off x="-1143000" y="1198691"/>
              <a:ext cx="833960" cy="123111"/>
            </a:xfrm>
            <a:prstGeom prst="rect">
              <a:avLst/>
            </a:prstGeom>
            <a:noFill/>
          </p:spPr>
          <p:txBody>
            <a:bodyPr wrap="square" lIns="0" tIns="0" rIns="0" bIns="0" rtlCol="0">
              <a:spAutoFit/>
            </a:bodyPr>
            <a:lstStyle/>
            <a:p>
              <a:pPr algn="r"/>
              <a:r>
                <a:rPr lang="en-GB" sz="800" dirty="0">
                  <a:solidFill>
                    <a:schemeClr val="tx1"/>
                  </a:solidFill>
                </a:rPr>
                <a:t>Heading Baseline</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933758"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grpSp>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US"/>
              <a:t>Click to edit Master title style</a:t>
            </a:r>
            <a:endParaRPr lang="en-GB" dirty="0"/>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pic>
        <p:nvPicPr>
          <p:cNvPr id="96" name="Picture 95" descr="logo-03.png"/>
          <p:cNvPicPr>
            <a:picLocks noChangeAspect="1"/>
          </p:cNvPicPr>
          <p:nvPr/>
        </p:nvPicPr>
        <p:blipFill>
          <a:blip r:embed="rId17">
            <a:alphaModFix/>
            <a:extLst>
              <a:ext uri="{28A0092B-C50C-407E-A947-70E740481C1C}">
                <a14:useLocalDpi xmlns:a14="http://schemas.microsoft.com/office/drawing/2010/main" val="0"/>
              </a:ext>
            </a:extLst>
          </a:blip>
          <a:stretch>
            <a:fillRect/>
          </a:stretch>
        </p:blipFill>
        <p:spPr>
          <a:xfrm>
            <a:off x="297773" y="6334125"/>
            <a:ext cx="4329415" cy="324431"/>
          </a:xfrm>
          <a:prstGeom prst="rect">
            <a:avLst/>
          </a:prstGeom>
        </p:spPr>
      </p:pic>
    </p:spTree>
    <p:extLst>
      <p:ext uri="{BB962C8B-B14F-4D97-AF65-F5344CB8AC3E}">
        <p14:creationId xmlns:p14="http://schemas.microsoft.com/office/powerpoint/2010/main" val="156308648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7">
          <p15:clr>
            <a:srgbClr val="A4A3A4"/>
          </p15:clr>
        </p15:guide>
        <p15:guide id="2" orient="horz" pos="2159">
          <p15:clr>
            <a:srgbClr val="A4A3A4"/>
          </p15:clr>
        </p15:guide>
        <p15:guide id="3" pos="725">
          <p15:clr>
            <a:srgbClr val="A4A3A4"/>
          </p15:clr>
        </p15:guide>
        <p15:guide id="4" pos="842">
          <p15:clr>
            <a:srgbClr val="A4A3A4"/>
          </p15:clr>
        </p15:guide>
        <p15:guide id="5" pos="1335">
          <p15:clr>
            <a:srgbClr val="A4A3A4"/>
          </p15:clr>
        </p15:guide>
        <p15:guide id="6" pos="1454">
          <p15:clr>
            <a:srgbClr val="A4A3A4"/>
          </p15:clr>
        </p15:guide>
        <p15:guide id="7" pos="1947">
          <p15:clr>
            <a:srgbClr val="A4A3A4"/>
          </p15:clr>
        </p15:guide>
        <p15:guide id="8" pos="2064">
          <p15:clr>
            <a:srgbClr val="A4A3A4"/>
          </p15:clr>
        </p15:guide>
        <p15:guide id="9" pos="2558">
          <p15:clr>
            <a:srgbClr val="A4A3A4"/>
          </p15:clr>
        </p15:guide>
        <p15:guide id="10" pos="2678">
          <p15:clr>
            <a:srgbClr val="A4A3A4"/>
          </p15:clr>
        </p15:guide>
        <p15:guide id="11" pos="3170">
          <p15:clr>
            <a:srgbClr val="A4A3A4"/>
          </p15:clr>
        </p15:guide>
        <p15:guide id="12" pos="3288">
          <p15:clr>
            <a:srgbClr val="A4A3A4"/>
          </p15:clr>
        </p15:guide>
        <p15:guide id="13" pos="3780">
          <p15:clr>
            <a:srgbClr val="A4A3A4"/>
          </p15:clr>
        </p15:guide>
        <p15:guide id="14" pos="3900">
          <p15:clr>
            <a:srgbClr val="A4A3A4"/>
          </p15:clr>
        </p15:guide>
        <p15:guide id="15" pos="4392">
          <p15:clr>
            <a:srgbClr val="A4A3A4"/>
          </p15:clr>
        </p15:guide>
        <p15:guide id="16" pos="4512">
          <p15:clr>
            <a:srgbClr val="A4A3A4"/>
          </p15:clr>
        </p15:guide>
        <p15:guide id="17" pos="5124">
          <p15:clr>
            <a:srgbClr val="A4A3A4"/>
          </p15:clr>
        </p15:guide>
        <p15:guide id="18" pos="5004">
          <p15:clr>
            <a:srgbClr val="A4A3A4"/>
          </p15:clr>
        </p15:guide>
        <p15:guide id="19" pos="5616">
          <p15:clr>
            <a:srgbClr val="A4A3A4"/>
          </p15:clr>
        </p15:guide>
        <p15:guide id="20" pos="5736">
          <p15:clr>
            <a:srgbClr val="A4A3A4"/>
          </p15:clr>
        </p15:guide>
        <p15:guide id="21" pos="6227">
          <p15:clr>
            <a:srgbClr val="A4A3A4"/>
          </p15:clr>
        </p15:guide>
        <p15:guide id="22" pos="6348">
          <p15:clr>
            <a:srgbClr val="A4A3A4"/>
          </p15:clr>
        </p15:guide>
        <p15:guide id="23" pos="6839">
          <p15:clr>
            <a:srgbClr val="A4A3A4"/>
          </p15:clr>
        </p15:guide>
        <p15:guide id="24" pos="6960">
          <p15:clr>
            <a:srgbClr val="A4A3A4"/>
          </p15:clr>
        </p15:guide>
        <p15:guide id="25" pos="7451">
          <p15:clr>
            <a:srgbClr val="A4A3A4"/>
          </p15:clr>
        </p15:guide>
        <p15:guide id="26" orient="horz" pos="1799">
          <p15:clr>
            <a:srgbClr val="A4A3A4"/>
          </p15:clr>
        </p15:guide>
        <p15:guide id="27" orient="horz" pos="1437">
          <p15:clr>
            <a:srgbClr val="A4A3A4"/>
          </p15:clr>
        </p15:guide>
        <p15:guide id="28" orient="horz" pos="1077">
          <p15:clr>
            <a:srgbClr val="A4A3A4"/>
          </p15:clr>
        </p15:guide>
        <p15:guide id="29" orient="horz" pos="717">
          <p15:clr>
            <a:srgbClr val="A4A3A4"/>
          </p15:clr>
        </p15:guide>
        <p15:guide id="30" orient="horz" pos="2519">
          <p15:clr>
            <a:srgbClr val="A4A3A4"/>
          </p15:clr>
        </p15:guide>
        <p15:guide id="31" orient="horz" pos="2879">
          <p15:clr>
            <a:srgbClr val="A4A3A4"/>
          </p15:clr>
        </p15:guide>
        <p15:guide id="32" orient="horz" pos="3240">
          <p15:clr>
            <a:srgbClr val="A4A3A4"/>
          </p15:clr>
        </p15:guide>
        <p15:guide id="33" orient="horz" pos="3600">
          <p15:clr>
            <a:srgbClr val="A4A3A4"/>
          </p15:clr>
        </p15:guide>
        <p15:guide id="34" orient="horz" pos="3855">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Bytte%20av%20teknisk%20plattform%20kan%20i%20en%20overgangsperiode%20gi%20utslag%20i%20lavere%20digitale%20persontall." TargetMode="External"/><Relationship Id="rId2" Type="http://schemas.openxmlformats.org/officeDocument/2006/relationships/hyperlink" Target="https://www.medietall.no/" TargetMode="External"/><Relationship Id="rId1" Type="http://schemas.openxmlformats.org/officeDocument/2006/relationships/slideLayout" Target="../slideLayouts/slideLayout24.xml"/><Relationship Id="rId6" Type="http://schemas.openxmlformats.org/officeDocument/2006/relationships/hyperlink" Target="https://www.medietall.no/index.php?liste=qa" TargetMode="External"/><Relationship Id="rId5" Type="http://schemas.openxmlformats.org/officeDocument/2006/relationships/hyperlink" Target="https://kantar.no/medier/internett/" TargetMode="External"/><Relationship Id="rId4" Type="http://schemas.openxmlformats.org/officeDocument/2006/relationships/hyperlink" Target="https://kantar.no/metoder-og-verktoy/Kantar_Onlin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5.xml"/><Relationship Id="rId1" Type="http://schemas.openxmlformats.org/officeDocument/2006/relationships/tags" Target="../tags/tag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6.xml"/><Relationship Id="rId1" Type="http://schemas.openxmlformats.org/officeDocument/2006/relationships/tags" Target="../tags/tag13.xml"/><Relationship Id="rId6" Type="http://schemas.openxmlformats.org/officeDocument/2006/relationships/chart" Target="../charts/chart1.xml"/><Relationship Id="rId5" Type="http://schemas.openxmlformats.org/officeDocument/2006/relationships/hyperlink" Target="https://kantar.no/medier/qa-for-de-nye-malingene-for-avis-magasin-og-online/" TargetMode="External"/><Relationship Id="rId4" Type="http://schemas.openxmlformats.org/officeDocument/2006/relationships/hyperlink" Target="https://medietall.no/?liste=qa" TargetMode="Externa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22.xml"/><Relationship Id="rId1" Type="http://schemas.openxmlformats.org/officeDocument/2006/relationships/tags" Target="../tags/tag14.xml"/><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22.xml"/><Relationship Id="rId1" Type="http://schemas.openxmlformats.org/officeDocument/2006/relationships/tags" Target="../tags/tag15.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hyperlink" Target="http://tnslistene.no/samkjoringsliste/" TargetMode="External"/><Relationship Id="rId7" Type="http://schemas.openxmlformats.org/officeDocument/2006/relationships/chart" Target="../charts/chart4.xml"/><Relationship Id="rId2" Type="http://schemas.openxmlformats.org/officeDocument/2006/relationships/slideLayout" Target="../slideLayouts/slideLayout22.xml"/><Relationship Id="rId1" Type="http://schemas.openxmlformats.org/officeDocument/2006/relationships/tags" Target="../tags/tag1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s://www.medietall.no/?liste=persontall&amp;r=PERSONTALL"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3.xml"/><Relationship Id="rId1" Type="http://schemas.openxmlformats.org/officeDocument/2006/relationships/tags" Target="../tags/tag17.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10">
            <a:extLst>
              <a:ext uri="{FF2B5EF4-FFF2-40B4-BE49-F238E27FC236}">
                <a16:creationId xmlns:a16="http://schemas.microsoft.com/office/drawing/2014/main" id="{3795550F-182E-B4E8-74EA-3B4B22AAE8A8}"/>
              </a:ext>
            </a:extLst>
          </p:cNvPr>
          <p:cNvSpPr/>
          <p:nvPr/>
        </p:nvSpPr>
        <p:spPr>
          <a:xfrm>
            <a:off x="362562" y="5477469"/>
            <a:ext cx="5398640"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1" dirty="0">
                <a:solidFill>
                  <a:srgbClr val="FFFF00"/>
                </a:solidFill>
                <a:latin typeface="Verdana"/>
              </a:rPr>
              <a:t>15</a:t>
            </a:r>
            <a:r>
              <a:rPr kumimoji="0" lang="en-GB" sz="1800" b="1" i="0" u="none" strike="noStrike" kern="1200" cap="none" spc="0" normalizeH="0" baseline="0" noProof="0" dirty="0">
                <a:ln>
                  <a:noFill/>
                </a:ln>
                <a:solidFill>
                  <a:srgbClr val="FFFF00"/>
                </a:solidFill>
                <a:effectLst/>
                <a:uLnTx/>
                <a:uFillTx/>
                <a:latin typeface="Verdana"/>
                <a:ea typeface="+mn-ea"/>
                <a:cs typeface="+mn-cs"/>
              </a:rPr>
              <a:t>.05.25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Verdana"/>
                <a:ea typeface="+mn-ea"/>
                <a:cs typeface="+mn-cs"/>
              </a:rPr>
              <a:t>Knut-Arne Futsæter Kantar Media</a:t>
            </a:r>
            <a:br>
              <a:rPr kumimoji="0" lang="en-GB" sz="1100" b="0" i="0" u="none" strike="noStrike" kern="1200" cap="none" spc="0" normalizeH="0" baseline="0" noProof="0" dirty="0">
                <a:ln>
                  <a:noFill/>
                </a:ln>
                <a:solidFill>
                  <a:srgbClr val="FFFFFF"/>
                </a:solidFill>
                <a:effectLst/>
                <a:uLnTx/>
                <a:uFillTx/>
                <a:latin typeface="Verdana"/>
                <a:ea typeface="+mn-ea"/>
                <a:cs typeface="+mn-cs"/>
              </a:rPr>
            </a:br>
            <a:endParaRPr kumimoji="0" lang="en-US" sz="1800" b="0" i="0" u="none" strike="noStrike" kern="1200" cap="none" spc="0" normalizeH="0" baseline="0" noProof="0" dirty="0">
              <a:ln>
                <a:noFill/>
              </a:ln>
              <a:solidFill>
                <a:srgbClr val="FFFFFF"/>
              </a:solidFill>
              <a:effectLst/>
              <a:uLnTx/>
              <a:uFillTx/>
              <a:latin typeface="Verdana"/>
              <a:ea typeface="+mn-ea"/>
              <a:cs typeface="+mn-cs"/>
            </a:endParaRPr>
          </a:p>
        </p:txBody>
      </p:sp>
      <p:sp>
        <p:nvSpPr>
          <p:cNvPr id="4" name="Title 1">
            <a:extLst>
              <a:ext uri="{FF2B5EF4-FFF2-40B4-BE49-F238E27FC236}">
                <a16:creationId xmlns:a16="http://schemas.microsoft.com/office/drawing/2014/main" id="{6FF7C5C4-CA1E-3420-478B-3119F2CD3BE3}"/>
              </a:ext>
            </a:extLst>
          </p:cNvPr>
          <p:cNvSpPr>
            <a:spLocks noGrp="1"/>
          </p:cNvSpPr>
          <p:nvPr>
            <p:ph type="ctrTitle"/>
          </p:nvPr>
        </p:nvSpPr>
        <p:spPr>
          <a:xfrm>
            <a:off x="362562" y="2904236"/>
            <a:ext cx="11466875" cy="1492172"/>
          </a:xfrm>
        </p:spPr>
        <p:txBody>
          <a:bodyPr/>
          <a:lstStyle/>
          <a:p>
            <a:r>
              <a:rPr lang="nb-NO" sz="4800" dirty="0">
                <a:solidFill>
                  <a:schemeClr val="bg1"/>
                </a:solidFill>
                <a:highlight>
                  <a:srgbClr val="000000"/>
                </a:highlight>
              </a:rPr>
              <a:t>Offisielle digitaltall for Q1 2025:</a:t>
            </a:r>
            <a:br>
              <a:rPr lang="nb-NO" sz="4800" dirty="0">
                <a:solidFill>
                  <a:schemeClr val="bg1"/>
                </a:solidFill>
                <a:highlight>
                  <a:srgbClr val="000000"/>
                </a:highlight>
              </a:rPr>
            </a:br>
            <a:r>
              <a:rPr lang="nb-NO" sz="4800" dirty="0">
                <a:solidFill>
                  <a:schemeClr val="bg1"/>
                </a:solidFill>
                <a:highlight>
                  <a:srgbClr val="000000"/>
                </a:highlight>
              </a:rPr>
              <a:t>Svak tilbakegang for norske nettsteder</a:t>
            </a:r>
            <a:br>
              <a:rPr lang="nb-NO" sz="4800" dirty="0">
                <a:solidFill>
                  <a:schemeClr val="bg1"/>
                </a:solidFill>
                <a:highlight>
                  <a:srgbClr val="000000"/>
                </a:highlight>
              </a:rPr>
            </a:br>
            <a:endParaRPr lang="nb-NO" sz="4800" dirty="0">
              <a:solidFill>
                <a:schemeClr val="bg1"/>
              </a:solidFill>
              <a:highlight>
                <a:srgbClr val="000000"/>
              </a:highlight>
            </a:endParaRPr>
          </a:p>
        </p:txBody>
      </p:sp>
    </p:spTree>
    <p:extLst>
      <p:ext uri="{BB962C8B-B14F-4D97-AF65-F5344CB8AC3E}">
        <p14:creationId xmlns:p14="http://schemas.microsoft.com/office/powerpoint/2010/main" val="3054136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9999" y="159568"/>
            <a:ext cx="11466875" cy="403200"/>
          </a:xfrm>
        </p:spPr>
        <p:txBody>
          <a:bodyPr/>
          <a:lstStyle/>
          <a:p>
            <a:r>
              <a:rPr lang="nb-NO" dirty="0"/>
              <a:t>Metode</a:t>
            </a:r>
          </a:p>
        </p:txBody>
      </p:sp>
      <p:sp>
        <p:nvSpPr>
          <p:cNvPr id="9" name="Content Placeholder 1">
            <a:extLst>
              <a:ext uri="{FF2B5EF4-FFF2-40B4-BE49-F238E27FC236}">
                <a16:creationId xmlns:a16="http://schemas.microsoft.com/office/drawing/2014/main" id="{60A223F2-5638-4E79-97BA-B2E32F271CB9}"/>
              </a:ext>
            </a:extLst>
          </p:cNvPr>
          <p:cNvSpPr>
            <a:spLocks noGrp="1"/>
          </p:cNvSpPr>
          <p:nvPr>
            <p:ph sz="quarter" idx="14"/>
          </p:nvPr>
        </p:nvSpPr>
        <p:spPr>
          <a:xfrm>
            <a:off x="359999" y="1299990"/>
            <a:ext cx="11466000" cy="4842017"/>
          </a:xfrm>
        </p:spPr>
        <p:txBody>
          <a:bodyPr/>
          <a:lstStyle/>
          <a:p>
            <a:pPr marL="285750" indent="-285750" algn="just">
              <a:spcBef>
                <a:spcPts val="600"/>
              </a:spcBef>
              <a:buFont typeface="Wingdings" panose="05000000000000000000" pitchFamily="2" charset="2"/>
              <a:buChar char="§"/>
            </a:pPr>
            <a:r>
              <a:rPr lang="nb-NO" sz="1400" dirty="0"/>
              <a:t>Digitalmålingen baserer seg fra januar 2021 på tekniske trafikkmålinger fra Kilkaya, med målekoder for nettsider og applikasjoner (apper) for mobil, PC/ Mac, nettbrett og eAvis. Løsningen inkluderer kun nettsteder som benytter MBL-scriptet. </a:t>
            </a:r>
            <a:r>
              <a:rPr lang="nb-NO" sz="1400" dirty="0">
                <a:hlinkClick r:id="rId2">
                  <a:extLst>
                    <a:ext uri="{A12FA001-AC4F-418D-AE19-62706E023703}">
                      <ahyp:hlinkClr xmlns:ahyp="http://schemas.microsoft.com/office/drawing/2018/hyperlinkcolor" val="tx"/>
                    </a:ext>
                  </a:extLst>
                </a:hlinkClick>
              </a:rPr>
              <a:t>Medietall.no</a:t>
            </a:r>
            <a:r>
              <a:rPr lang="nb-NO" sz="1400" dirty="0"/>
              <a:t>, som driftes av MBL, rapporterer både tekniske trafikktall fra Kilkaya og persontall fra Kantar Media. Bytte av teknisk plattform kan i en overgangsperiode gi utslag i lavere digitale persontall. </a:t>
            </a:r>
          </a:p>
          <a:p>
            <a:pPr marL="285750" indent="-285750" algn="just">
              <a:spcBef>
                <a:spcPts val="600"/>
              </a:spcBef>
              <a:buFont typeface="Wingdings" panose="05000000000000000000" pitchFamily="2" charset="2"/>
              <a:buChar char="§"/>
            </a:pPr>
            <a:r>
              <a:rPr lang="nb-NO" sz="1400" dirty="0"/>
              <a:t>Metodejustering i kalibreringsgrunnlaget for PC, fra Q1 2024 (gjelder ikke mobil og nettbrett). Unike nettlesere, sesjoner og sidevisninger telles kun ved registrert aktivitet. Justeringen gjennomføres som et ledd i et kontinuerlig arbeid med å forbedre målingene, og hensikten er å sikre at det ikke telles trafikk som ikke er generert av faktiske personer. Endringen medfører i snitt en reduksjonen av unike nettlesere på 7 % for PC. </a:t>
            </a:r>
          </a:p>
          <a:p>
            <a:pPr marL="285750" indent="-285750" algn="just">
              <a:spcBef>
                <a:spcPts val="600"/>
              </a:spcBef>
              <a:buFont typeface="Wingdings" panose="05000000000000000000" pitchFamily="2" charset="2"/>
              <a:buChar char="§"/>
            </a:pPr>
            <a:r>
              <a:rPr lang="nb-NO" sz="1400" dirty="0"/>
              <a:t>De offisielle daglige dekningstallene for persontall rapporteres fra Kantar Media og bygger på trafikktall fra Kilkaya. Alle nettsteder må være målt både av Kilkaya og i Forbruker &amp; Media (</a:t>
            </a:r>
            <a:r>
              <a:rPr lang="nb-NO" sz="1400" dirty="0">
                <a:hlinkClick r:id="rId3" action="ppaction://hlinkfile">
                  <a:extLst>
                    <a:ext uri="{A12FA001-AC4F-418D-AE19-62706E023703}">
                      <ahyp:hlinkClr xmlns:ahyp="http://schemas.microsoft.com/office/drawing/2018/hyperlinkcolor" val="tx"/>
                    </a:ext>
                  </a:extLst>
                </a:hlinkClick>
              </a:rPr>
              <a:t>F&amp;M</a:t>
            </a:r>
            <a:r>
              <a:rPr lang="nb-NO" sz="1400" dirty="0"/>
              <a:t>) for å kunne rapporteres i F&amp;M. Digitalmålingen er en del av F&amp;M, som er den eneste multimedieundersøkelsen i Norge. F&amp;M gir muligheten til å sammenligne medier med hverandre og å relatere mediedata direkte til folks forbruk, interesser og holdninger. Dette gjør den til det viktigste arbeidsredskapet for reklamebyråer, kommunikasjonsbyråer, mediebyråer, annonsører og medier når markeder og målgrupper skal beskrives, og medier velges for reklamekampanjer.</a:t>
            </a:r>
          </a:p>
          <a:p>
            <a:pPr marL="285750" indent="-285750" algn="just">
              <a:spcBef>
                <a:spcPts val="600"/>
              </a:spcBef>
              <a:buFont typeface="Wingdings" panose="05000000000000000000" pitchFamily="2" charset="2"/>
              <a:buChar char="§"/>
            </a:pPr>
            <a:r>
              <a:rPr lang="nb-NO" sz="1400" dirty="0"/>
              <a:t>Det måles over 1100 enkeltitler i F&amp;M, fordelt på over 300 mediehus. Basert på dette rapporteres dekningstall for over 1700 titler (skriftlige medier, digitale medier, mediekombinasjoner og samkjøringer). Denne gangen måler vi hele 193 nettsteder. Dette illustrerer den store interessen for å bli målt i F&amp;M og rapportert i Kantar Online. Kantar Media har også det siste året registrert økt bruk av analysesoftwaren </a:t>
            </a:r>
            <a:r>
              <a:rPr lang="nb-NO" sz="1400" dirty="0">
                <a:hlinkClick r:id="rId4">
                  <a:extLst>
                    <a:ext uri="{A12FA001-AC4F-418D-AE19-62706E023703}">
                      <ahyp:hlinkClr xmlns:ahyp="http://schemas.microsoft.com/office/drawing/2018/hyperlinkcolor" val="tx"/>
                    </a:ext>
                  </a:extLst>
                </a:hlinkClick>
              </a:rPr>
              <a:t>Kantar Online</a:t>
            </a:r>
            <a:r>
              <a:rPr lang="nb-NO" sz="1400" dirty="0"/>
              <a:t>.</a:t>
            </a:r>
          </a:p>
          <a:p>
            <a:pPr marL="285750" indent="-285750" algn="just">
              <a:spcBef>
                <a:spcPts val="600"/>
              </a:spcBef>
              <a:buFont typeface="Wingdings" panose="05000000000000000000" pitchFamily="2" charset="2"/>
              <a:buChar char="§"/>
            </a:pPr>
            <a:r>
              <a:rPr lang="nb-NO" sz="1400" dirty="0"/>
              <a:t>Digitaltallene i denne rapporten er fra Q1 2025 og blir sammenlignet med Q1 2024.</a:t>
            </a:r>
          </a:p>
          <a:p>
            <a:pPr marL="285750" indent="-285750" algn="just">
              <a:spcBef>
                <a:spcPts val="600"/>
              </a:spcBef>
              <a:buFont typeface="Wingdings" panose="05000000000000000000" pitchFamily="2" charset="2"/>
              <a:buChar char="§"/>
            </a:pPr>
            <a:r>
              <a:rPr lang="nb-NO" sz="1400" dirty="0"/>
              <a:t>For mer informasjon om metoden, besøk </a:t>
            </a:r>
            <a:r>
              <a:rPr lang="nb-NO" sz="1400" dirty="0">
                <a:hlinkClick r:id="rId5">
                  <a:extLst>
                    <a:ext uri="{A12FA001-AC4F-418D-AE19-62706E023703}">
                      <ahyp:hlinkClr xmlns:ahyp="http://schemas.microsoft.com/office/drawing/2018/hyperlinkcolor" val="tx"/>
                    </a:ext>
                  </a:extLst>
                </a:hlinkClick>
              </a:rPr>
              <a:t>Kantar Medias nettsider </a:t>
            </a:r>
            <a:r>
              <a:rPr lang="nb-NO" sz="1400" dirty="0"/>
              <a:t>og MBLs nettsider for </a:t>
            </a:r>
            <a:r>
              <a:rPr lang="nb-NO" sz="1400" dirty="0">
                <a:hlinkClick r:id="rId6">
                  <a:extLst>
                    <a:ext uri="{A12FA001-AC4F-418D-AE19-62706E023703}">
                      <ahyp:hlinkClr xmlns:ahyp="http://schemas.microsoft.com/office/drawing/2018/hyperlinkcolor" val="tx"/>
                    </a:ext>
                  </a:extLst>
                </a:hlinkClick>
              </a:rPr>
              <a:t>Q&amp;A for medieindeksen</a:t>
            </a:r>
            <a:r>
              <a:rPr lang="nb-NO" sz="1400" dirty="0"/>
              <a:t>.</a:t>
            </a:r>
          </a:p>
          <a:p>
            <a:pPr marL="285750" indent="-285750" algn="just">
              <a:spcBef>
                <a:spcPts val="600"/>
              </a:spcBef>
              <a:buFont typeface="Wingdings" panose="05000000000000000000" pitchFamily="2" charset="2"/>
              <a:buChar char="§"/>
            </a:pPr>
            <a:r>
              <a:rPr lang="nb-NO" sz="1400" dirty="0">
                <a:effectLst/>
                <a:ea typeface="Calibri" panose="020F0502020204030204" pitchFamily="34" charset="0"/>
                <a:cs typeface="Aptos" panose="020B0004020202020204" pitchFamily="34" charset="0"/>
              </a:rPr>
              <a:t>Teknisk feil i målingen av Finn.no fra februar, kan ha medført en overrapportering i Q1 2025. </a:t>
            </a:r>
          </a:p>
          <a:p>
            <a:pPr marL="285750" indent="-285750" algn="just">
              <a:spcBef>
                <a:spcPts val="600"/>
              </a:spcBef>
              <a:buFont typeface="Wingdings" panose="05000000000000000000" pitchFamily="2" charset="2"/>
              <a:buChar char="§"/>
            </a:pPr>
            <a:endParaRPr lang="nb-NO" sz="1400" dirty="0"/>
          </a:p>
        </p:txBody>
      </p:sp>
      <p:sp>
        <p:nvSpPr>
          <p:cNvPr id="4" name="Plassholder for lysbildenummer 3">
            <a:extLst>
              <a:ext uri="{FF2B5EF4-FFF2-40B4-BE49-F238E27FC236}">
                <a16:creationId xmlns:a16="http://schemas.microsoft.com/office/drawing/2014/main" id="{E4462BB3-73DE-1559-3473-5DE225EC4681}"/>
              </a:ext>
            </a:extLst>
          </p:cNvPr>
          <p:cNvSpPr>
            <a:spLocks noGrp="1"/>
          </p:cNvSpPr>
          <p:nvPr>
            <p:ph type="sldNum" sz="quarter" idx="10"/>
          </p:nvPr>
        </p:nvSpPr>
        <p:spPr/>
        <p:txBody>
          <a:bodyPr/>
          <a:lstStyle/>
          <a:p>
            <a:fld id="{4034BEE3-566C-4068-A777-C3A4762E861B}" type="slidenum">
              <a:rPr lang="en-GB" smtClean="0"/>
              <a:pPr/>
              <a:t>2</a:t>
            </a:fld>
            <a:endParaRPr lang="en-GB" dirty="0"/>
          </a:p>
        </p:txBody>
      </p:sp>
    </p:spTree>
    <p:extLst>
      <p:ext uri="{BB962C8B-B14F-4D97-AF65-F5344CB8AC3E}">
        <p14:creationId xmlns:p14="http://schemas.microsoft.com/office/powerpoint/2010/main" val="1583794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3650" y="51336"/>
            <a:ext cx="11466875" cy="1018704"/>
          </a:xfrm>
        </p:spPr>
        <p:txBody>
          <a:bodyPr/>
          <a:lstStyle/>
          <a:p>
            <a:r>
              <a:rPr lang="nb-NO" dirty="0">
                <a:solidFill>
                  <a:srgbClr val="000000"/>
                </a:solidFill>
              </a:rPr>
              <a:t>Sammendrag:  Digital dekning av norske nettsteder går tilbake med 2,1 %</a:t>
            </a:r>
            <a:endParaRPr lang="nb-NO" i="1" dirty="0">
              <a:solidFill>
                <a:srgbClr val="000000"/>
              </a:solidFill>
            </a:endParaRPr>
          </a:p>
        </p:txBody>
      </p:sp>
      <p:sp>
        <p:nvSpPr>
          <p:cNvPr id="9" name="Content Placeholder 1">
            <a:extLst>
              <a:ext uri="{FF2B5EF4-FFF2-40B4-BE49-F238E27FC236}">
                <a16:creationId xmlns:a16="http://schemas.microsoft.com/office/drawing/2014/main" id="{66D04EDD-8CD5-4A7F-8DC5-900C5E7F1906}"/>
              </a:ext>
            </a:extLst>
          </p:cNvPr>
          <p:cNvSpPr txBox="1">
            <a:spLocks/>
          </p:cNvSpPr>
          <p:nvPr/>
        </p:nvSpPr>
        <p:spPr>
          <a:xfrm>
            <a:off x="431320" y="1709159"/>
            <a:ext cx="11395555" cy="4418176"/>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pPr>
            <a:r>
              <a:rPr lang="nb-NO" sz="2000" b="1" dirty="0"/>
              <a:t>Den totale digitale dekningen for norske nettsteder går tilbake med </a:t>
            </a:r>
            <a:r>
              <a:rPr lang="nb-NO" sz="2000" b="1" dirty="0">
                <a:solidFill>
                  <a:srgbClr val="FF0000"/>
                </a:solidFill>
              </a:rPr>
              <a:t>2,1 %</a:t>
            </a:r>
          </a:p>
          <a:p>
            <a:pPr marL="342900" indent="-342900" algn="just">
              <a:spcBef>
                <a:spcPts val="0"/>
              </a:spcBef>
              <a:buFont typeface="Wingdings" panose="05000000000000000000" pitchFamily="2" charset="2"/>
              <a:buChar char="§"/>
            </a:pPr>
            <a:endParaRPr lang="nb-NO" sz="1800" dirty="0">
              <a:highlight>
                <a:srgbClr val="FFFFFF"/>
              </a:highlight>
            </a:endParaRPr>
          </a:p>
          <a:p>
            <a:pPr marL="342900" indent="-342900" algn="just">
              <a:spcBef>
                <a:spcPts val="0"/>
              </a:spcBef>
              <a:buFont typeface="Wingdings" panose="05000000000000000000" pitchFamily="2" charset="2"/>
              <a:buChar char="§"/>
            </a:pPr>
            <a:r>
              <a:rPr lang="nb-NO" sz="1800" dirty="0"/>
              <a:t>Mobil går tilbake med </a:t>
            </a:r>
            <a:r>
              <a:rPr lang="nb-NO" sz="1800" dirty="0">
                <a:solidFill>
                  <a:srgbClr val="FF0000"/>
                </a:solidFill>
              </a:rPr>
              <a:t>1,2 %</a:t>
            </a:r>
            <a:r>
              <a:rPr lang="nb-NO" sz="1800" dirty="0"/>
              <a:t> og nettbrett med </a:t>
            </a:r>
            <a:r>
              <a:rPr lang="nb-NO" sz="1800" dirty="0">
                <a:solidFill>
                  <a:srgbClr val="FF0000"/>
                </a:solidFill>
              </a:rPr>
              <a:t>4,3 %</a:t>
            </a:r>
            <a:r>
              <a:rPr lang="nb-NO" sz="1800" dirty="0"/>
              <a:t>, mens PC går tilbake med </a:t>
            </a:r>
            <a:r>
              <a:rPr lang="nb-NO" sz="1800" dirty="0">
                <a:solidFill>
                  <a:srgbClr val="FF0000"/>
                </a:solidFill>
              </a:rPr>
              <a:t>5,0 %</a:t>
            </a:r>
            <a:r>
              <a:rPr lang="nb-NO" sz="1800" dirty="0"/>
              <a:t>. </a:t>
            </a:r>
            <a:r>
              <a:rPr lang="nb-NO" sz="1800" dirty="0">
                <a:solidFill>
                  <a:schemeClr val="bg2"/>
                </a:solidFill>
              </a:rPr>
              <a:t>*</a:t>
            </a:r>
          </a:p>
          <a:p>
            <a:pPr marL="342900" indent="-342900" algn="just">
              <a:spcBef>
                <a:spcPts val="0"/>
              </a:spcBef>
              <a:buFont typeface="Wingdings" panose="05000000000000000000" pitchFamily="2" charset="2"/>
              <a:buChar char="§"/>
            </a:pPr>
            <a:endParaRPr lang="nb-NO" sz="1800" dirty="0">
              <a:highlight>
                <a:srgbClr val="FFFFFF"/>
              </a:highlight>
            </a:endParaRPr>
          </a:p>
          <a:p>
            <a:pPr marL="342900" indent="-342900" algn="just">
              <a:spcBef>
                <a:spcPts val="0"/>
              </a:spcBef>
              <a:buFont typeface="Wingdings" panose="05000000000000000000" pitchFamily="2" charset="2"/>
              <a:buChar char="§"/>
            </a:pPr>
            <a:r>
              <a:rPr lang="nb-NO" sz="1800" dirty="0">
                <a:highlight>
                  <a:srgbClr val="FFFFFF"/>
                </a:highlight>
              </a:rPr>
              <a:t>Mobil utgjør 74 % av den totale bruken, PC 15 % og nettbrett 11 %.</a:t>
            </a:r>
          </a:p>
          <a:p>
            <a:pPr marL="342900" indent="-342900" algn="just">
              <a:buFont typeface="Wingdings" panose="05000000000000000000" pitchFamily="2" charset="2"/>
              <a:buChar char="§"/>
            </a:pPr>
            <a:r>
              <a:rPr lang="nb-NO" sz="1800" dirty="0">
                <a:highlight>
                  <a:srgbClr val="FFFFFF"/>
                </a:highlight>
              </a:rPr>
              <a:t>Med en samlet </a:t>
            </a:r>
            <a:r>
              <a:rPr lang="nb-NO" sz="1800" dirty="0"/>
              <a:t>digital dekning på 1.951.000 personer er VG Norges desidert største redaksjonelle nettsted. Deretter følger NRK </a:t>
            </a:r>
            <a:r>
              <a:rPr lang="nb-NO" sz="1800" dirty="0">
                <a:highlight>
                  <a:srgbClr val="FFFFFF"/>
                </a:highlight>
              </a:rPr>
              <a:t>med 1.444.000, Dagbladet med 1.116.000 personer og TV 2 med 931.000 daglige brukere. </a:t>
            </a:r>
          </a:p>
          <a:p>
            <a:pPr marL="342900" indent="-342900">
              <a:buFont typeface="Wingdings" panose="05000000000000000000" pitchFamily="2" charset="2"/>
              <a:buChar char="§"/>
            </a:pPr>
            <a:r>
              <a:rPr lang="nb-NO" sz="1800" dirty="0">
                <a:highlight>
                  <a:srgbClr val="FFFFFF"/>
                </a:highlight>
              </a:rPr>
              <a:t>Schibsted er Norges største kommersielle samkjøring på digitalt og papir med hele 3.068.000 personer. Deretter følger DIAR (2.457.000), Amedia (2.058.000) og Aller Media (1.904.000). </a:t>
            </a:r>
          </a:p>
          <a:p>
            <a:pPr marL="342900" indent="-342900">
              <a:buFont typeface="Wingdings" panose="05000000000000000000" pitchFamily="2" charset="2"/>
              <a:buChar char="§"/>
            </a:pPr>
            <a:endParaRPr lang="nb-NO" sz="1800" dirty="0">
              <a:highlight>
                <a:srgbClr val="FFFFFF"/>
              </a:highlight>
            </a:endParaRPr>
          </a:p>
        </p:txBody>
      </p:sp>
      <p:sp>
        <p:nvSpPr>
          <p:cNvPr id="5" name="Plassholder for tekst 10">
            <a:extLst>
              <a:ext uri="{FF2B5EF4-FFF2-40B4-BE49-F238E27FC236}">
                <a16:creationId xmlns:a16="http://schemas.microsoft.com/office/drawing/2014/main" id="{D93D89A3-2F29-41E1-B0B7-49487DEC0A5C}"/>
              </a:ext>
            </a:extLst>
          </p:cNvPr>
          <p:cNvSpPr txBox="1">
            <a:spLocks/>
          </p:cNvSpPr>
          <p:nvPr>
            <p:custDataLst>
              <p:tags r:id="rId1"/>
            </p:custDataLst>
          </p:nvPr>
        </p:nvSpPr>
        <p:spPr>
          <a:xfrm>
            <a:off x="2327488" y="6408671"/>
            <a:ext cx="8084552" cy="39799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u="sng" dirty="0">
                <a:solidFill>
                  <a:schemeClr val="bg1">
                    <a:lumMod val="50000"/>
                  </a:schemeClr>
                </a:solidFill>
                <a:latin typeface="+mj-lt"/>
              </a:rPr>
              <a:t>Kilde</a:t>
            </a:r>
            <a:r>
              <a:rPr lang="nb-NO" sz="1000" dirty="0">
                <a:solidFill>
                  <a:schemeClr val="bg1">
                    <a:lumMod val="50000"/>
                  </a:schemeClr>
                </a:solidFill>
                <a:latin typeface="+mj-lt"/>
              </a:rPr>
              <a:t>:  Kantar Forbruker &amp; Media (Kantar Online 12 år+). </a:t>
            </a:r>
            <a:r>
              <a:rPr lang="nb-NO" sz="1000" dirty="0">
                <a:solidFill>
                  <a:schemeClr val="bg2"/>
                </a:solidFill>
                <a:latin typeface="+mj-lt"/>
              </a:rPr>
              <a:t> * </a:t>
            </a:r>
            <a:r>
              <a:rPr lang="nb-NO" sz="800" dirty="0">
                <a:solidFill>
                  <a:schemeClr val="bg1">
                    <a:lumMod val="50000"/>
                  </a:schemeClr>
                </a:solidFill>
                <a:highlight>
                  <a:srgbClr val="FFFFFF"/>
                </a:highlight>
                <a:latin typeface="+mj-lt"/>
              </a:rPr>
              <a:t>Metodejustering i kalibreringsgrunnlaget for PC, fra Q1 2024 (gjelder ikke mobil og nettbrett): Unike nettlesere, sesjoner og sidevisninger telles kun ved registrert aktivitet. Justeringen gjennomføres som et ledd i et kontinuerlig arbeid med å forbedre målingene, og hensikten er å sikre at trafikk som ikke er generert av faktiske personer ikke skal telle med. Endringen medfører i snitt en reduksjon av unike nettlesere på 7 % for PC. </a:t>
            </a:r>
            <a:endParaRPr lang="nb-NO" sz="800" dirty="0">
              <a:solidFill>
                <a:schemeClr val="bg1">
                  <a:lumMod val="50000"/>
                </a:schemeClr>
              </a:solidFill>
              <a:highlight>
                <a:srgbClr val="FFFF00"/>
              </a:highlight>
              <a:latin typeface="+mj-lt"/>
            </a:endParaRPr>
          </a:p>
        </p:txBody>
      </p:sp>
      <p:pic>
        <p:nvPicPr>
          <p:cNvPr id="6" name="Picture 5">
            <a:extLst>
              <a:ext uri="{FF2B5EF4-FFF2-40B4-BE49-F238E27FC236}">
                <a16:creationId xmlns:a16="http://schemas.microsoft.com/office/drawing/2014/main" id="{D8855162-33C0-446C-8220-C4662D490E24}"/>
              </a:ext>
            </a:extLst>
          </p:cNvPr>
          <p:cNvPicPr>
            <a:picLocks noChangeAspect="1"/>
          </p:cNvPicPr>
          <p:nvPr/>
        </p:nvPicPr>
        <p:blipFill>
          <a:blip r:embed="rId3"/>
          <a:stretch>
            <a:fillRect/>
          </a:stretch>
        </p:blipFill>
        <p:spPr>
          <a:xfrm>
            <a:off x="10783101" y="6166744"/>
            <a:ext cx="672713" cy="685877"/>
          </a:xfrm>
          <a:prstGeom prst="rect">
            <a:avLst/>
          </a:prstGeom>
        </p:spPr>
      </p:pic>
      <p:sp>
        <p:nvSpPr>
          <p:cNvPr id="3" name="Plassholder for lysbildenummer 2">
            <a:extLst>
              <a:ext uri="{FF2B5EF4-FFF2-40B4-BE49-F238E27FC236}">
                <a16:creationId xmlns:a16="http://schemas.microsoft.com/office/drawing/2014/main" id="{86E8ABDC-BC6D-B902-8053-A7CF334C6E74}"/>
              </a:ext>
            </a:extLst>
          </p:cNvPr>
          <p:cNvSpPr>
            <a:spLocks noGrp="1"/>
          </p:cNvSpPr>
          <p:nvPr>
            <p:ph type="sldNum" sz="quarter" idx="4"/>
          </p:nvPr>
        </p:nvSpPr>
        <p:spPr/>
        <p:txBody>
          <a:bodyPr/>
          <a:lstStyle/>
          <a:p>
            <a:fld id="{4034BEE3-566C-4068-A777-C3A4762E861B}" type="slidenum">
              <a:rPr lang="en-GB" smtClean="0"/>
              <a:pPr/>
              <a:t>3</a:t>
            </a:fld>
            <a:endParaRPr lang="en-GB" dirty="0"/>
          </a:p>
        </p:txBody>
      </p:sp>
    </p:spTree>
    <p:extLst>
      <p:ext uri="{BB962C8B-B14F-4D97-AF65-F5344CB8AC3E}">
        <p14:creationId xmlns:p14="http://schemas.microsoft.com/office/powerpoint/2010/main" val="1679959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ssholder for tekst 10">
            <a:extLst>
              <a:ext uri="{FF2B5EF4-FFF2-40B4-BE49-F238E27FC236}">
                <a16:creationId xmlns:a16="http://schemas.microsoft.com/office/drawing/2014/main" id="{48DFD032-F659-4606-A767-4A4608260B4A}"/>
              </a:ext>
            </a:extLst>
          </p:cNvPr>
          <p:cNvSpPr txBox="1">
            <a:spLocks/>
          </p:cNvSpPr>
          <p:nvPr>
            <p:custDataLst>
              <p:tags r:id="rId1"/>
            </p:custDataLst>
          </p:nvPr>
        </p:nvSpPr>
        <p:spPr>
          <a:xfrm>
            <a:off x="2073561" y="6493829"/>
            <a:ext cx="9425961" cy="39799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900" u="sng" dirty="0">
                <a:solidFill>
                  <a:schemeClr val="bg1">
                    <a:lumMod val="50000"/>
                  </a:schemeClr>
                </a:solidFill>
                <a:latin typeface="+mn-lt"/>
              </a:rPr>
              <a:t>Kilde</a:t>
            </a:r>
            <a:r>
              <a:rPr lang="nb-NO" sz="900" dirty="0">
                <a:solidFill>
                  <a:schemeClr val="bg1">
                    <a:lumMod val="50000"/>
                  </a:schemeClr>
                </a:solidFill>
                <a:latin typeface="+mn-lt"/>
              </a:rPr>
              <a:t>:  Kantar Forbruker &amp; Media (Kantar Online 12 </a:t>
            </a:r>
            <a:r>
              <a:rPr lang="nb-NO" sz="900" dirty="0">
                <a:solidFill>
                  <a:schemeClr val="bg1">
                    <a:lumMod val="50000"/>
                  </a:schemeClr>
                </a:solidFill>
                <a:highlight>
                  <a:srgbClr val="FFFFFF"/>
                </a:highlight>
                <a:latin typeface="+mn-lt"/>
              </a:rPr>
              <a:t>år+). eAviser inngår for avisene.</a:t>
            </a:r>
          </a:p>
          <a:p>
            <a:pPr marL="0" indent="0">
              <a:spcBef>
                <a:spcPct val="0"/>
              </a:spcBef>
              <a:buNone/>
            </a:pPr>
            <a:r>
              <a:rPr lang="nb-NO" sz="900" dirty="0">
                <a:solidFill>
                  <a:schemeClr val="bg1">
                    <a:lumMod val="50000"/>
                  </a:schemeClr>
                </a:solidFill>
                <a:latin typeface="+mn-lt"/>
              </a:rPr>
              <a:t>           Kilkaya leverer de tekniske målingene fra 2021, og de er ikke direkte sammenlignbare med tidligere år. Se også Q&amp;A: </a:t>
            </a:r>
            <a:r>
              <a:rPr lang="nb-NO" sz="900" dirty="0">
                <a:solidFill>
                  <a:schemeClr val="bg1">
                    <a:lumMod val="50000"/>
                  </a:schemeClr>
                </a:solidFill>
                <a:latin typeface="+mn-lt"/>
                <a:hlinkClick r:id="rId4">
                  <a:extLst>
                    <a:ext uri="{A12FA001-AC4F-418D-AE19-62706E023703}">
                      <ahyp:hlinkClr xmlns:ahyp="http://schemas.microsoft.com/office/drawing/2018/hyperlinkcolor" val="tx"/>
                    </a:ext>
                  </a:extLst>
                </a:hlinkClick>
              </a:rPr>
              <a:t>Medieindeksen</a:t>
            </a:r>
            <a:r>
              <a:rPr lang="nb-NO" sz="900" dirty="0">
                <a:solidFill>
                  <a:schemeClr val="bg1">
                    <a:lumMod val="50000"/>
                  </a:schemeClr>
                </a:solidFill>
                <a:latin typeface="+mn-lt"/>
                <a:hlinkClick r:id="rId5">
                  <a:extLst>
                    <a:ext uri="{A12FA001-AC4F-418D-AE19-62706E023703}">
                      <ahyp:hlinkClr xmlns:ahyp="http://schemas.microsoft.com/office/drawing/2018/hyperlinkcolor" val="tx"/>
                    </a:ext>
                  </a:extLst>
                </a:hlinkClick>
              </a:rPr>
              <a:t>.</a:t>
            </a:r>
          </a:p>
          <a:p>
            <a:pPr marL="0" indent="0">
              <a:spcBef>
                <a:spcPct val="0"/>
              </a:spcBef>
              <a:buNone/>
            </a:pPr>
            <a:r>
              <a:rPr lang="nb-NO" sz="900" dirty="0">
                <a:solidFill>
                  <a:schemeClr val="bg1">
                    <a:lumMod val="50000"/>
                  </a:schemeClr>
                </a:solidFill>
                <a:latin typeface="+mn-lt"/>
              </a:rPr>
              <a:t>        </a:t>
            </a:r>
            <a:endParaRPr lang="nb-NO" sz="900" dirty="0">
              <a:solidFill>
                <a:schemeClr val="bg1">
                  <a:lumMod val="50000"/>
                </a:schemeClr>
              </a:solidFill>
              <a:latin typeface="+mn-lt"/>
              <a:hlinkClick r:id="rId5">
                <a:extLst>
                  <a:ext uri="{A12FA001-AC4F-418D-AE19-62706E023703}">
                    <ahyp:hlinkClr xmlns:ahyp="http://schemas.microsoft.com/office/drawing/2018/hyperlinkcolor" val="tx"/>
                  </a:ext>
                </a:extLst>
              </a:hlinkClick>
            </a:endParaRPr>
          </a:p>
        </p:txBody>
      </p:sp>
      <p:graphicFrame>
        <p:nvGraphicFramePr>
          <p:cNvPr id="9" name="Plassholder for innhold 4"/>
          <p:cNvGraphicFramePr>
            <a:graphicFrameLocks noGrp="1"/>
          </p:cNvGraphicFramePr>
          <p:nvPr>
            <p:ph sz="quarter" idx="4294967295"/>
            <p:extLst>
              <p:ext uri="{D42A27DB-BD31-4B8C-83A1-F6EECF244321}">
                <p14:modId xmlns:p14="http://schemas.microsoft.com/office/powerpoint/2010/main" val="3415374543"/>
              </p:ext>
            </p:extLst>
          </p:nvPr>
        </p:nvGraphicFramePr>
        <p:xfrm>
          <a:off x="324466" y="1189702"/>
          <a:ext cx="11502409" cy="4935795"/>
        </p:xfrm>
        <a:graphic>
          <a:graphicData uri="http://schemas.openxmlformats.org/drawingml/2006/chart">
            <c:chart xmlns:c="http://schemas.openxmlformats.org/drawingml/2006/chart" xmlns:r="http://schemas.openxmlformats.org/officeDocument/2006/relationships" r:id="rId6"/>
          </a:graphicData>
        </a:graphic>
      </p:graphicFrame>
      <p:sp>
        <p:nvSpPr>
          <p:cNvPr id="12" name="Tittel 1">
            <a:extLst>
              <a:ext uri="{FF2B5EF4-FFF2-40B4-BE49-F238E27FC236}">
                <a16:creationId xmlns:a16="http://schemas.microsoft.com/office/drawing/2014/main" id="{2B22FA45-0782-4CEC-9B79-298E60561E65}"/>
              </a:ext>
            </a:extLst>
          </p:cNvPr>
          <p:cNvSpPr>
            <a:spLocks noGrp="1"/>
          </p:cNvSpPr>
          <p:nvPr>
            <p:ph type="title"/>
          </p:nvPr>
        </p:nvSpPr>
        <p:spPr>
          <a:xfrm>
            <a:off x="324466" y="121537"/>
            <a:ext cx="11705664" cy="885824"/>
          </a:xfrm>
        </p:spPr>
        <p:txBody>
          <a:bodyPr/>
          <a:lstStyle/>
          <a:p>
            <a:r>
              <a:rPr lang="nb-NO" dirty="0">
                <a:solidFill>
                  <a:srgbClr val="000000"/>
                </a:solidFill>
              </a:rPr>
              <a:t>Utviklingen for de største redaksjonelle mediene digitalt totalt</a:t>
            </a:r>
            <a:br>
              <a:rPr lang="nb-NO" dirty="0">
                <a:solidFill>
                  <a:srgbClr val="000000"/>
                </a:solidFill>
              </a:rPr>
            </a:br>
            <a:br>
              <a:rPr lang="nb-NO" dirty="0">
                <a:solidFill>
                  <a:srgbClr val="000000"/>
                </a:solidFill>
              </a:rPr>
            </a:br>
            <a:r>
              <a:rPr lang="nb-NO" sz="1800" b="0" dirty="0">
                <a:solidFill>
                  <a:schemeClr val="bg1">
                    <a:lumMod val="50000"/>
                  </a:schemeClr>
                </a:solidFill>
              </a:rPr>
              <a:t>Daglig dekning (tall i tusen)</a:t>
            </a:r>
            <a:endParaRPr lang="nb-NO" b="0" i="1" dirty="0">
              <a:solidFill>
                <a:schemeClr val="bg1">
                  <a:lumMod val="50000"/>
                </a:schemeClr>
              </a:solidFill>
            </a:endParaRPr>
          </a:p>
        </p:txBody>
      </p:sp>
      <p:sp>
        <p:nvSpPr>
          <p:cNvPr id="3" name="Plassholder for lysbildenummer 2">
            <a:extLst>
              <a:ext uri="{FF2B5EF4-FFF2-40B4-BE49-F238E27FC236}">
                <a16:creationId xmlns:a16="http://schemas.microsoft.com/office/drawing/2014/main" id="{F0243F2D-50FD-2A25-E10B-D80F71AE0C3D}"/>
              </a:ext>
            </a:extLst>
          </p:cNvPr>
          <p:cNvSpPr>
            <a:spLocks noGrp="1"/>
          </p:cNvSpPr>
          <p:nvPr>
            <p:ph type="sldNum" sz="quarter" idx="4"/>
          </p:nvPr>
        </p:nvSpPr>
        <p:spPr/>
        <p:txBody>
          <a:bodyPr/>
          <a:lstStyle/>
          <a:p>
            <a:fld id="{4034BEE3-566C-4068-A777-C3A4762E861B}" type="slidenum">
              <a:rPr lang="en-GB" smtClean="0"/>
              <a:pPr/>
              <a:t>4</a:t>
            </a:fld>
            <a:endParaRPr lang="en-GB" dirty="0"/>
          </a:p>
        </p:txBody>
      </p:sp>
    </p:spTree>
    <p:extLst>
      <p:ext uri="{BB962C8B-B14F-4D97-AF65-F5344CB8AC3E}">
        <p14:creationId xmlns:p14="http://schemas.microsoft.com/office/powerpoint/2010/main" val="2478535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60604" y="90802"/>
            <a:ext cx="11831395" cy="68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defTabSz="762000"/>
            <a:r>
              <a:rPr lang="nb-NO" sz="2400" b="1" dirty="0">
                <a:solidFill>
                  <a:srgbClr val="000000"/>
                </a:solidFill>
                <a:cs typeface="Arial" charset="0"/>
              </a:rPr>
              <a:t>Norges største nettsteder totalt digitalt </a:t>
            </a:r>
            <a:r>
              <a:rPr lang="nb-NO" sz="2400" b="1" dirty="0">
                <a:solidFill>
                  <a:srgbClr val="000000"/>
                </a:solidFill>
                <a:highlight>
                  <a:srgbClr val="FFFFFF"/>
                </a:highlight>
                <a:cs typeface="Arial" charset="0"/>
              </a:rPr>
              <a:t>(1) </a:t>
            </a:r>
          </a:p>
          <a:p>
            <a:pPr defTabSz="762000"/>
            <a:r>
              <a:rPr lang="nb-NO" sz="2000" dirty="0">
                <a:solidFill>
                  <a:schemeClr val="bg1">
                    <a:lumMod val="50000"/>
                  </a:schemeClr>
                </a:solidFill>
                <a:highlight>
                  <a:srgbClr val="FFFFFF"/>
                </a:highlight>
              </a:rPr>
              <a:t>Daglig dekning</a:t>
            </a:r>
            <a:endParaRPr lang="nb-NO" sz="2000" dirty="0">
              <a:solidFill>
                <a:srgbClr val="000000"/>
              </a:solidFill>
              <a:highlight>
                <a:srgbClr val="FFFFFF"/>
              </a:highlight>
              <a:cs typeface="Arial" charset="0"/>
            </a:endParaRPr>
          </a:p>
        </p:txBody>
      </p:sp>
      <p:graphicFrame>
        <p:nvGraphicFramePr>
          <p:cNvPr id="10" name="Objekt 3">
            <a:hlinkClick r:id="" action="ppaction://ole?verb=0"/>
          </p:cNvPr>
          <p:cNvGraphicFramePr>
            <a:graphicFrameLocks/>
          </p:cNvGraphicFramePr>
          <p:nvPr>
            <p:extLst>
              <p:ext uri="{D42A27DB-BD31-4B8C-83A1-F6EECF244321}">
                <p14:modId xmlns:p14="http://schemas.microsoft.com/office/powerpoint/2010/main" val="2701809095"/>
              </p:ext>
            </p:extLst>
          </p:nvPr>
        </p:nvGraphicFramePr>
        <p:xfrm>
          <a:off x="242276" y="1140902"/>
          <a:ext cx="11718075" cy="5012149"/>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Sylinder 6"/>
          <p:cNvSpPr txBox="1"/>
          <p:nvPr/>
        </p:nvSpPr>
        <p:spPr>
          <a:xfrm>
            <a:off x="10348649" y="5482068"/>
            <a:ext cx="1210588" cy="307777"/>
          </a:xfrm>
          <a:prstGeom prst="rect">
            <a:avLst/>
          </a:prstGeom>
          <a:noFill/>
        </p:spPr>
        <p:txBody>
          <a:bodyPr wrap="none">
            <a:spAutoFit/>
          </a:bodyPr>
          <a:lstStyle/>
          <a:p>
            <a:pPr>
              <a:defRPr/>
            </a:pPr>
            <a:r>
              <a:rPr lang="nb-NO" sz="1400" dirty="0">
                <a:cs typeface="Arial" pitchFamily="34" charset="0"/>
              </a:rPr>
              <a:t>Antall i tusen</a:t>
            </a:r>
          </a:p>
        </p:txBody>
      </p:sp>
      <p:pic>
        <p:nvPicPr>
          <p:cNvPr id="8" name="Picture 7">
            <a:extLst>
              <a:ext uri="{FF2B5EF4-FFF2-40B4-BE49-F238E27FC236}">
                <a16:creationId xmlns:a16="http://schemas.microsoft.com/office/drawing/2014/main" id="{D94892C9-84BD-4DBA-AE18-229CF9A1A05E}"/>
              </a:ext>
            </a:extLst>
          </p:cNvPr>
          <p:cNvPicPr>
            <a:picLocks noChangeAspect="1"/>
          </p:cNvPicPr>
          <p:nvPr/>
        </p:nvPicPr>
        <p:blipFill>
          <a:blip r:embed="rId4"/>
          <a:stretch>
            <a:fillRect/>
          </a:stretch>
        </p:blipFill>
        <p:spPr>
          <a:xfrm>
            <a:off x="10783101" y="6166744"/>
            <a:ext cx="672713" cy="685877"/>
          </a:xfrm>
          <a:prstGeom prst="rect">
            <a:avLst/>
          </a:prstGeom>
        </p:spPr>
      </p:pic>
      <p:pic>
        <p:nvPicPr>
          <p:cNvPr id="9" name="Picture 2" descr="Bilderesultat for pc ikon">
            <a:extLst>
              <a:ext uri="{FF2B5EF4-FFF2-40B4-BE49-F238E27FC236}">
                <a16:creationId xmlns:a16="http://schemas.microsoft.com/office/drawing/2014/main" id="{2CE15B08-5D42-4BA5-BB06-2D671975C58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6799" b="27592"/>
          <a:stretch/>
        </p:blipFill>
        <p:spPr bwMode="auto">
          <a:xfrm>
            <a:off x="10926476" y="42562"/>
            <a:ext cx="1265523" cy="815410"/>
          </a:xfrm>
          <a:prstGeom prst="rect">
            <a:avLst/>
          </a:prstGeom>
          <a:noFill/>
          <a:extLst>
            <a:ext uri="{909E8E84-426E-40DD-AFC4-6F175D3DCCD1}">
              <a14:hiddenFill xmlns:a14="http://schemas.microsoft.com/office/drawing/2010/main">
                <a:solidFill>
                  <a:srgbClr val="FFFFFF"/>
                </a:solidFill>
              </a14:hiddenFill>
            </a:ext>
          </a:extLst>
        </p:spPr>
      </p:pic>
      <p:sp>
        <p:nvSpPr>
          <p:cNvPr id="11" name="Plassholder for tekst 10">
            <a:extLst>
              <a:ext uri="{FF2B5EF4-FFF2-40B4-BE49-F238E27FC236}">
                <a16:creationId xmlns:a16="http://schemas.microsoft.com/office/drawing/2014/main" id="{78ABB7C9-B089-46E1-BFCF-CB814354C6E8}"/>
              </a:ext>
            </a:extLst>
          </p:cNvPr>
          <p:cNvSpPr txBox="1">
            <a:spLocks/>
          </p:cNvSpPr>
          <p:nvPr>
            <p:custDataLst>
              <p:tags r:id="rId1"/>
            </p:custDataLst>
          </p:nvPr>
        </p:nvSpPr>
        <p:spPr>
          <a:xfrm>
            <a:off x="2194288" y="6517620"/>
            <a:ext cx="7559173" cy="39799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u="sng" dirty="0">
                <a:solidFill>
                  <a:schemeClr val="tx1"/>
                </a:solidFill>
                <a:highlight>
                  <a:srgbClr val="FFFFFF"/>
                </a:highlight>
                <a:latin typeface="+mj-lt"/>
                <a:cs typeface="+mn-cs"/>
              </a:rPr>
              <a:t>Kilde</a:t>
            </a:r>
            <a:r>
              <a:rPr lang="nb-NO" sz="1000" dirty="0">
                <a:solidFill>
                  <a:schemeClr val="tx1"/>
                </a:solidFill>
                <a:highlight>
                  <a:srgbClr val="FFFFFF"/>
                </a:highlight>
                <a:latin typeface="+mj-lt"/>
                <a:cs typeface="+mn-cs"/>
              </a:rPr>
              <a:t>:  Kantar Forbruker &amp; Media (Kantar Online 12 år+). eAviser inngår for avisene.</a:t>
            </a:r>
          </a:p>
          <a:p>
            <a:pPr marL="0" indent="0">
              <a:spcBef>
                <a:spcPct val="0"/>
              </a:spcBef>
              <a:buNone/>
            </a:pPr>
            <a:endParaRPr lang="nb-NO" sz="1000" dirty="0">
              <a:solidFill>
                <a:schemeClr val="tx1"/>
              </a:solidFill>
              <a:highlight>
                <a:srgbClr val="FFFFFF"/>
              </a:highlight>
              <a:latin typeface="+mj-lt"/>
              <a:cs typeface="+mn-cs"/>
            </a:endParaRPr>
          </a:p>
          <a:p>
            <a:pPr marL="0" indent="0">
              <a:spcBef>
                <a:spcPct val="0"/>
              </a:spcBef>
              <a:buNone/>
            </a:pPr>
            <a:r>
              <a:rPr lang="nb-NO" sz="1400" b="1" dirty="0">
                <a:solidFill>
                  <a:srgbClr val="FF0000"/>
                </a:solidFill>
                <a:highlight>
                  <a:srgbClr val="FFFFFF"/>
                </a:highlight>
                <a:latin typeface="+mj-lt"/>
                <a:cs typeface="+mn-cs"/>
              </a:rPr>
              <a:t>*</a:t>
            </a:r>
            <a:r>
              <a:rPr lang="nb-NO" sz="1100" b="1" dirty="0">
                <a:solidFill>
                  <a:srgbClr val="FF0000"/>
                </a:solidFill>
                <a:highlight>
                  <a:srgbClr val="FFFFFF"/>
                </a:highlight>
                <a:latin typeface="+mj-lt"/>
                <a:cs typeface="+mn-cs"/>
              </a:rPr>
              <a:t> </a:t>
            </a:r>
            <a:r>
              <a:rPr lang="nb-NO" sz="1000" dirty="0">
                <a:solidFill>
                  <a:schemeClr val="tx1"/>
                </a:solidFill>
                <a:highlight>
                  <a:srgbClr val="FFFFFF"/>
                </a:highlight>
                <a:latin typeface="+mj-lt"/>
                <a:cs typeface="+mn-cs"/>
              </a:rPr>
              <a:t>Teknisk feil i målingen av Finn.no fra februar, kan ha medført en overrapportering i Q1 2025.</a:t>
            </a:r>
          </a:p>
          <a:p>
            <a:pPr marL="0" indent="0">
              <a:spcBef>
                <a:spcPct val="0"/>
              </a:spcBef>
              <a:buNone/>
            </a:pPr>
            <a:endParaRPr lang="nb-NO" sz="1000" dirty="0">
              <a:solidFill>
                <a:schemeClr val="tx1"/>
              </a:solidFill>
              <a:highlight>
                <a:srgbClr val="FFFFFF"/>
              </a:highlight>
              <a:latin typeface="+mj-lt"/>
              <a:cs typeface="+mn-cs"/>
            </a:endParaRPr>
          </a:p>
          <a:p>
            <a:pPr marL="0" indent="0">
              <a:spcBef>
                <a:spcPct val="0"/>
              </a:spcBef>
              <a:buNone/>
            </a:pPr>
            <a:endParaRPr lang="nb-NO" sz="1000" dirty="0">
              <a:solidFill>
                <a:schemeClr val="tx1"/>
              </a:solidFill>
              <a:latin typeface="+mn-lt"/>
            </a:endParaRPr>
          </a:p>
        </p:txBody>
      </p:sp>
      <p:sp>
        <p:nvSpPr>
          <p:cNvPr id="3" name="Plassholder for lysbildenummer 2">
            <a:extLst>
              <a:ext uri="{FF2B5EF4-FFF2-40B4-BE49-F238E27FC236}">
                <a16:creationId xmlns:a16="http://schemas.microsoft.com/office/drawing/2014/main" id="{3B68B6D7-D793-7D6F-3DEF-0BD89E19F4FB}"/>
              </a:ext>
            </a:extLst>
          </p:cNvPr>
          <p:cNvSpPr>
            <a:spLocks noGrp="1"/>
          </p:cNvSpPr>
          <p:nvPr>
            <p:ph type="sldNum" sz="quarter" idx="10"/>
          </p:nvPr>
        </p:nvSpPr>
        <p:spPr/>
        <p:txBody>
          <a:bodyPr/>
          <a:lstStyle/>
          <a:p>
            <a:fld id="{4034BEE3-566C-4068-A777-C3A4762E861B}" type="slidenum">
              <a:rPr lang="en-GB" smtClean="0"/>
              <a:pPr/>
              <a:t>5</a:t>
            </a:fld>
            <a:endParaRPr lang="en-GB" dirty="0"/>
          </a:p>
        </p:txBody>
      </p:sp>
      <p:sp>
        <p:nvSpPr>
          <p:cNvPr id="12" name="TekstSylinder 11">
            <a:extLst>
              <a:ext uri="{FF2B5EF4-FFF2-40B4-BE49-F238E27FC236}">
                <a16:creationId xmlns:a16="http://schemas.microsoft.com/office/drawing/2014/main" id="{7673A401-B4D2-4BD5-6AB1-537C83241BEA}"/>
              </a:ext>
            </a:extLst>
          </p:cNvPr>
          <p:cNvSpPr txBox="1"/>
          <p:nvPr/>
        </p:nvSpPr>
        <p:spPr>
          <a:xfrm>
            <a:off x="1849045" y="2459382"/>
            <a:ext cx="690485" cy="369332"/>
          </a:xfrm>
          <a:prstGeom prst="rect">
            <a:avLst/>
          </a:prstGeom>
          <a:noFill/>
        </p:spPr>
        <p:txBody>
          <a:bodyPr wrap="square">
            <a:spAutoFit/>
          </a:bodyPr>
          <a:lstStyle/>
          <a:p>
            <a:r>
              <a:rPr lang="nb-NO" sz="1800" b="1" dirty="0">
                <a:solidFill>
                  <a:srgbClr val="FF0000"/>
                </a:solidFill>
                <a:highlight>
                  <a:srgbClr val="FFFFFF"/>
                </a:highlight>
                <a:latin typeface="+mj-lt"/>
                <a:cs typeface="+mn-cs"/>
              </a:rPr>
              <a:t>* </a:t>
            </a:r>
            <a:endParaRPr lang="en-GB" dirty="0"/>
          </a:p>
        </p:txBody>
      </p:sp>
    </p:spTree>
    <p:extLst>
      <p:ext uri="{BB962C8B-B14F-4D97-AF65-F5344CB8AC3E}">
        <p14:creationId xmlns:p14="http://schemas.microsoft.com/office/powerpoint/2010/main" val="1484473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55107" y="103423"/>
            <a:ext cx="11836892" cy="639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defTabSz="762000"/>
            <a:r>
              <a:rPr lang="nb-NO" sz="2400" b="1" dirty="0">
                <a:solidFill>
                  <a:srgbClr val="000000"/>
                </a:solidFill>
                <a:cs typeface="Arial" charset="0"/>
              </a:rPr>
              <a:t>Norges største nettsteder totalt digitalt </a:t>
            </a:r>
            <a:r>
              <a:rPr lang="nb-NO" sz="2400" b="1" dirty="0">
                <a:solidFill>
                  <a:srgbClr val="000000"/>
                </a:solidFill>
                <a:highlight>
                  <a:srgbClr val="FFFFFF"/>
                </a:highlight>
                <a:cs typeface="Arial" charset="0"/>
              </a:rPr>
              <a:t>(2) </a:t>
            </a:r>
          </a:p>
          <a:p>
            <a:pPr defTabSz="762000"/>
            <a:r>
              <a:rPr lang="nb-NO" sz="2000" dirty="0">
                <a:solidFill>
                  <a:schemeClr val="bg1">
                    <a:lumMod val="50000"/>
                  </a:schemeClr>
                </a:solidFill>
                <a:highlight>
                  <a:srgbClr val="FFFFFF"/>
                </a:highlight>
              </a:rPr>
              <a:t>Daglig dekning</a:t>
            </a:r>
            <a:endParaRPr lang="nb-NO" sz="2000" dirty="0">
              <a:solidFill>
                <a:srgbClr val="000000"/>
              </a:solidFill>
              <a:highlight>
                <a:srgbClr val="FFFFFF"/>
              </a:highlight>
              <a:cs typeface="Arial" charset="0"/>
            </a:endParaRPr>
          </a:p>
        </p:txBody>
      </p:sp>
      <p:graphicFrame>
        <p:nvGraphicFramePr>
          <p:cNvPr id="10" name="Objekt 3">
            <a:hlinkClick r:id="" action="ppaction://ole?verb=0"/>
          </p:cNvPr>
          <p:cNvGraphicFramePr>
            <a:graphicFrameLocks/>
          </p:cNvGraphicFramePr>
          <p:nvPr>
            <p:extLst>
              <p:ext uri="{D42A27DB-BD31-4B8C-83A1-F6EECF244321}">
                <p14:modId xmlns:p14="http://schemas.microsoft.com/office/powerpoint/2010/main" val="2869761638"/>
              </p:ext>
            </p:extLst>
          </p:nvPr>
        </p:nvGraphicFramePr>
        <p:xfrm>
          <a:off x="242276" y="1140902"/>
          <a:ext cx="11718075" cy="5012149"/>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Sylinder 6"/>
          <p:cNvSpPr txBox="1"/>
          <p:nvPr/>
        </p:nvSpPr>
        <p:spPr>
          <a:xfrm>
            <a:off x="10348649" y="5482068"/>
            <a:ext cx="1210588" cy="307777"/>
          </a:xfrm>
          <a:prstGeom prst="rect">
            <a:avLst/>
          </a:prstGeom>
          <a:noFill/>
        </p:spPr>
        <p:txBody>
          <a:bodyPr wrap="none">
            <a:spAutoFit/>
          </a:bodyPr>
          <a:lstStyle/>
          <a:p>
            <a:pPr>
              <a:defRPr/>
            </a:pPr>
            <a:r>
              <a:rPr lang="nb-NO" sz="1400" dirty="0">
                <a:cs typeface="Arial" pitchFamily="34" charset="0"/>
              </a:rPr>
              <a:t>Antall i tusen</a:t>
            </a:r>
          </a:p>
        </p:txBody>
      </p:sp>
      <p:pic>
        <p:nvPicPr>
          <p:cNvPr id="8" name="Picture 7">
            <a:extLst>
              <a:ext uri="{FF2B5EF4-FFF2-40B4-BE49-F238E27FC236}">
                <a16:creationId xmlns:a16="http://schemas.microsoft.com/office/drawing/2014/main" id="{D94892C9-84BD-4DBA-AE18-229CF9A1A05E}"/>
              </a:ext>
            </a:extLst>
          </p:cNvPr>
          <p:cNvPicPr>
            <a:picLocks noChangeAspect="1"/>
          </p:cNvPicPr>
          <p:nvPr/>
        </p:nvPicPr>
        <p:blipFill>
          <a:blip r:embed="rId4"/>
          <a:stretch>
            <a:fillRect/>
          </a:stretch>
        </p:blipFill>
        <p:spPr>
          <a:xfrm>
            <a:off x="10783101" y="6166744"/>
            <a:ext cx="672713" cy="685877"/>
          </a:xfrm>
          <a:prstGeom prst="rect">
            <a:avLst/>
          </a:prstGeom>
        </p:spPr>
      </p:pic>
      <p:pic>
        <p:nvPicPr>
          <p:cNvPr id="9" name="Picture 2" descr="Bilderesultat for pc ikon">
            <a:extLst>
              <a:ext uri="{FF2B5EF4-FFF2-40B4-BE49-F238E27FC236}">
                <a16:creationId xmlns:a16="http://schemas.microsoft.com/office/drawing/2014/main" id="{2CE15B08-5D42-4BA5-BB06-2D671975C58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6799" b="27592"/>
          <a:stretch/>
        </p:blipFill>
        <p:spPr bwMode="auto">
          <a:xfrm>
            <a:off x="10926476" y="42562"/>
            <a:ext cx="1265523" cy="815410"/>
          </a:xfrm>
          <a:prstGeom prst="rect">
            <a:avLst/>
          </a:prstGeom>
          <a:noFill/>
          <a:extLst>
            <a:ext uri="{909E8E84-426E-40DD-AFC4-6F175D3DCCD1}">
              <a14:hiddenFill xmlns:a14="http://schemas.microsoft.com/office/drawing/2010/main">
                <a:solidFill>
                  <a:srgbClr val="FFFFFF"/>
                </a:solidFill>
              </a14:hiddenFill>
            </a:ext>
          </a:extLst>
        </p:spPr>
      </p:pic>
      <p:sp>
        <p:nvSpPr>
          <p:cNvPr id="11" name="Plassholder for tekst 10">
            <a:extLst>
              <a:ext uri="{FF2B5EF4-FFF2-40B4-BE49-F238E27FC236}">
                <a16:creationId xmlns:a16="http://schemas.microsoft.com/office/drawing/2014/main" id="{78ABB7C9-B089-46E1-BFCF-CB814354C6E8}"/>
              </a:ext>
            </a:extLst>
          </p:cNvPr>
          <p:cNvSpPr txBox="1">
            <a:spLocks/>
          </p:cNvSpPr>
          <p:nvPr>
            <p:custDataLst>
              <p:tags r:id="rId1"/>
            </p:custDataLst>
          </p:nvPr>
        </p:nvSpPr>
        <p:spPr>
          <a:xfrm>
            <a:off x="2052246" y="6387853"/>
            <a:ext cx="7559173" cy="39799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u="sng" dirty="0">
                <a:solidFill>
                  <a:schemeClr val="tx1"/>
                </a:solidFill>
                <a:highlight>
                  <a:srgbClr val="FFFFFF"/>
                </a:highlight>
                <a:latin typeface="+mj-lt"/>
                <a:cs typeface="+mn-cs"/>
              </a:rPr>
              <a:t>Kilde</a:t>
            </a:r>
            <a:r>
              <a:rPr lang="nb-NO" sz="1000" dirty="0">
                <a:solidFill>
                  <a:schemeClr val="tx1"/>
                </a:solidFill>
                <a:highlight>
                  <a:srgbClr val="FFFFFF"/>
                </a:highlight>
                <a:latin typeface="+mj-lt"/>
                <a:cs typeface="+mn-cs"/>
              </a:rPr>
              <a:t>:  Kantar Forbruker &amp; Media (Kantar Online 12 år+). eAviser inngår for avisene.</a:t>
            </a:r>
          </a:p>
          <a:p>
            <a:pPr marL="0" indent="0">
              <a:spcBef>
                <a:spcPct val="0"/>
              </a:spcBef>
              <a:buNone/>
            </a:pPr>
            <a:endParaRPr lang="nb-NO" sz="1000" dirty="0">
              <a:solidFill>
                <a:schemeClr val="tx1"/>
              </a:solidFill>
              <a:latin typeface="+mn-lt"/>
            </a:endParaRPr>
          </a:p>
        </p:txBody>
      </p:sp>
      <p:sp>
        <p:nvSpPr>
          <p:cNvPr id="3" name="Plassholder for lysbildenummer 2">
            <a:extLst>
              <a:ext uri="{FF2B5EF4-FFF2-40B4-BE49-F238E27FC236}">
                <a16:creationId xmlns:a16="http://schemas.microsoft.com/office/drawing/2014/main" id="{51B89DBF-E0FE-82DA-4E6E-004A78C23D5A}"/>
              </a:ext>
            </a:extLst>
          </p:cNvPr>
          <p:cNvSpPr>
            <a:spLocks noGrp="1"/>
          </p:cNvSpPr>
          <p:nvPr>
            <p:ph type="sldNum" sz="quarter" idx="10"/>
          </p:nvPr>
        </p:nvSpPr>
        <p:spPr/>
        <p:txBody>
          <a:bodyPr/>
          <a:lstStyle/>
          <a:p>
            <a:fld id="{4034BEE3-566C-4068-A777-C3A4762E861B}" type="slidenum">
              <a:rPr lang="en-GB" smtClean="0"/>
              <a:pPr/>
              <a:t>6</a:t>
            </a:fld>
            <a:endParaRPr lang="en-GB" dirty="0"/>
          </a:p>
        </p:txBody>
      </p:sp>
    </p:spTree>
    <p:extLst>
      <p:ext uri="{BB962C8B-B14F-4D97-AF65-F5344CB8AC3E}">
        <p14:creationId xmlns:p14="http://schemas.microsoft.com/office/powerpoint/2010/main" val="607599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Sylinder 6"/>
          <p:cNvSpPr txBox="1"/>
          <p:nvPr/>
        </p:nvSpPr>
        <p:spPr>
          <a:xfrm>
            <a:off x="10261949" y="5409321"/>
            <a:ext cx="1210588" cy="307777"/>
          </a:xfrm>
          <a:prstGeom prst="rect">
            <a:avLst/>
          </a:prstGeom>
          <a:noFill/>
        </p:spPr>
        <p:txBody>
          <a:bodyPr wrap="none">
            <a:spAutoFit/>
          </a:bodyPr>
          <a:lstStyle/>
          <a:p>
            <a:pPr>
              <a:defRPr/>
            </a:pPr>
            <a:r>
              <a:rPr lang="nb-NO" sz="1400" dirty="0">
                <a:cs typeface="Arial" pitchFamily="34" charset="0"/>
              </a:rPr>
              <a:t>Antall i tusen</a:t>
            </a:r>
          </a:p>
        </p:txBody>
      </p:sp>
      <p:sp>
        <p:nvSpPr>
          <p:cNvPr id="11" name="Plassholder for tekst 10">
            <a:extLst>
              <a:ext uri="{FF2B5EF4-FFF2-40B4-BE49-F238E27FC236}">
                <a16:creationId xmlns:a16="http://schemas.microsoft.com/office/drawing/2014/main" id="{07557211-7AB3-4F6E-8F0C-ADDBB9A29EEC}"/>
              </a:ext>
            </a:extLst>
          </p:cNvPr>
          <p:cNvSpPr txBox="1">
            <a:spLocks/>
          </p:cNvSpPr>
          <p:nvPr>
            <p:custDataLst>
              <p:tags r:id="rId1"/>
            </p:custDataLst>
          </p:nvPr>
        </p:nvSpPr>
        <p:spPr>
          <a:xfrm>
            <a:off x="2088572" y="6478543"/>
            <a:ext cx="8173377" cy="39799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u="sng" dirty="0">
                <a:solidFill>
                  <a:schemeClr val="bg1">
                    <a:lumMod val="50000"/>
                  </a:schemeClr>
                </a:solidFill>
                <a:highlight>
                  <a:srgbClr val="FFFFFF"/>
                </a:highlight>
                <a:latin typeface="+mj-lt"/>
              </a:rPr>
              <a:t>Kilde</a:t>
            </a:r>
            <a:r>
              <a:rPr lang="nb-NO" sz="1000" dirty="0">
                <a:solidFill>
                  <a:schemeClr val="bg1">
                    <a:lumMod val="50000"/>
                  </a:schemeClr>
                </a:solidFill>
                <a:highlight>
                  <a:srgbClr val="FFFFFF"/>
                </a:highlight>
                <a:latin typeface="+mj-lt"/>
              </a:rPr>
              <a:t>:  	Kantar Forbruker &amp; Media (Kantar Online 12 år+).</a:t>
            </a:r>
          </a:p>
          <a:p>
            <a:pPr marL="0" indent="0">
              <a:spcBef>
                <a:spcPct val="0"/>
              </a:spcBef>
              <a:buNone/>
            </a:pPr>
            <a:r>
              <a:rPr lang="nb-NO" sz="1000" dirty="0">
                <a:solidFill>
                  <a:schemeClr val="bg1">
                    <a:lumMod val="50000"/>
                  </a:schemeClr>
                </a:solidFill>
                <a:highlight>
                  <a:srgbClr val="FFFFFF"/>
                </a:highlight>
                <a:latin typeface="+mj-lt"/>
              </a:rPr>
              <a:t>           	</a:t>
            </a:r>
            <a:r>
              <a:rPr lang="nb-NO" sz="1000" dirty="0">
                <a:solidFill>
                  <a:schemeClr val="bg1">
                    <a:lumMod val="50000"/>
                  </a:schemeClr>
                </a:solidFill>
                <a:highlight>
                  <a:srgbClr val="FFFFFF"/>
                </a:highlight>
                <a:latin typeface="+mj-lt"/>
                <a:hlinkClick r:id="rId3">
                  <a:extLst>
                    <a:ext uri="{A12FA001-AC4F-418D-AE19-62706E023703}">
                      <ahyp:hlinkClr xmlns:ahyp="http://schemas.microsoft.com/office/drawing/2018/hyperlinkcolor" val="tx"/>
                    </a:ext>
                  </a:extLst>
                </a:hlinkClick>
              </a:rPr>
              <a:t>Samkjøringsdefinisjoner</a:t>
            </a:r>
            <a:r>
              <a:rPr lang="nb-NO" sz="1000" dirty="0">
                <a:solidFill>
                  <a:schemeClr val="bg1">
                    <a:lumMod val="50000"/>
                  </a:schemeClr>
                </a:solidFill>
                <a:highlight>
                  <a:srgbClr val="FFFFFF"/>
                </a:highlight>
                <a:latin typeface="+mj-lt"/>
              </a:rPr>
              <a:t> ligger på </a:t>
            </a:r>
            <a:r>
              <a:rPr lang="nb-NO" sz="1000" dirty="0">
                <a:solidFill>
                  <a:schemeClr val="bg1">
                    <a:lumMod val="50000"/>
                  </a:schemeClr>
                </a:solidFill>
                <a:highlight>
                  <a:srgbClr val="FFFFFF"/>
                </a:highlight>
                <a:latin typeface="+mj-lt"/>
                <a:hlinkClick r:id="rId4">
                  <a:extLst>
                    <a:ext uri="{A12FA001-AC4F-418D-AE19-62706E023703}">
                      <ahyp:hlinkClr xmlns:ahyp="http://schemas.microsoft.com/office/drawing/2018/hyperlinkcolor" val="tx"/>
                    </a:ext>
                  </a:extLst>
                </a:hlinkClick>
              </a:rPr>
              <a:t>medietall.no. </a:t>
            </a:r>
            <a:r>
              <a:rPr lang="nb-NO" sz="1000" dirty="0">
                <a:solidFill>
                  <a:schemeClr val="bg1">
                    <a:lumMod val="50000"/>
                  </a:schemeClr>
                </a:solidFill>
                <a:highlight>
                  <a:srgbClr val="FFFFFF"/>
                </a:highlight>
                <a:latin typeface="+mj-lt"/>
              </a:rPr>
              <a:t>eAviser inngår for avisene. Noen av samkjøringene kan ha endret definisjoner.</a:t>
            </a:r>
          </a:p>
          <a:p>
            <a:pPr marL="0" indent="0">
              <a:spcBef>
                <a:spcPct val="0"/>
              </a:spcBef>
              <a:buNone/>
            </a:pPr>
            <a:r>
              <a:rPr lang="nb-NO" sz="1000" dirty="0">
                <a:solidFill>
                  <a:schemeClr val="bg1">
                    <a:lumMod val="50000"/>
                  </a:schemeClr>
                </a:solidFill>
                <a:highlight>
                  <a:srgbClr val="FFFFFF"/>
                </a:highlight>
                <a:latin typeface="+mj-lt"/>
              </a:rPr>
              <a:t> </a:t>
            </a:r>
          </a:p>
        </p:txBody>
      </p:sp>
      <p:pic>
        <p:nvPicPr>
          <p:cNvPr id="8" name="Picture 7">
            <a:extLst>
              <a:ext uri="{FF2B5EF4-FFF2-40B4-BE49-F238E27FC236}">
                <a16:creationId xmlns:a16="http://schemas.microsoft.com/office/drawing/2014/main" id="{D94892C9-84BD-4DBA-AE18-229CF9A1A05E}"/>
              </a:ext>
            </a:extLst>
          </p:cNvPr>
          <p:cNvPicPr>
            <a:picLocks noChangeAspect="1"/>
          </p:cNvPicPr>
          <p:nvPr/>
        </p:nvPicPr>
        <p:blipFill>
          <a:blip r:embed="rId5"/>
          <a:stretch>
            <a:fillRect/>
          </a:stretch>
        </p:blipFill>
        <p:spPr>
          <a:xfrm>
            <a:off x="10783101" y="6166744"/>
            <a:ext cx="672713" cy="685877"/>
          </a:xfrm>
          <a:prstGeom prst="rect">
            <a:avLst/>
          </a:prstGeom>
        </p:spPr>
      </p:pic>
      <p:pic>
        <p:nvPicPr>
          <p:cNvPr id="9" name="Picture 2" descr="Bilderesultat for pc ikon">
            <a:extLst>
              <a:ext uri="{FF2B5EF4-FFF2-40B4-BE49-F238E27FC236}">
                <a16:creationId xmlns:a16="http://schemas.microsoft.com/office/drawing/2014/main" id="{2CE15B08-5D42-4BA5-BB06-2D671975C585}"/>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26799" b="27592"/>
          <a:stretch/>
        </p:blipFill>
        <p:spPr bwMode="auto">
          <a:xfrm>
            <a:off x="10839776" y="0"/>
            <a:ext cx="1265523" cy="81541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4AAD7F8F-2664-4F95-9364-455143916D9E}"/>
              </a:ext>
            </a:extLst>
          </p:cNvPr>
          <p:cNvSpPr>
            <a:spLocks noChangeArrowheads="1"/>
          </p:cNvSpPr>
          <p:nvPr/>
        </p:nvSpPr>
        <p:spPr bwMode="auto">
          <a:xfrm>
            <a:off x="360605" y="98250"/>
            <a:ext cx="11831395" cy="68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defTabSz="762000"/>
            <a:r>
              <a:rPr lang="nb-NO" sz="2400" b="1" dirty="0">
                <a:solidFill>
                  <a:srgbClr val="000000"/>
                </a:solidFill>
                <a:cs typeface="Arial" charset="0"/>
              </a:rPr>
              <a:t>Norges største samkjøringer (papir og digitalt)</a:t>
            </a:r>
          </a:p>
        </p:txBody>
      </p:sp>
      <p:graphicFrame>
        <p:nvGraphicFramePr>
          <p:cNvPr id="2" name="Objekt 3">
            <a:hlinkClick r:id="" action="ppaction://ole?verb=0"/>
            <a:extLst>
              <a:ext uri="{FF2B5EF4-FFF2-40B4-BE49-F238E27FC236}">
                <a16:creationId xmlns:a16="http://schemas.microsoft.com/office/drawing/2014/main" id="{52BBA8BF-8646-A2B8-706A-97DE89359ECB}"/>
              </a:ext>
            </a:extLst>
          </p:cNvPr>
          <p:cNvGraphicFramePr>
            <a:graphicFrameLocks/>
          </p:cNvGraphicFramePr>
          <p:nvPr>
            <p:extLst>
              <p:ext uri="{D42A27DB-BD31-4B8C-83A1-F6EECF244321}">
                <p14:modId xmlns:p14="http://schemas.microsoft.com/office/powerpoint/2010/main" val="667030724"/>
              </p:ext>
            </p:extLst>
          </p:nvPr>
        </p:nvGraphicFramePr>
        <p:xfrm>
          <a:off x="242276" y="1140902"/>
          <a:ext cx="11718075" cy="5012149"/>
        </p:xfrm>
        <a:graphic>
          <a:graphicData uri="http://schemas.openxmlformats.org/drawingml/2006/chart">
            <c:chart xmlns:c="http://schemas.openxmlformats.org/drawingml/2006/chart" xmlns:r="http://schemas.openxmlformats.org/officeDocument/2006/relationships" r:id="rId7"/>
          </a:graphicData>
        </a:graphic>
      </p:graphicFrame>
      <p:sp>
        <p:nvSpPr>
          <p:cNvPr id="4" name="Plassholder for lysbildenummer 3">
            <a:extLst>
              <a:ext uri="{FF2B5EF4-FFF2-40B4-BE49-F238E27FC236}">
                <a16:creationId xmlns:a16="http://schemas.microsoft.com/office/drawing/2014/main" id="{6B4C2316-68DC-2DCE-04FB-3FC668B41CF5}"/>
              </a:ext>
            </a:extLst>
          </p:cNvPr>
          <p:cNvSpPr>
            <a:spLocks noGrp="1"/>
          </p:cNvSpPr>
          <p:nvPr>
            <p:ph type="sldNum" sz="quarter" idx="10"/>
          </p:nvPr>
        </p:nvSpPr>
        <p:spPr/>
        <p:txBody>
          <a:bodyPr/>
          <a:lstStyle/>
          <a:p>
            <a:fld id="{4034BEE3-566C-4068-A777-C3A4762E861B}" type="slidenum">
              <a:rPr lang="en-GB" smtClean="0"/>
              <a:pPr/>
              <a:t>7</a:t>
            </a:fld>
            <a:endParaRPr lang="en-GB" dirty="0"/>
          </a:p>
        </p:txBody>
      </p:sp>
    </p:spTree>
    <p:extLst>
      <p:ext uri="{BB962C8B-B14F-4D97-AF65-F5344CB8AC3E}">
        <p14:creationId xmlns:p14="http://schemas.microsoft.com/office/powerpoint/2010/main" val="4068356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Plassholder for innhold 4">
            <a:extLst>
              <a:ext uri="{FF2B5EF4-FFF2-40B4-BE49-F238E27FC236}">
                <a16:creationId xmlns:a16="http://schemas.microsoft.com/office/drawing/2014/main" id="{C4F5566A-B9EB-40FD-92CF-9ADFF115D17D}"/>
              </a:ext>
            </a:extLst>
          </p:cNvPr>
          <p:cNvGraphicFramePr>
            <a:graphicFrameLocks/>
          </p:cNvGraphicFramePr>
          <p:nvPr>
            <p:extLst>
              <p:ext uri="{D42A27DB-BD31-4B8C-83A1-F6EECF244321}">
                <p14:modId xmlns:p14="http://schemas.microsoft.com/office/powerpoint/2010/main" val="2764332831"/>
              </p:ext>
            </p:extLst>
          </p:nvPr>
        </p:nvGraphicFramePr>
        <p:xfrm>
          <a:off x="324466" y="1189702"/>
          <a:ext cx="11502409" cy="4935795"/>
        </p:xfrm>
        <a:graphic>
          <a:graphicData uri="http://schemas.openxmlformats.org/drawingml/2006/chart">
            <c:chart xmlns:c="http://schemas.openxmlformats.org/drawingml/2006/chart" xmlns:r="http://schemas.openxmlformats.org/officeDocument/2006/relationships" r:id="rId4"/>
          </a:graphicData>
        </a:graphic>
      </p:graphicFrame>
      <p:sp>
        <p:nvSpPr>
          <p:cNvPr id="6" name="TekstSylinder 7">
            <a:extLst>
              <a:ext uri="{FF2B5EF4-FFF2-40B4-BE49-F238E27FC236}">
                <a16:creationId xmlns:a16="http://schemas.microsoft.com/office/drawing/2014/main" id="{7B67D9FB-D639-4B06-9B2E-13962B6598EB}"/>
              </a:ext>
            </a:extLst>
          </p:cNvPr>
          <p:cNvSpPr txBox="1"/>
          <p:nvPr/>
        </p:nvSpPr>
        <p:spPr>
          <a:xfrm>
            <a:off x="505654" y="2473697"/>
            <a:ext cx="801823"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Prosent</a:t>
            </a:r>
          </a:p>
        </p:txBody>
      </p:sp>
      <p:sp>
        <p:nvSpPr>
          <p:cNvPr id="8" name="Rectangle 7">
            <a:extLst>
              <a:ext uri="{FF2B5EF4-FFF2-40B4-BE49-F238E27FC236}">
                <a16:creationId xmlns:a16="http://schemas.microsoft.com/office/drawing/2014/main" id="{169655B7-A204-4829-8434-E69A417C3289}"/>
              </a:ext>
            </a:extLst>
          </p:cNvPr>
          <p:cNvSpPr>
            <a:spLocks noChangeArrowheads="1"/>
          </p:cNvSpPr>
          <p:nvPr/>
        </p:nvSpPr>
        <p:spPr bwMode="auto">
          <a:xfrm>
            <a:off x="355543" y="168675"/>
            <a:ext cx="11914212" cy="693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defTabSz="762000"/>
            <a:r>
              <a:rPr lang="nb-NO" sz="2800" b="1" dirty="0">
                <a:solidFill>
                  <a:srgbClr val="000000"/>
                </a:solidFill>
                <a:latin typeface="+mj-lt"/>
                <a:cs typeface="Arial" charset="0"/>
              </a:rPr>
              <a:t>Andel bruk av ulike plattformer har stabilisert seg </a:t>
            </a:r>
          </a:p>
          <a:p>
            <a:pPr defTabSz="762000"/>
            <a:endParaRPr lang="nb-NO" dirty="0">
              <a:solidFill>
                <a:schemeClr val="bg1">
                  <a:lumMod val="65000"/>
                </a:schemeClr>
              </a:solidFill>
              <a:latin typeface="+mj-lt"/>
            </a:endParaRPr>
          </a:p>
          <a:p>
            <a:pPr defTabSz="762000"/>
            <a:r>
              <a:rPr lang="nb-NO" dirty="0">
                <a:solidFill>
                  <a:schemeClr val="bg1">
                    <a:lumMod val="65000"/>
                  </a:schemeClr>
                </a:solidFill>
                <a:latin typeface="+mj-lt"/>
              </a:rPr>
              <a:t>Andel brukere fordelt på ulike plattformer</a:t>
            </a:r>
            <a:endParaRPr lang="nb-NO" dirty="0">
              <a:solidFill>
                <a:schemeClr val="bg1">
                  <a:lumMod val="65000"/>
                </a:schemeClr>
              </a:solidFill>
              <a:cs typeface="Arial" charset="0"/>
            </a:endParaRPr>
          </a:p>
        </p:txBody>
      </p:sp>
      <p:sp>
        <p:nvSpPr>
          <p:cNvPr id="10" name="Plassholder for tekst 10">
            <a:extLst>
              <a:ext uri="{FF2B5EF4-FFF2-40B4-BE49-F238E27FC236}">
                <a16:creationId xmlns:a16="http://schemas.microsoft.com/office/drawing/2014/main" id="{D3E7B53D-0210-40A1-8ABA-8C0E7F68DAA1}"/>
              </a:ext>
            </a:extLst>
          </p:cNvPr>
          <p:cNvSpPr txBox="1">
            <a:spLocks/>
          </p:cNvSpPr>
          <p:nvPr>
            <p:custDataLst>
              <p:tags r:id="rId1"/>
            </p:custDataLst>
          </p:nvPr>
        </p:nvSpPr>
        <p:spPr>
          <a:xfrm>
            <a:off x="2091725" y="6446274"/>
            <a:ext cx="8235615"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u="sng" dirty="0">
                <a:solidFill>
                  <a:schemeClr val="bg1">
                    <a:lumMod val="50000"/>
                  </a:schemeClr>
                </a:solidFill>
                <a:latin typeface="+mj-lt"/>
              </a:rPr>
              <a:t>Kilde</a:t>
            </a:r>
            <a:r>
              <a:rPr lang="nb-NO" sz="1000" dirty="0">
                <a:solidFill>
                  <a:schemeClr val="bg1">
                    <a:lumMod val="50000"/>
                  </a:schemeClr>
                </a:solidFill>
                <a:latin typeface="+mj-lt"/>
              </a:rPr>
              <a:t>: MBL. Andel brukere fordelt på ulike plattformer.</a:t>
            </a:r>
            <a:r>
              <a:rPr lang="nb-NO" sz="1000" b="1" dirty="0">
                <a:solidFill>
                  <a:schemeClr val="bg1">
                    <a:lumMod val="50000"/>
                  </a:schemeClr>
                </a:solidFill>
                <a:latin typeface="+mn-lt"/>
              </a:rPr>
              <a:t> </a:t>
            </a:r>
          </a:p>
          <a:p>
            <a:pPr marL="0" indent="0">
              <a:spcBef>
                <a:spcPct val="0"/>
              </a:spcBef>
              <a:buNone/>
            </a:pPr>
            <a:r>
              <a:rPr lang="nb-NO" sz="1000" b="1" baseline="0" dirty="0">
                <a:solidFill>
                  <a:schemeClr val="bg1">
                    <a:lumMod val="50000"/>
                  </a:schemeClr>
                </a:solidFill>
                <a:latin typeface="+mn-lt"/>
              </a:rPr>
              <a:t>          </a:t>
            </a:r>
            <a:r>
              <a:rPr lang="nb-NO" sz="1000" dirty="0">
                <a:solidFill>
                  <a:schemeClr val="bg1">
                    <a:lumMod val="50000"/>
                  </a:schemeClr>
                </a:solidFill>
                <a:highlight>
                  <a:srgbClr val="FFFFFF"/>
                </a:highlight>
                <a:latin typeface="+mj-lt"/>
              </a:rPr>
              <a:t> </a:t>
            </a:r>
          </a:p>
        </p:txBody>
      </p:sp>
      <p:sp>
        <p:nvSpPr>
          <p:cNvPr id="4" name="Plassholder for lysbildenummer 3">
            <a:extLst>
              <a:ext uri="{FF2B5EF4-FFF2-40B4-BE49-F238E27FC236}">
                <a16:creationId xmlns:a16="http://schemas.microsoft.com/office/drawing/2014/main" id="{EAADDD26-149A-E20C-0228-371AD3CB8F93}"/>
              </a:ext>
            </a:extLst>
          </p:cNvPr>
          <p:cNvSpPr>
            <a:spLocks noGrp="1"/>
          </p:cNvSpPr>
          <p:nvPr>
            <p:ph type="sldNum" sz="quarter" idx="4"/>
          </p:nvPr>
        </p:nvSpPr>
        <p:spPr/>
        <p:txBody>
          <a:bodyPr/>
          <a:lstStyle/>
          <a:p>
            <a:fld id="{4034BEE3-566C-4068-A777-C3A4762E861B}" type="slidenum">
              <a:rPr lang="en-GB" smtClean="0"/>
              <a:pPr/>
              <a:t>8</a:t>
            </a:fld>
            <a:endParaRPr lang="en-GB" dirty="0"/>
          </a:p>
        </p:txBody>
      </p:sp>
    </p:spTree>
    <p:extLst>
      <p:ext uri="{BB962C8B-B14F-4D97-AF65-F5344CB8AC3E}">
        <p14:creationId xmlns:p14="http://schemas.microsoft.com/office/powerpoint/2010/main" val="4250490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SLICKSLIDES" val="6.1"/>
  <p:tag name="VERSIONID" val="711"/>
  <p:tag name="EXCLUDEHIDDENSLIDES" val="False"/>
  <p:tag name="NUMBEROFPAGES" val="8"/>
</p:tagLst>
</file>

<file path=ppt/tags/tag10.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ags/tag11.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Lst>
</file>

<file path=ppt/tags/tag12.xml><?xml version="1.0" encoding="utf-8"?>
<p:tagLst xmlns:a="http://schemas.openxmlformats.org/drawingml/2006/main" xmlns:r="http://schemas.openxmlformats.org/officeDocument/2006/relationships" xmlns:p="http://schemas.openxmlformats.org/presentationml/2006/main">
  <p:tag name="SHP" val="SOURCEBOX"/>
</p:tagLst>
</file>

<file path=ppt/tags/tag13.xml><?xml version="1.0" encoding="utf-8"?>
<p:tagLst xmlns:a="http://schemas.openxmlformats.org/drawingml/2006/main" xmlns:r="http://schemas.openxmlformats.org/officeDocument/2006/relationships" xmlns:p="http://schemas.openxmlformats.org/presentationml/2006/main">
  <p:tag name="SHP" val="SOURCEBOX"/>
</p:tagLst>
</file>

<file path=ppt/tags/tag14.xml><?xml version="1.0" encoding="utf-8"?>
<p:tagLst xmlns:a="http://schemas.openxmlformats.org/drawingml/2006/main" xmlns:r="http://schemas.openxmlformats.org/officeDocument/2006/relationships" xmlns:p="http://schemas.openxmlformats.org/presentationml/2006/main">
  <p:tag name="SHP" val="SOURCEBOX"/>
</p:tagLst>
</file>

<file path=ppt/tags/tag15.xml><?xml version="1.0" encoding="utf-8"?>
<p:tagLst xmlns:a="http://schemas.openxmlformats.org/drawingml/2006/main" xmlns:r="http://schemas.openxmlformats.org/officeDocument/2006/relationships" xmlns:p="http://schemas.openxmlformats.org/presentationml/2006/main">
  <p:tag name="SHP" val="SOURCEBOX"/>
</p:tagLst>
</file>

<file path=ppt/tags/tag16.xml><?xml version="1.0" encoding="utf-8"?>
<p:tagLst xmlns:a="http://schemas.openxmlformats.org/drawingml/2006/main" xmlns:r="http://schemas.openxmlformats.org/officeDocument/2006/relationships" xmlns:p="http://schemas.openxmlformats.org/presentationml/2006/main">
  <p:tag name="SHP" val="SOURCEBOX"/>
</p:tagLst>
</file>

<file path=ppt/tags/tag17.xml><?xml version="1.0" encoding="utf-8"?>
<p:tagLst xmlns:a="http://schemas.openxmlformats.org/drawingml/2006/main" xmlns:r="http://schemas.openxmlformats.org/officeDocument/2006/relationships" xmlns:p="http://schemas.openxmlformats.org/presentationml/2006/main">
  <p:tag name="SHP" val="SOURCEBOX"/>
</p:tagLst>
</file>

<file path=ppt/tags/tag2.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3.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ags/tag4.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5.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6.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7.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8.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9.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heme/theme1.xml><?xml version="1.0" encoding="utf-8"?>
<a:theme xmlns:a="http://schemas.openxmlformats.org/drawingml/2006/main" name="Kantar template master">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87FCAB77-72F0-42C1-ADE6-849D689F424F}"/>
    </a:ext>
  </a:extLst>
</a:theme>
</file>

<file path=ppt/theme/theme2.xml><?xml version="1.0" encoding="utf-8"?>
<a:theme xmlns:a="http://schemas.openxmlformats.org/drawingml/2006/main" name="Content slides - no sub heading">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FCF37F1B-A5AB-41B9-B19F-417842020063}"/>
    </a:ext>
  </a:extLst>
</a:theme>
</file>

<file path=ppt/theme/theme3.xml><?xml version="1.0" encoding="utf-8"?>
<a:theme xmlns:a="http://schemas.openxmlformats.org/drawingml/2006/main" name="Technical">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7B247B67-3433-4FB3-91BD-5D84B9490D3C}"/>
    </a:ext>
  </a:extLst>
</a:theme>
</file>

<file path=ppt/theme/theme4.xml><?xml version="1.0" encoding="utf-8"?>
<a:theme xmlns:a="http://schemas.openxmlformats.org/drawingml/2006/main" name="1_Content slides - no sub heading">
  <a:themeElements>
    <a:clrScheme name="Lightspeed colours">
      <a:dk1>
        <a:srgbClr val="717171"/>
      </a:dk1>
      <a:lt1>
        <a:srgbClr val="FFFFFF"/>
      </a:lt1>
      <a:dk2>
        <a:srgbClr val="434343"/>
      </a:dk2>
      <a:lt2>
        <a:srgbClr val="F29100"/>
      </a:lt2>
      <a:accent1>
        <a:srgbClr val="009CDE"/>
      </a:accent1>
      <a:accent2>
        <a:srgbClr val="AADB1E"/>
      </a:accent2>
      <a:accent3>
        <a:srgbClr val="47D7AC"/>
      </a:accent3>
      <a:accent4>
        <a:srgbClr val="FF502E"/>
      </a:accent4>
      <a:accent5>
        <a:srgbClr val="963CBD"/>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tx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extLst>
    <a:ext uri="{05A4C25C-085E-4340-85A3-A5531E510DB2}">
      <thm15:themeFamily xmlns:thm15="http://schemas.microsoft.com/office/thememl/2012/main" name="Lightspeed PowerPoint template 4x3 - for presentations and pitches.potx" id="{FC5FF5A2-A007-4ECD-A575-895B67CC9CC2}" vid="{A80150A6-B36B-4C3E-B5EF-4744D0081D57}"/>
    </a:ext>
  </a:extLst>
</a:theme>
</file>

<file path=ppt/theme/theme5.xml><?xml version="1.0" encoding="utf-8"?>
<a:theme xmlns:a="http://schemas.openxmlformats.org/drawingml/2006/main" name="1_Kantar template master">
  <a:themeElements>
    <a:clrScheme name="Kantar TN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rgbClr val="71717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Kantar TNS - Norsk mal - kundelogo første side.potx" id="{9873D7E9-FED6-4EA3-9728-7FC7F3555ECF}" vid="{67B22DDB-0BEF-4F20-9351-0392DAC108F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TNS Master Colours">
    <a:dk1>
      <a:sysClr val="windowText" lastClr="000000"/>
    </a:dk1>
    <a:lt1>
      <a:sysClr val="window" lastClr="FFFFFF"/>
    </a:lt1>
    <a:dk2>
      <a:srgbClr val="3B0541"/>
    </a:dk2>
    <a:lt2>
      <a:srgbClr val="7A2280"/>
    </a:lt2>
    <a:accent1>
      <a:srgbClr val="F7911E"/>
    </a:accent1>
    <a:accent2>
      <a:srgbClr val="EF5205"/>
    </a:accent2>
    <a:accent3>
      <a:srgbClr val="C50017"/>
    </a:accent3>
    <a:accent4>
      <a:srgbClr val="3EB1CC"/>
    </a:accent4>
    <a:accent5>
      <a:srgbClr val="4655A5"/>
    </a:accent5>
    <a:accent6>
      <a:srgbClr val="131C6B"/>
    </a:accent6>
    <a:hlink>
      <a:srgbClr val="4F6128"/>
    </a:hlink>
    <a:folHlink>
      <a:srgbClr val="4F6128"/>
    </a:folHlink>
  </a:clrScheme>
  <a:fontScheme name="TNS Master Font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278C9160AD2408B590194F15DBC22" ma:contentTypeVersion="9" ma:contentTypeDescription="Create a new document." ma:contentTypeScope="" ma:versionID="09c2a4b0508b627c0c149fad733da5c6">
  <xsd:schema xmlns:xsd="http://www.w3.org/2001/XMLSchema" xmlns:xs="http://www.w3.org/2001/XMLSchema" xmlns:p="http://schemas.microsoft.com/office/2006/metadata/properties" xmlns:ns2="349d2e48-d219-423f-a60f-a81395996a24" xmlns:ns3="151f8561-6f96-4f27-8d07-5866307680bb" targetNamespace="http://schemas.microsoft.com/office/2006/metadata/properties" ma:root="true" ma:fieldsID="64704655ee80b2c7907e5f3b989bd232" ns2:_="" ns3:_="">
    <xsd:import namespace="349d2e48-d219-423f-a60f-a81395996a24"/>
    <xsd:import namespace="151f8561-6f96-4f27-8d07-5866307680b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9d2e48-d219-423f-a60f-a81395996a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1f8561-6f96-4f27-8d07-5866307680b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F3404B-4F09-4AB4-85D4-C77C2A498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9d2e48-d219-423f-a60f-a81395996a24"/>
    <ds:schemaRef ds:uri="151f8561-6f96-4f27-8d07-5866307680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375B81-FBF5-4924-A5E0-F0376D8E7D52}">
  <ds:schemaRefs>
    <ds:schemaRef ds:uri="http://schemas.microsoft.com/sharepoint/v3/contenttype/forms"/>
  </ds:schemaRefs>
</ds:datastoreItem>
</file>

<file path=customXml/itemProps3.xml><?xml version="1.0" encoding="utf-8"?>
<ds:datastoreItem xmlns:ds="http://schemas.openxmlformats.org/officeDocument/2006/customXml" ds:itemID="{22193883-9DEF-4394-A746-8B0504B231C0}">
  <ds:schemaRefs>
    <ds:schemaRef ds:uri="http://purl.org/dc/elements/1.1/"/>
    <ds:schemaRef ds:uri="http://schemas.microsoft.com/office/2006/metadata/properties"/>
    <ds:schemaRef ds:uri="151f8561-6f96-4f27-8d07-5866307680bb"/>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49d2e48-d219-423f-a60f-a81395996a24"/>
    <ds:schemaRef ds:uri="http://www.w3.org/XML/1998/namespace"/>
    <ds:schemaRef ds:uri="http://purl.org/dc/dcmitype/"/>
  </ds:schemaRefs>
</ds:datastoreItem>
</file>

<file path=docMetadata/LabelInfo.xml><?xml version="1.0" encoding="utf-8"?>
<clbl:labelList xmlns:clbl="http://schemas.microsoft.com/office/2020/mipLabelMetadata">
  <clbl:label id="{3741da7a-79c1-417c-b408-16c0bfe99fca}" enabled="1" method="Standard" siteId="{1e355c04-e0a4-42ed-8e2d-7351591f0ef1}" contentBits="0" removed="0"/>
</clbl:labelList>
</file>

<file path=docProps/app.xml><?xml version="1.0" encoding="utf-8"?>
<Properties xmlns="http://schemas.openxmlformats.org/officeDocument/2006/extended-properties" xmlns:vt="http://schemas.openxmlformats.org/officeDocument/2006/docPropsVTypes">
  <Template>Kantar presentation template 16x9</Template>
  <TotalTime>5569</TotalTime>
  <Words>860</Words>
  <Application>Microsoft Office PowerPoint</Application>
  <PresentationFormat>Widescreen</PresentationFormat>
  <Paragraphs>55</Paragraphs>
  <Slides>8</Slides>
  <Notes>2</Notes>
  <HiddenSlides>0</HiddenSlides>
  <MMClips>0</MMClips>
  <ScaleCrop>false</ScaleCrop>
  <HeadingPairs>
    <vt:vector size="6" baseType="variant">
      <vt:variant>
        <vt:lpstr>Brukte skrifter</vt:lpstr>
      </vt:variant>
      <vt:variant>
        <vt:i4>4</vt:i4>
      </vt:variant>
      <vt:variant>
        <vt:lpstr>Tema</vt:lpstr>
      </vt:variant>
      <vt:variant>
        <vt:i4>5</vt:i4>
      </vt:variant>
      <vt:variant>
        <vt:lpstr>Lysbildetitler</vt:lpstr>
      </vt:variant>
      <vt:variant>
        <vt:i4>8</vt:i4>
      </vt:variant>
    </vt:vector>
  </HeadingPairs>
  <TitlesOfParts>
    <vt:vector size="17" baseType="lpstr">
      <vt:lpstr>Arial</vt:lpstr>
      <vt:lpstr>Calibri</vt:lpstr>
      <vt:lpstr>Verdana</vt:lpstr>
      <vt:lpstr>Wingdings</vt:lpstr>
      <vt:lpstr>Kantar template master</vt:lpstr>
      <vt:lpstr>Content slides - no sub heading</vt:lpstr>
      <vt:lpstr>Technical</vt:lpstr>
      <vt:lpstr>1_Content slides - no sub heading</vt:lpstr>
      <vt:lpstr>1_Kantar template master</vt:lpstr>
      <vt:lpstr>Offisielle digitaltall for Q1 2025: Svak tilbakegang for norske nettsteder </vt:lpstr>
      <vt:lpstr>Metode</vt:lpstr>
      <vt:lpstr>Sammendrag:  Digital dekning av norske nettsteder går tilbake med 2,1 %</vt:lpstr>
      <vt:lpstr>Utviklingen for de største redaksjonelle mediene digitalt totalt  Daglig dekning (tall i tusen)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 can run to four lines if required – 30pt</dc:title>
  <dc:subject>Sub-heading</dc:subject>
  <dc:creator>Futsaeter, Knut (TSOSO)</dc:creator>
  <cp:keywords>Project reference</cp:keywords>
  <dc:description>Date</dc:description>
  <cp:lastModifiedBy>Knut-Arne Futsæter</cp:lastModifiedBy>
  <cp:revision>328</cp:revision>
  <cp:lastPrinted>2017-03-24T13:40:26Z</cp:lastPrinted>
  <dcterms:created xsi:type="dcterms:W3CDTF">2023-04-13T13:40:26Z</dcterms:created>
  <dcterms:modified xsi:type="dcterms:W3CDTF">2025-05-13T14:06:57Z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0x010100681278C9160AD2408B590194F15DBC22</vt:lpwstr>
  </property>
  <property fmtid="{D5CDD505-2E9C-101B-9397-08002B2CF9AE}" pid="3" name="MSIP_Label_3741da7a-79c1-417c-b408-16c0bfe99fca_Enabled">
    <vt:lpwstr>true</vt:lpwstr>
  </property>
  <property fmtid="{D5CDD505-2E9C-101B-9397-08002B2CF9AE}" pid="4" name="MSIP_Label_3741da7a-79c1-417c-b408-16c0bfe99fca_SetDate">
    <vt:lpwstr>2023-02-24T10:36:39Z</vt:lpwstr>
  </property>
  <property fmtid="{D5CDD505-2E9C-101B-9397-08002B2CF9AE}" pid="5" name="MSIP_Label_3741da7a-79c1-417c-b408-16c0bfe99fca_Method">
    <vt:lpwstr>Standard</vt:lpwstr>
  </property>
  <property fmtid="{D5CDD505-2E9C-101B-9397-08002B2CF9AE}" pid="6" name="MSIP_Label_3741da7a-79c1-417c-b408-16c0bfe99fca_Name">
    <vt:lpwstr>Internal Only - Amber</vt:lpwstr>
  </property>
  <property fmtid="{D5CDD505-2E9C-101B-9397-08002B2CF9AE}" pid="7" name="MSIP_Label_3741da7a-79c1-417c-b408-16c0bfe99fca_SiteId">
    <vt:lpwstr>1e355c04-e0a4-42ed-8e2d-7351591f0ef1</vt:lpwstr>
  </property>
  <property fmtid="{D5CDD505-2E9C-101B-9397-08002B2CF9AE}" pid="8" name="MSIP_Label_3741da7a-79c1-417c-b408-16c0bfe99fca_ActionId">
    <vt:lpwstr>4b94c231-5969-4bb1-b6ab-d8ce0776b31b</vt:lpwstr>
  </property>
  <property fmtid="{D5CDD505-2E9C-101B-9397-08002B2CF9AE}" pid="9" name="MSIP_Label_3741da7a-79c1-417c-b408-16c0bfe99fca_ContentBits">
    <vt:lpwstr>0</vt:lpwstr>
  </property>
</Properties>
</file>