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ags/tag7.xml" ContentType="application/vnd.openxmlformats-officedocument.presentationml.tags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11.xml" ContentType="application/vnd.openxmlformats-officedocument.presentationml.tags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7.xml" ContentType="application/vnd.openxmlformats-officedocument.presentationml.notesSlide+xml"/>
  <Override PartName="/ppt/charts/chart8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8.xml" ContentType="application/vnd.openxmlformats-officedocument.presentationml.notesSlide+xml"/>
  <Override PartName="/ppt/charts/chart9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ags/tag12.xml" ContentType="application/vnd.openxmlformats-officedocument.presentationml.tags+xml"/>
  <Override PartName="/ppt/notesSlides/notesSlide9.xml" ContentType="application/vnd.openxmlformats-officedocument.presentationml.notesSlide+xml"/>
  <Override PartName="/ppt/charts/chart10.xml" ContentType="application/vnd.openxmlformats-officedocument.drawingml.chart+xml"/>
  <Override PartName="/ppt/tags/tag13.xml" ContentType="application/vnd.openxmlformats-officedocument.presentationml.tags+xml"/>
  <Override PartName="/ppt/notesSlides/notesSlide10.xml" ContentType="application/vnd.openxmlformats-officedocument.presentationml.notesSlide+xml"/>
  <Override PartName="/ppt/charts/chart11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ags/tag14.xml" ContentType="application/vnd.openxmlformats-officedocument.presentationml.tags+xml"/>
  <Override PartName="/ppt/notesSlides/notesSlide11.xml" ContentType="application/vnd.openxmlformats-officedocument.presentationml.notesSlide+xml"/>
  <Override PartName="/ppt/charts/chart12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ags/tag15.xml" ContentType="application/vnd.openxmlformats-officedocument.presentationml.tags+xml"/>
  <Override PartName="/ppt/notesSlides/notesSlide12.xml" ContentType="application/vnd.openxmlformats-officedocument.presentationml.notesSlide+xml"/>
  <Override PartName="/ppt/charts/chart13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ags/tag16.xml" ContentType="application/vnd.openxmlformats-officedocument.presentationml.tags+xml"/>
  <Override PartName="/ppt/notesSlides/notesSlide13.xml" ContentType="application/vnd.openxmlformats-officedocument.presentationml.notesSlide+xml"/>
  <Override PartName="/ppt/charts/chart14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ags/tag17.xml" ContentType="application/vnd.openxmlformats-officedocument.presentationml.tags+xml"/>
  <Override PartName="/ppt/notesSlides/notesSlide14.xml" ContentType="application/vnd.openxmlformats-officedocument.presentationml.notesSlide+xml"/>
  <Override PartName="/ppt/charts/chart15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ags/tag18.xml" ContentType="application/vnd.openxmlformats-officedocument.presentationml.tags+xml"/>
  <Override PartName="/ppt/notesSlides/notesSlide15.xml" ContentType="application/vnd.openxmlformats-officedocument.presentationml.notesSlide+xml"/>
  <Override PartName="/ppt/charts/chart16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ags/tag19.xml" ContentType="application/vnd.openxmlformats-officedocument.presentationml.tags+xml"/>
  <Override PartName="/ppt/notesSlides/notesSlide16.xml" ContentType="application/vnd.openxmlformats-officedocument.presentationml.notesSlide+xml"/>
  <Override PartName="/ppt/charts/chart17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8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ags/tag20.xml" ContentType="application/vnd.openxmlformats-officedocument.presentationml.tags+xml"/>
  <Override PartName="/ppt/notesSlides/notesSlide17.xml" ContentType="application/vnd.openxmlformats-officedocument.presentationml.notesSlide+xml"/>
  <Override PartName="/ppt/charts/chart19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ags/tag21.xml" ContentType="application/vnd.openxmlformats-officedocument.presentationml.tags+xml"/>
  <Override PartName="/ppt/notesSlides/notesSlide18.xml" ContentType="application/vnd.openxmlformats-officedocument.presentationml.notesSlide+xml"/>
  <Override PartName="/ppt/charts/chart20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drawings/drawing2.xml" ContentType="application/vnd.openxmlformats-officedocument.drawingml.chartshapes+xml"/>
  <Override PartName="/ppt/tags/tag22.xml" ContentType="application/vnd.openxmlformats-officedocument.presentationml.tags+xml"/>
  <Override PartName="/ppt/notesSlides/notesSlide19.xml" ContentType="application/vnd.openxmlformats-officedocument.presentationml.notesSlide+xml"/>
  <Override PartName="/ppt/charts/chart21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drawings/drawing3.xml" ContentType="application/vnd.openxmlformats-officedocument.drawingml.chartshapes+xml"/>
  <Override PartName="/ppt/tags/tag23.xml" ContentType="application/vnd.openxmlformats-officedocument.presentationml.tags+xml"/>
  <Override PartName="/ppt/charts/chart22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drawings/drawing4.xml" ContentType="application/vnd.openxmlformats-officedocument.drawingml.chartshapes+xml"/>
  <Override PartName="/ppt/tags/tag24.xml" ContentType="application/vnd.openxmlformats-officedocument.presentationml.tags+xml"/>
  <Override PartName="/ppt/charts/chart23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drawings/drawing5.xml" ContentType="application/vnd.openxmlformats-officedocument.drawingml.chartshapes+xml"/>
  <Override PartName="/ppt/charts/chart24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drawings/drawing6.xml" ContentType="application/vnd.openxmlformats-officedocument.drawingml.chartshapes+xml"/>
  <Override PartName="/ppt/charts/chart25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6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7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8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777" r:id="rId5"/>
    <p:sldMasterId id="2147483802" r:id="rId6"/>
    <p:sldMasterId id="2147483827" r:id="rId7"/>
    <p:sldMasterId id="2147483833" r:id="rId8"/>
  </p:sldMasterIdLst>
  <p:notesMasterIdLst>
    <p:notesMasterId r:id="rId37"/>
  </p:notesMasterIdLst>
  <p:handoutMasterIdLst>
    <p:handoutMasterId r:id="rId38"/>
  </p:handoutMasterIdLst>
  <p:sldIdLst>
    <p:sldId id="2145704748" r:id="rId9"/>
    <p:sldId id="2145704749" r:id="rId10"/>
    <p:sldId id="835" r:id="rId11"/>
    <p:sldId id="2145704789" r:id="rId12"/>
    <p:sldId id="2145704838" r:id="rId13"/>
    <p:sldId id="2147376776" r:id="rId14"/>
    <p:sldId id="2147376788" r:id="rId15"/>
    <p:sldId id="2147376779" r:id="rId16"/>
    <p:sldId id="33674" r:id="rId17"/>
    <p:sldId id="33675" r:id="rId18"/>
    <p:sldId id="2147376771" r:id="rId19"/>
    <p:sldId id="2147376770" r:id="rId20"/>
    <p:sldId id="2145704878" r:id="rId21"/>
    <p:sldId id="2145704847" r:id="rId22"/>
    <p:sldId id="33715" r:id="rId23"/>
    <p:sldId id="33714" r:id="rId24"/>
    <p:sldId id="2147376762" r:id="rId25"/>
    <p:sldId id="2147376775" r:id="rId26"/>
    <p:sldId id="2145704877" r:id="rId27"/>
    <p:sldId id="2147376780" r:id="rId28"/>
    <p:sldId id="33669" r:id="rId29"/>
    <p:sldId id="33679" r:id="rId30"/>
    <p:sldId id="2147376781" r:id="rId31"/>
    <p:sldId id="2147376786" r:id="rId32"/>
    <p:sldId id="33712" r:id="rId33"/>
    <p:sldId id="33711" r:id="rId34"/>
    <p:sldId id="33713" r:id="rId35"/>
    <p:sldId id="2147376785" r:id="rId36"/>
  </p:sldIdLst>
  <p:sldSz cx="12192000" cy="6858000"/>
  <p:notesSz cx="6805613" cy="9939338"/>
  <p:custDataLst>
    <p:tags r:id="rId3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4152">
          <p15:clr>
            <a:srgbClr val="A4A3A4"/>
          </p15:clr>
        </p15:guide>
        <p15:guide id="7" orient="horz" pos="4020" userDrawn="1">
          <p15:clr>
            <a:srgbClr val="A4A3A4"/>
          </p15:clr>
        </p15:guide>
        <p15:guide id="12" orient="horz" pos="2163" userDrawn="1">
          <p15:clr>
            <a:srgbClr val="A4A3A4"/>
          </p15:clr>
        </p15:guide>
        <p15:guide id="15" pos="384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E6304B"/>
    <a:srgbClr val="333333"/>
    <a:srgbClr val="E7E7E7"/>
    <a:srgbClr val="C0C0C0"/>
    <a:srgbClr val="989898"/>
    <a:srgbClr val="717171"/>
    <a:srgbClr val="C8D405"/>
    <a:srgbClr val="00AE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323" autoAdjust="0"/>
  </p:normalViewPr>
  <p:slideViewPr>
    <p:cSldViewPr snapToGrid="0" showGuides="1">
      <p:cViewPr>
        <p:scale>
          <a:sx n="98" d="100"/>
          <a:sy n="98" d="100"/>
        </p:scale>
        <p:origin x="1074" y="414"/>
      </p:cViewPr>
      <p:guideLst>
        <p:guide orient="horz" pos="4152"/>
        <p:guide orient="horz" pos="4020"/>
        <p:guide orient="horz" pos="2163"/>
        <p:guide pos="384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3468"/>
    </p:cViewPr>
  </p:sorterViewPr>
  <p:notesViewPr>
    <p:cSldViewPr snapToGrid="0" showGuides="1">
      <p:cViewPr varScale="1">
        <p:scale>
          <a:sx n="110" d="100"/>
          <a:sy n="110" d="100"/>
        </p:scale>
        <p:origin x="423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chartUserShapes" Target="../drawings/drawing2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chartUserShapes" Target="../drawings/drawing3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chartUserShapes" Target="../drawings/drawing4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chartUserShapes" Target="../drawings/drawing5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chartUserShapes" Target="../drawings/drawing6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2.053553835160162E-3"/>
          <c:w val="0.99394201758021983"/>
          <c:h val="0.93722513618957526"/>
        </c:manualLayout>
      </c:layout>
      <c:lineChart>
        <c:grouping val="standard"/>
        <c:varyColors val="0"/>
        <c:ser>
          <c:idx val="1"/>
          <c:order val="0"/>
          <c:tx>
            <c:strRef>
              <c:f>'Ark1'!$A$2</c:f>
              <c:strCache>
                <c:ptCount val="1"/>
                <c:pt idx="0">
                  <c:v>Totalt (aviser)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marker>
            <c:symbol val="none"/>
          </c:marker>
          <c:dLbls>
            <c:dLbl>
              <c:idx val="3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068-47C1-B179-A792C29940A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'Ark1'!$B$1:$AU$1</c:f>
              <c:strCache>
                <c:ptCount val="35"/>
                <c:pt idx="0">
                  <c:v>61</c:v>
                </c:pt>
                <c:pt idx="1">
                  <c:v>65</c:v>
                </c:pt>
                <c:pt idx="2">
                  <c:v>71</c:v>
                </c:pt>
                <c:pt idx="3">
                  <c:v>77</c:v>
                </c:pt>
                <c:pt idx="4">
                  <c:v>80</c:v>
                </c:pt>
                <c:pt idx="5">
                  <c:v>83</c:v>
                </c:pt>
                <c:pt idx="6">
                  <c:v>85</c:v>
                </c:pt>
                <c:pt idx="7">
                  <c:v>87</c:v>
                </c:pt>
                <c:pt idx="8">
                  <c:v>93</c:v>
                </c:pt>
                <c:pt idx="9">
                  <c:v>97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2023/2024</c:v>
                </c:pt>
              </c:strCache>
            </c:strRef>
          </c:cat>
          <c:val>
            <c:numRef>
              <c:f>'Ark1'!$B$2:$AV$2</c:f>
            </c:numRef>
          </c:val>
          <c:smooth val="1"/>
          <c:extLst>
            <c:ext xmlns:c16="http://schemas.microsoft.com/office/drawing/2014/chart" uri="{C3380CC4-5D6E-409C-BE32-E72D297353CC}">
              <c16:uniqueId val="{00000000-7FDB-4647-A626-D9F314DA0CE2}"/>
            </c:ext>
          </c:extLst>
        </c:ser>
        <c:ser>
          <c:idx val="0"/>
          <c:order val="1"/>
          <c:tx>
            <c:strRef>
              <c:f>'Ark1'!$A$3</c:f>
              <c:strCache>
                <c:ptCount val="1"/>
                <c:pt idx="0">
                  <c:v>Nettaviser</c:v>
                </c:pt>
              </c:strCache>
            </c:strRef>
          </c:tx>
          <c:spPr>
            <a:ln>
              <a:solidFill>
                <a:srgbClr val="00B6FF"/>
              </a:solidFill>
            </a:ln>
          </c:spPr>
          <c:marker>
            <c:symbol val="none"/>
          </c:marker>
          <c:dLbls>
            <c:dLbl>
              <c:idx val="3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068-47C1-B179-A792C29940A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'Ark1'!$B$1:$AU$1</c:f>
              <c:strCache>
                <c:ptCount val="35"/>
                <c:pt idx="0">
                  <c:v>61</c:v>
                </c:pt>
                <c:pt idx="1">
                  <c:v>65</c:v>
                </c:pt>
                <c:pt idx="2">
                  <c:v>71</c:v>
                </c:pt>
                <c:pt idx="3">
                  <c:v>77</c:v>
                </c:pt>
                <c:pt idx="4">
                  <c:v>80</c:v>
                </c:pt>
                <c:pt idx="5">
                  <c:v>83</c:v>
                </c:pt>
                <c:pt idx="6">
                  <c:v>85</c:v>
                </c:pt>
                <c:pt idx="7">
                  <c:v>87</c:v>
                </c:pt>
                <c:pt idx="8">
                  <c:v>93</c:v>
                </c:pt>
                <c:pt idx="9">
                  <c:v>97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2023/2024</c:v>
                </c:pt>
              </c:strCache>
            </c:strRef>
          </c:cat>
          <c:val>
            <c:numRef>
              <c:f>'Ark1'!$B$3:$AV$3</c:f>
            </c:numRef>
          </c:val>
          <c:smooth val="1"/>
          <c:extLst>
            <c:ext xmlns:c16="http://schemas.microsoft.com/office/drawing/2014/chart" uri="{C3380CC4-5D6E-409C-BE32-E72D297353CC}">
              <c16:uniqueId val="{00000006-B3D7-46E5-9585-8729680A89F4}"/>
            </c:ext>
          </c:extLst>
        </c:ser>
        <c:ser>
          <c:idx val="2"/>
          <c:order val="2"/>
          <c:tx>
            <c:strRef>
              <c:f>'Ark1'!$A$13</c:f>
              <c:strCache>
                <c:ptCount val="1"/>
                <c:pt idx="0">
                  <c:v>Papiraviser</c:v>
                </c:pt>
              </c:strCache>
            </c:strRef>
          </c:tx>
          <c:spPr>
            <a:ln>
              <a:solidFill>
                <a:srgbClr val="ED6666"/>
              </a:solidFill>
            </a:ln>
          </c:spPr>
          <c:marker>
            <c:symbol val="none"/>
          </c:marker>
          <c:dLbls>
            <c:dLbl>
              <c:idx val="33"/>
              <c:layout>
                <c:manualLayout>
                  <c:x val="0"/>
                  <c:y val="-3.7913563841167348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>
                        <a:solidFill>
                          <a:srgbClr val="ED6666"/>
                        </a:solidFill>
                      </a:defRPr>
                    </a:pPr>
                    <a:r>
                      <a:rPr lang="en-US" dirty="0"/>
                      <a:t>23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C1B1-49FC-878A-DB6DCB82D63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'Ark1'!$B$1:$AU$1</c:f>
              <c:strCache>
                <c:ptCount val="35"/>
                <c:pt idx="0">
                  <c:v>61</c:v>
                </c:pt>
                <c:pt idx="1">
                  <c:v>65</c:v>
                </c:pt>
                <c:pt idx="2">
                  <c:v>71</c:v>
                </c:pt>
                <c:pt idx="3">
                  <c:v>77</c:v>
                </c:pt>
                <c:pt idx="4">
                  <c:v>80</c:v>
                </c:pt>
                <c:pt idx="5">
                  <c:v>83</c:v>
                </c:pt>
                <c:pt idx="6">
                  <c:v>85</c:v>
                </c:pt>
                <c:pt idx="7">
                  <c:v>87</c:v>
                </c:pt>
                <c:pt idx="8">
                  <c:v>93</c:v>
                </c:pt>
                <c:pt idx="9">
                  <c:v>97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2023/2024</c:v>
                </c:pt>
              </c:strCache>
            </c:strRef>
          </c:cat>
          <c:val>
            <c:numRef>
              <c:f>'Ark1'!$B$13:$AU$13</c:f>
              <c:numCache>
                <c:formatCode>0</c:formatCode>
                <c:ptCount val="35"/>
                <c:pt idx="0">
                  <c:v>89</c:v>
                </c:pt>
                <c:pt idx="1">
                  <c:v>88</c:v>
                </c:pt>
                <c:pt idx="2">
                  <c:v>88</c:v>
                </c:pt>
                <c:pt idx="3">
                  <c:v>90</c:v>
                </c:pt>
                <c:pt idx="4">
                  <c:v>90</c:v>
                </c:pt>
                <c:pt idx="5">
                  <c:v>90</c:v>
                </c:pt>
                <c:pt idx="6">
                  <c:v>90</c:v>
                </c:pt>
                <c:pt idx="7">
                  <c:v>90</c:v>
                </c:pt>
                <c:pt idx="8">
                  <c:v>89</c:v>
                </c:pt>
                <c:pt idx="9">
                  <c:v>91</c:v>
                </c:pt>
                <c:pt idx="10">
                  <c:v>86</c:v>
                </c:pt>
                <c:pt idx="11">
                  <c:v>87</c:v>
                </c:pt>
                <c:pt idx="12">
                  <c:v>86</c:v>
                </c:pt>
                <c:pt idx="13">
                  <c:v>86</c:v>
                </c:pt>
                <c:pt idx="14">
                  <c:v>85</c:v>
                </c:pt>
                <c:pt idx="15">
                  <c:v>85</c:v>
                </c:pt>
                <c:pt idx="16">
                  <c:v>83</c:v>
                </c:pt>
                <c:pt idx="17">
                  <c:v>82</c:v>
                </c:pt>
                <c:pt idx="18">
                  <c:v>80</c:v>
                </c:pt>
                <c:pt idx="19">
                  <c:v>78</c:v>
                </c:pt>
                <c:pt idx="20">
                  <c:v>72</c:v>
                </c:pt>
                <c:pt idx="21">
                  <c:v>71</c:v>
                </c:pt>
                <c:pt idx="22">
                  <c:v>66</c:v>
                </c:pt>
                <c:pt idx="23">
                  <c:v>65</c:v>
                </c:pt>
                <c:pt idx="24">
                  <c:v>59</c:v>
                </c:pt>
                <c:pt idx="25">
                  <c:v>53</c:v>
                </c:pt>
                <c:pt idx="26">
                  <c:v>49</c:v>
                </c:pt>
                <c:pt idx="27">
                  <c:v>44</c:v>
                </c:pt>
                <c:pt idx="28">
                  <c:v>40</c:v>
                </c:pt>
                <c:pt idx="29">
                  <c:v>38</c:v>
                </c:pt>
                <c:pt idx="30">
                  <c:v>36</c:v>
                </c:pt>
                <c:pt idx="31">
                  <c:v>32</c:v>
                </c:pt>
                <c:pt idx="32">
                  <c:v>29</c:v>
                </c:pt>
                <c:pt idx="33">
                  <c:v>24</c:v>
                </c:pt>
                <c:pt idx="34">
                  <c:v>23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7-B3D7-46E5-9585-8729680A89F4}"/>
            </c:ext>
          </c:extLst>
        </c:ser>
        <c:ser>
          <c:idx val="3"/>
          <c:order val="3"/>
          <c:tx>
            <c:strRef>
              <c:f>'Ark1'!$A$14</c:f>
              <c:strCache>
                <c:ptCount val="1"/>
                <c:pt idx="0">
                  <c:v>Magasiner</c:v>
                </c:pt>
              </c:strCache>
            </c:strRef>
          </c:tx>
          <c:spPr>
            <a:ln>
              <a:solidFill>
                <a:srgbClr val="00B6FF"/>
              </a:solidFill>
            </a:ln>
          </c:spPr>
          <c:marker>
            <c:symbol val="none"/>
          </c:marker>
          <c:dLbls>
            <c:dLbl>
              <c:idx val="33"/>
              <c:layout>
                <c:manualLayout>
                  <c:x val="0"/>
                  <c:y val="-3.791356384116753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="0">
                      <a:solidFill>
                        <a:srgbClr val="00B6FF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1B1-49FC-878A-DB6DCB82D63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'Ark1'!$B$1:$AU$1</c:f>
              <c:strCache>
                <c:ptCount val="35"/>
                <c:pt idx="0">
                  <c:v>61</c:v>
                </c:pt>
                <c:pt idx="1">
                  <c:v>65</c:v>
                </c:pt>
                <c:pt idx="2">
                  <c:v>71</c:v>
                </c:pt>
                <c:pt idx="3">
                  <c:v>77</c:v>
                </c:pt>
                <c:pt idx="4">
                  <c:v>80</c:v>
                </c:pt>
                <c:pt idx="5">
                  <c:v>83</c:v>
                </c:pt>
                <c:pt idx="6">
                  <c:v>85</c:v>
                </c:pt>
                <c:pt idx="7">
                  <c:v>87</c:v>
                </c:pt>
                <c:pt idx="8">
                  <c:v>93</c:v>
                </c:pt>
                <c:pt idx="9">
                  <c:v>97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2023/2024</c:v>
                </c:pt>
              </c:strCache>
            </c:strRef>
          </c:cat>
          <c:val>
            <c:numRef>
              <c:f>'Ark1'!$B$14:$AU$14</c:f>
              <c:numCache>
                <c:formatCode>General</c:formatCode>
                <c:ptCount val="35"/>
                <c:pt idx="22" formatCode="0">
                  <c:v>43</c:v>
                </c:pt>
                <c:pt idx="23" formatCode="0">
                  <c:v>37</c:v>
                </c:pt>
                <c:pt idx="24" formatCode="0">
                  <c:v>35</c:v>
                </c:pt>
                <c:pt idx="25" formatCode="0">
                  <c:v>32</c:v>
                </c:pt>
                <c:pt idx="26" formatCode="0">
                  <c:v>29</c:v>
                </c:pt>
                <c:pt idx="27" formatCode="0">
                  <c:v>25</c:v>
                </c:pt>
                <c:pt idx="28" formatCode="0">
                  <c:v>25</c:v>
                </c:pt>
                <c:pt idx="29" formatCode="0">
                  <c:v>24</c:v>
                </c:pt>
                <c:pt idx="30" formatCode="0">
                  <c:v>21</c:v>
                </c:pt>
                <c:pt idx="31" formatCode="0">
                  <c:v>21</c:v>
                </c:pt>
                <c:pt idx="32" formatCode="0">
                  <c:v>19</c:v>
                </c:pt>
                <c:pt idx="33" formatCode="0">
                  <c:v>16</c:v>
                </c:pt>
                <c:pt idx="34" formatCode="0">
                  <c:v>16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8EC5-4F9A-AB42-B449FBE9B791}"/>
            </c:ext>
          </c:extLst>
        </c:ser>
        <c:ser>
          <c:idx val="4"/>
          <c:order val="4"/>
          <c:tx>
            <c:strRef>
              <c:f>'Ark1'!$A$12</c:f>
              <c:strCache>
                <c:ptCount val="1"/>
                <c:pt idx="0">
                  <c:v>Radio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marker>
            <c:symbol val="none"/>
          </c:marker>
          <c:dLbls>
            <c:dLbl>
              <c:idx val="33"/>
              <c:layout>
                <c:manualLayout>
                  <c:x val="1.1124725517107024E-2"/>
                  <c:y val="6.5716843991356896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>
                        <a:solidFill>
                          <a:schemeClr val="bg1">
                            <a:lumMod val="50000"/>
                          </a:schemeClr>
                        </a:solidFill>
                      </a:defRPr>
                    </a:pPr>
                    <a:r>
                      <a:rPr lang="en-US" dirty="0"/>
                      <a:t>53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C1B1-49FC-878A-DB6DCB82D63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'Ark1'!$B$1:$AU$1</c:f>
              <c:strCache>
                <c:ptCount val="35"/>
                <c:pt idx="0">
                  <c:v>61</c:v>
                </c:pt>
                <c:pt idx="1">
                  <c:v>65</c:v>
                </c:pt>
                <c:pt idx="2">
                  <c:v>71</c:v>
                </c:pt>
                <c:pt idx="3">
                  <c:v>77</c:v>
                </c:pt>
                <c:pt idx="4">
                  <c:v>80</c:v>
                </c:pt>
                <c:pt idx="5">
                  <c:v>83</c:v>
                </c:pt>
                <c:pt idx="6">
                  <c:v>85</c:v>
                </c:pt>
                <c:pt idx="7">
                  <c:v>87</c:v>
                </c:pt>
                <c:pt idx="8">
                  <c:v>93</c:v>
                </c:pt>
                <c:pt idx="9">
                  <c:v>97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2023/2024</c:v>
                </c:pt>
              </c:strCache>
            </c:strRef>
          </c:cat>
          <c:val>
            <c:numRef>
              <c:f>'Ark1'!$B$12:$AU$12</c:f>
              <c:numCache>
                <c:formatCode>General</c:formatCode>
                <c:ptCount val="35"/>
                <c:pt idx="2" formatCode="0">
                  <c:v>76</c:v>
                </c:pt>
                <c:pt idx="3" formatCode="0">
                  <c:v>71</c:v>
                </c:pt>
                <c:pt idx="4" formatCode="0">
                  <c:v>77</c:v>
                </c:pt>
                <c:pt idx="5" formatCode="0">
                  <c:v>80</c:v>
                </c:pt>
                <c:pt idx="6" formatCode="0">
                  <c:v>75</c:v>
                </c:pt>
                <c:pt idx="7" formatCode="0">
                  <c:v>74</c:v>
                </c:pt>
                <c:pt idx="8" formatCode="0">
                  <c:v>67</c:v>
                </c:pt>
                <c:pt idx="9" formatCode="0">
                  <c:v>65</c:v>
                </c:pt>
                <c:pt idx="10" formatCode="0">
                  <c:v>66</c:v>
                </c:pt>
                <c:pt idx="11" formatCode="0">
                  <c:v>65</c:v>
                </c:pt>
                <c:pt idx="12" formatCode="0">
                  <c:v>68</c:v>
                </c:pt>
                <c:pt idx="13" formatCode="0">
                  <c:v>69</c:v>
                </c:pt>
                <c:pt idx="14" formatCode="0">
                  <c:v>70</c:v>
                </c:pt>
                <c:pt idx="15" formatCode="0">
                  <c:v>70</c:v>
                </c:pt>
                <c:pt idx="16" formatCode="0">
                  <c:v>69</c:v>
                </c:pt>
                <c:pt idx="17" formatCode="0">
                  <c:v>67</c:v>
                </c:pt>
                <c:pt idx="18" formatCode="0">
                  <c:v>66</c:v>
                </c:pt>
                <c:pt idx="19" formatCode="0">
                  <c:v>69</c:v>
                </c:pt>
                <c:pt idx="20" formatCode="0">
                  <c:v>68</c:v>
                </c:pt>
                <c:pt idx="21" formatCode="0">
                  <c:v>68</c:v>
                </c:pt>
                <c:pt idx="22" formatCode="0">
                  <c:v>68</c:v>
                </c:pt>
                <c:pt idx="23" formatCode="0">
                  <c:v>68</c:v>
                </c:pt>
                <c:pt idx="24" formatCode="0">
                  <c:v>67</c:v>
                </c:pt>
                <c:pt idx="25" formatCode="0">
                  <c:v>65</c:v>
                </c:pt>
                <c:pt idx="26" formatCode="0">
                  <c:v>65</c:v>
                </c:pt>
                <c:pt idx="27" formatCode="0">
                  <c:v>62</c:v>
                </c:pt>
                <c:pt idx="28" formatCode="0">
                  <c:v>59</c:v>
                </c:pt>
                <c:pt idx="29" formatCode="0">
                  <c:v>60</c:v>
                </c:pt>
                <c:pt idx="30" formatCode="0">
                  <c:v>57</c:v>
                </c:pt>
                <c:pt idx="31" formatCode="0">
                  <c:v>58</c:v>
                </c:pt>
                <c:pt idx="32" formatCode="0">
                  <c:v>58</c:v>
                </c:pt>
                <c:pt idx="33" formatCode="0">
                  <c:v>56</c:v>
                </c:pt>
                <c:pt idx="34" formatCode="0">
                  <c:v>53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8EC5-4F9A-AB42-B449FBE9B791}"/>
            </c:ext>
          </c:extLst>
        </c:ser>
        <c:ser>
          <c:idx val="5"/>
          <c:order val="5"/>
          <c:tx>
            <c:strRef>
              <c:f>'Ark1'!$A$11</c:f>
              <c:strCache>
                <c:ptCount val="1"/>
                <c:pt idx="0">
                  <c:v>TV</c:v>
                </c:pt>
              </c:strCache>
            </c:strRef>
          </c:tx>
          <c:spPr>
            <a:ln>
              <a:solidFill>
                <a:srgbClr val="66E466"/>
              </a:solidFill>
            </a:ln>
          </c:spPr>
          <c:marker>
            <c:symbol val="none"/>
          </c:marker>
          <c:dLbls>
            <c:dLbl>
              <c:idx val="33"/>
              <c:layout>
                <c:manualLayout>
                  <c:x val="1.1124725517107024E-2"/>
                  <c:y val="-2.2748138304700558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>
                        <a:solidFill>
                          <a:srgbClr val="00D200"/>
                        </a:solidFill>
                      </a:defRPr>
                    </a:pPr>
                    <a:r>
                      <a:rPr lang="en-US" dirty="0"/>
                      <a:t>55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C1B1-49FC-878A-DB6DCB82D63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'Ark1'!$B$1:$AU$1</c:f>
              <c:strCache>
                <c:ptCount val="35"/>
                <c:pt idx="0">
                  <c:v>61</c:v>
                </c:pt>
                <c:pt idx="1">
                  <c:v>65</c:v>
                </c:pt>
                <c:pt idx="2">
                  <c:v>71</c:v>
                </c:pt>
                <c:pt idx="3">
                  <c:v>77</c:v>
                </c:pt>
                <c:pt idx="4">
                  <c:v>80</c:v>
                </c:pt>
                <c:pt idx="5">
                  <c:v>83</c:v>
                </c:pt>
                <c:pt idx="6">
                  <c:v>85</c:v>
                </c:pt>
                <c:pt idx="7">
                  <c:v>87</c:v>
                </c:pt>
                <c:pt idx="8">
                  <c:v>93</c:v>
                </c:pt>
                <c:pt idx="9">
                  <c:v>97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2023/2024</c:v>
                </c:pt>
              </c:strCache>
            </c:strRef>
          </c:cat>
          <c:val>
            <c:numRef>
              <c:f>'Ark1'!$B$11:$AU$11</c:f>
              <c:numCache>
                <c:formatCode>0</c:formatCode>
                <c:ptCount val="35"/>
                <c:pt idx="1">
                  <c:v>40</c:v>
                </c:pt>
                <c:pt idx="2">
                  <c:v>67</c:v>
                </c:pt>
                <c:pt idx="3">
                  <c:v>74</c:v>
                </c:pt>
                <c:pt idx="4">
                  <c:v>81</c:v>
                </c:pt>
                <c:pt idx="5">
                  <c:v>79</c:v>
                </c:pt>
                <c:pt idx="6">
                  <c:v>79</c:v>
                </c:pt>
                <c:pt idx="7">
                  <c:v>78</c:v>
                </c:pt>
                <c:pt idx="8">
                  <c:v>83</c:v>
                </c:pt>
                <c:pt idx="9">
                  <c:v>85</c:v>
                </c:pt>
                <c:pt idx="10">
                  <c:v>85</c:v>
                </c:pt>
                <c:pt idx="11">
                  <c:v>85</c:v>
                </c:pt>
                <c:pt idx="12">
                  <c:v>85</c:v>
                </c:pt>
                <c:pt idx="13">
                  <c:v>86</c:v>
                </c:pt>
                <c:pt idx="14">
                  <c:v>87</c:v>
                </c:pt>
                <c:pt idx="15">
                  <c:v>86</c:v>
                </c:pt>
                <c:pt idx="16">
                  <c:v>85</c:v>
                </c:pt>
                <c:pt idx="17">
                  <c:v>84</c:v>
                </c:pt>
                <c:pt idx="18">
                  <c:v>82</c:v>
                </c:pt>
                <c:pt idx="19">
                  <c:v>84</c:v>
                </c:pt>
                <c:pt idx="20">
                  <c:v>84</c:v>
                </c:pt>
                <c:pt idx="21">
                  <c:v>83</c:v>
                </c:pt>
                <c:pt idx="22">
                  <c:v>81</c:v>
                </c:pt>
                <c:pt idx="23">
                  <c:v>80</c:v>
                </c:pt>
                <c:pt idx="24">
                  <c:v>76</c:v>
                </c:pt>
                <c:pt idx="25">
                  <c:v>73</c:v>
                </c:pt>
                <c:pt idx="26">
                  <c:v>71</c:v>
                </c:pt>
                <c:pt idx="27">
                  <c:v>68</c:v>
                </c:pt>
                <c:pt idx="28">
                  <c:v>66</c:v>
                </c:pt>
                <c:pt idx="29">
                  <c:v>65</c:v>
                </c:pt>
                <c:pt idx="30">
                  <c:v>63</c:v>
                </c:pt>
                <c:pt idx="31">
                  <c:v>63</c:v>
                </c:pt>
                <c:pt idx="32">
                  <c:v>61</c:v>
                </c:pt>
                <c:pt idx="33">
                  <c:v>58</c:v>
                </c:pt>
                <c:pt idx="34">
                  <c:v>55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8EC5-4F9A-AB42-B449FBE9B7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88482144"/>
        <c:axId val="588491552"/>
      </c:lineChart>
      <c:catAx>
        <c:axId val="5884821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txPr>
          <a:bodyPr rot="0"/>
          <a:lstStyle/>
          <a:p>
            <a:pPr>
              <a:defRPr sz="1200"/>
            </a:pPr>
            <a:endParaRPr lang="en-US"/>
          </a:p>
        </c:txPr>
        <c:crossAx val="588491552"/>
        <c:crosses val="autoZero"/>
        <c:auto val="1"/>
        <c:lblAlgn val="ctr"/>
        <c:lblOffset val="100"/>
        <c:noMultiLvlLbl val="0"/>
      </c:catAx>
      <c:valAx>
        <c:axId val="588491552"/>
        <c:scaling>
          <c:orientation val="minMax"/>
          <c:max val="100"/>
          <c:min val="0"/>
        </c:scaling>
        <c:delete val="1"/>
        <c:axPos val="l"/>
        <c:numFmt formatCode="0" sourceLinked="1"/>
        <c:majorTickMark val="none"/>
        <c:minorTickMark val="none"/>
        <c:tickLblPos val="nextTo"/>
        <c:crossAx val="588482144"/>
        <c:crosses val="autoZero"/>
        <c:crossBetween val="between"/>
        <c:majorUnit val="10"/>
        <c:minorUnit val="1"/>
      </c:valAx>
    </c:plotArea>
    <c:legend>
      <c:legendPos val="r"/>
      <c:layout>
        <c:manualLayout>
          <c:xMode val="edge"/>
          <c:yMode val="edge"/>
          <c:x val="8.435289457503875E-2"/>
          <c:y val="0.47689584672783525"/>
          <c:w val="0.36353296546331543"/>
          <c:h val="0.22357298511621296"/>
        </c:manualLayout>
      </c:layout>
      <c:overlay val="0"/>
      <c:spPr>
        <a:ln>
          <a:solidFill>
            <a:schemeClr val="accent1"/>
          </a:solidFill>
        </a:ln>
      </c:spPr>
      <c:txPr>
        <a:bodyPr/>
        <a:lstStyle/>
        <a:p>
          <a:pPr>
            <a:defRPr sz="1400" b="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2.4934524386160815E-2"/>
          <c:y val="2.5944958376852231E-2"/>
          <c:w val="0.95922505085938337"/>
          <c:h val="0.905673489080703"/>
        </c:manualLayout>
      </c:layout>
      <c:lineChart>
        <c:grouping val="standard"/>
        <c:varyColors val="0"/>
        <c:ser>
          <c:idx val="1"/>
          <c:order val="0"/>
          <c:tx>
            <c:strRef>
              <c:f>'Ark1'!$A$2</c:f>
              <c:strCache>
                <c:ptCount val="1"/>
                <c:pt idx="0">
                  <c:v>  Radio totalt (F&amp;M)</c:v>
                </c:pt>
              </c:strCache>
            </c:strRef>
          </c:tx>
          <c:spPr>
            <a:ln>
              <a:solidFill>
                <a:srgbClr val="000000"/>
              </a:solidFill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1">
                    <a:solidFill>
                      <a:srgbClr val="000000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'Ark1'!$B$1:$S$1</c:f>
              <c:strCache>
                <c:ptCount val="1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2023/2024</c:v>
                </c:pt>
              </c:strCache>
            </c:strRef>
          </c:cat>
          <c:val>
            <c:numRef>
              <c:f>'Ark1'!$B$2:$S$2</c:f>
              <c:numCache>
                <c:formatCode>0</c:formatCode>
                <c:ptCount val="18"/>
                <c:pt idx="0">
                  <c:v>67.400000000000006</c:v>
                </c:pt>
                <c:pt idx="1">
                  <c:v>66.400000000000006</c:v>
                </c:pt>
                <c:pt idx="2">
                  <c:v>72.3</c:v>
                </c:pt>
                <c:pt idx="3">
                  <c:v>68.400000000000006</c:v>
                </c:pt>
                <c:pt idx="4">
                  <c:v>68</c:v>
                </c:pt>
                <c:pt idx="5">
                  <c:v>67.8</c:v>
                </c:pt>
                <c:pt idx="6">
                  <c:v>68.3</c:v>
                </c:pt>
                <c:pt idx="7">
                  <c:v>66.599999999999994</c:v>
                </c:pt>
                <c:pt idx="8">
                  <c:v>64.900000000000006</c:v>
                </c:pt>
                <c:pt idx="9">
                  <c:v>64.5</c:v>
                </c:pt>
                <c:pt idx="10">
                  <c:v>62</c:v>
                </c:pt>
                <c:pt idx="11">
                  <c:v>59.3</c:v>
                </c:pt>
                <c:pt idx="12">
                  <c:v>60</c:v>
                </c:pt>
                <c:pt idx="13">
                  <c:v>57</c:v>
                </c:pt>
                <c:pt idx="14">
                  <c:v>58</c:v>
                </c:pt>
                <c:pt idx="15">
                  <c:v>58</c:v>
                </c:pt>
                <c:pt idx="16">
                  <c:v>56</c:v>
                </c:pt>
                <c:pt idx="17">
                  <c:v>53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62FB-4479-94A5-D8AC1B5D55EC}"/>
            </c:ext>
          </c:extLst>
        </c:ser>
        <c:ser>
          <c:idx val="2"/>
          <c:order val="1"/>
          <c:tx>
            <c:strRef>
              <c:f>'Ark1'!$A$3</c:f>
              <c:strCache>
                <c:ptCount val="1"/>
                <c:pt idx="0">
                  <c:v>Radio totalt UTEN lokalradio (F&amp;M)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>
                    <a:solidFill>
                      <a:srgbClr val="00B050"/>
                    </a:solidFill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'Ark1'!$B$1:$S$1</c:f>
              <c:strCache>
                <c:ptCount val="1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2023/2024</c:v>
                </c:pt>
              </c:strCache>
            </c:strRef>
          </c:cat>
          <c:val>
            <c:numRef>
              <c:f>'Ark1'!$B$3:$S$3</c:f>
            </c:numRef>
          </c:val>
          <c:smooth val="0"/>
          <c:extLst>
            <c:ext xmlns:c16="http://schemas.microsoft.com/office/drawing/2014/chart" uri="{C3380CC4-5D6E-409C-BE32-E72D297353CC}">
              <c16:uniqueId val="{00000001-62FB-4479-94A5-D8AC1B5D55EC}"/>
            </c:ext>
          </c:extLst>
        </c:ser>
        <c:ser>
          <c:idx val="0"/>
          <c:order val="2"/>
          <c:tx>
            <c:strRef>
              <c:f>'Ark1'!$A$4</c:f>
              <c:strCache>
                <c:ptCount val="1"/>
                <c:pt idx="0">
                  <c:v>  NRK, Bauer &amp; P4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>
                    <a:solidFill>
                      <a:schemeClr val="accent4"/>
                    </a:solidFill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'Ark1'!$B$1:$S$1</c:f>
              <c:strCache>
                <c:ptCount val="1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2023/2024</c:v>
                </c:pt>
              </c:strCache>
            </c:strRef>
          </c:cat>
          <c:val>
            <c:numRef>
              <c:f>'Ark1'!$B$4:$S$4</c:f>
              <c:numCache>
                <c:formatCode>General</c:formatCode>
                <c:ptCount val="18"/>
                <c:pt idx="4" formatCode="0">
                  <c:v>62.8</c:v>
                </c:pt>
                <c:pt idx="5" formatCode="0">
                  <c:v>63.3</c:v>
                </c:pt>
                <c:pt idx="6" formatCode="0">
                  <c:v>63.9</c:v>
                </c:pt>
                <c:pt idx="7" formatCode="0">
                  <c:v>61.6</c:v>
                </c:pt>
                <c:pt idx="8" formatCode="0">
                  <c:v>60.9</c:v>
                </c:pt>
                <c:pt idx="9" formatCode="0">
                  <c:v>60.3</c:v>
                </c:pt>
                <c:pt idx="10" formatCode="0">
                  <c:v>57.7</c:v>
                </c:pt>
                <c:pt idx="11" formatCode="0">
                  <c:v>52.7</c:v>
                </c:pt>
                <c:pt idx="12" formatCode="0">
                  <c:v>54.2</c:v>
                </c:pt>
                <c:pt idx="13" formatCode="0">
                  <c:v>53</c:v>
                </c:pt>
                <c:pt idx="14" formatCode="0">
                  <c:v>53</c:v>
                </c:pt>
                <c:pt idx="15" formatCode="0">
                  <c:v>53</c:v>
                </c:pt>
                <c:pt idx="16" formatCode="0">
                  <c:v>51</c:v>
                </c:pt>
                <c:pt idx="17" formatCode="0">
                  <c:v>50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62FB-4479-94A5-D8AC1B5D55EC}"/>
            </c:ext>
          </c:extLst>
        </c:ser>
        <c:ser>
          <c:idx val="3"/>
          <c:order val="3"/>
          <c:tx>
            <c:strRef>
              <c:f>'Ark1'!$A$5</c:f>
              <c:strCache>
                <c:ptCount val="1"/>
                <c:pt idx="0">
                  <c:v>  Lokalradio (F&amp;M)</c:v>
                </c:pt>
              </c:strCache>
            </c:strRef>
          </c:tx>
          <c:spPr>
            <a:ln>
              <a:solidFill>
                <a:srgbClr val="00D200"/>
              </a:solidFill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00D200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'Ark1'!$B$1:$S$1</c:f>
              <c:strCache>
                <c:ptCount val="1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2023/2024</c:v>
                </c:pt>
              </c:strCache>
            </c:strRef>
          </c:cat>
          <c:val>
            <c:numRef>
              <c:f>'Ark1'!$B$5:$S$5</c:f>
              <c:numCache>
                <c:formatCode>0</c:formatCode>
                <c:ptCount val="18"/>
                <c:pt idx="0">
                  <c:v>12.7</c:v>
                </c:pt>
                <c:pt idx="1">
                  <c:v>11.4</c:v>
                </c:pt>
                <c:pt idx="2">
                  <c:v>12.3</c:v>
                </c:pt>
                <c:pt idx="3">
                  <c:v>12.6</c:v>
                </c:pt>
                <c:pt idx="4">
                  <c:v>14.8</c:v>
                </c:pt>
                <c:pt idx="5">
                  <c:v>14.7</c:v>
                </c:pt>
                <c:pt idx="6">
                  <c:v>15.1</c:v>
                </c:pt>
                <c:pt idx="7">
                  <c:v>13.7</c:v>
                </c:pt>
                <c:pt idx="8">
                  <c:v>13.1</c:v>
                </c:pt>
                <c:pt idx="9">
                  <c:v>13</c:v>
                </c:pt>
                <c:pt idx="10">
                  <c:v>10.1</c:v>
                </c:pt>
                <c:pt idx="11">
                  <c:v>13.9</c:v>
                </c:pt>
                <c:pt idx="12">
                  <c:v>12.1</c:v>
                </c:pt>
                <c:pt idx="13">
                  <c:v>10</c:v>
                </c:pt>
                <c:pt idx="14">
                  <c:v>9</c:v>
                </c:pt>
                <c:pt idx="15">
                  <c:v>9</c:v>
                </c:pt>
                <c:pt idx="16">
                  <c:v>8</c:v>
                </c:pt>
                <c:pt idx="17">
                  <c:v>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599A-4CFE-A3FA-CA22B5B58E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88482144"/>
        <c:axId val="588491552"/>
      </c:lineChart>
      <c:catAx>
        <c:axId val="5884821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txPr>
          <a:bodyPr rot="0"/>
          <a:lstStyle/>
          <a:p>
            <a:pPr>
              <a:defRPr sz="1200"/>
            </a:pPr>
            <a:endParaRPr lang="en-US"/>
          </a:p>
        </c:txPr>
        <c:crossAx val="588491552"/>
        <c:crosses val="autoZero"/>
        <c:auto val="1"/>
        <c:lblAlgn val="ctr"/>
        <c:lblOffset val="100"/>
        <c:noMultiLvlLbl val="0"/>
      </c:catAx>
      <c:valAx>
        <c:axId val="588491552"/>
        <c:scaling>
          <c:orientation val="minMax"/>
          <c:max val="75"/>
          <c:min val="0"/>
        </c:scaling>
        <c:delete val="1"/>
        <c:axPos val="l"/>
        <c:numFmt formatCode="0" sourceLinked="1"/>
        <c:majorTickMark val="out"/>
        <c:minorTickMark val="none"/>
        <c:tickLblPos val="nextTo"/>
        <c:crossAx val="588482144"/>
        <c:crosses val="autoZero"/>
        <c:crossBetween val="between"/>
        <c:majorUnit val="10"/>
        <c:minorUnit val="1"/>
      </c:valAx>
    </c:plotArea>
    <c:legend>
      <c:legendPos val="l"/>
      <c:layout>
        <c:manualLayout>
          <c:xMode val="edge"/>
          <c:yMode val="edge"/>
          <c:x val="1.7306976530752721E-2"/>
          <c:y val="0.34694728788980117"/>
          <c:w val="0.22972805313509645"/>
          <c:h val="0.24565195891436725"/>
        </c:manualLayout>
      </c:layout>
      <c:overlay val="0"/>
      <c:spPr>
        <a:ln>
          <a:solidFill>
            <a:schemeClr val="bg1">
              <a:lumMod val="50000"/>
            </a:schemeClr>
          </a:solidFill>
        </a:ln>
      </c:spPr>
      <c:txPr>
        <a:bodyPr/>
        <a:lstStyle/>
        <a:p>
          <a:pPr>
            <a:defRPr sz="1600" b="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1.9428957980816366E-2"/>
          <c:w val="1"/>
          <c:h val="0.88729693992767578"/>
        </c:manualLayout>
      </c:layout>
      <c:lineChart>
        <c:grouping val="standard"/>
        <c:varyColors val="0"/>
        <c:ser>
          <c:idx val="1"/>
          <c:order val="0"/>
          <c:tx>
            <c:strRef>
              <c:f>'Ark1'!$A$4</c:f>
              <c:strCache>
                <c:ptCount val="1"/>
                <c:pt idx="0">
                  <c:v>  Podkast</c:v>
                </c:pt>
              </c:strCache>
            </c:strRef>
          </c:tx>
          <c:spPr>
            <a:ln w="50800" cap="rnd">
              <a:solidFill>
                <a:srgbClr val="00B6FF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00B6F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'Ark1'!$B$1:$N$1</c:f>
              <c:strCach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2023/2024</c:v>
                </c:pt>
              </c:strCache>
            </c:strRef>
          </c:cat>
          <c:val>
            <c:numRef>
              <c:f>'Ark1'!$B$4:$N$4</c:f>
              <c:numCache>
                <c:formatCode>General</c:formatCode>
                <c:ptCount val="13"/>
                <c:pt idx="3" formatCode="0">
                  <c:v>2</c:v>
                </c:pt>
                <c:pt idx="4" formatCode="0">
                  <c:v>3</c:v>
                </c:pt>
                <c:pt idx="5" formatCode="0">
                  <c:v>4</c:v>
                </c:pt>
                <c:pt idx="6" formatCode="0">
                  <c:v>8</c:v>
                </c:pt>
                <c:pt idx="7" formatCode="0">
                  <c:v>14</c:v>
                </c:pt>
                <c:pt idx="8" formatCode="0">
                  <c:v>15</c:v>
                </c:pt>
                <c:pt idx="9" formatCode="0">
                  <c:v>17.399999999999999</c:v>
                </c:pt>
                <c:pt idx="10" formatCode="0">
                  <c:v>18</c:v>
                </c:pt>
                <c:pt idx="11" formatCode="0">
                  <c:v>20</c:v>
                </c:pt>
                <c:pt idx="12" formatCode="0">
                  <c:v>21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C81C-4063-88A3-1ADF8EB5364B}"/>
            </c:ext>
          </c:extLst>
        </c:ser>
        <c:ser>
          <c:idx val="0"/>
          <c:order val="1"/>
          <c:tx>
            <c:strRef>
              <c:f>'Ark1'!$A$3</c:f>
              <c:strCache>
                <c:ptCount val="1"/>
                <c:pt idx="0">
                  <c:v>  Radio (kanaler)</c:v>
                </c:pt>
              </c:strCache>
            </c:strRef>
          </c:tx>
          <c:spPr>
            <a:ln w="50800" cap="rnd">
              <a:solidFill>
                <a:srgbClr val="00D20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00D2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'Ark1'!$B$1:$N$1</c:f>
              <c:strCach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2023/2024</c:v>
                </c:pt>
              </c:strCache>
            </c:strRef>
          </c:cat>
          <c:val>
            <c:numRef>
              <c:f>'Ark1'!$B$3:$N$3</c:f>
              <c:numCache>
                <c:formatCode>0</c:formatCode>
                <c:ptCount val="13"/>
                <c:pt idx="0">
                  <c:v>68</c:v>
                </c:pt>
                <c:pt idx="1">
                  <c:v>68</c:v>
                </c:pt>
                <c:pt idx="2">
                  <c:v>67</c:v>
                </c:pt>
                <c:pt idx="3">
                  <c:v>65</c:v>
                </c:pt>
                <c:pt idx="4">
                  <c:v>65</c:v>
                </c:pt>
                <c:pt idx="5">
                  <c:v>62</c:v>
                </c:pt>
                <c:pt idx="6">
                  <c:v>59</c:v>
                </c:pt>
                <c:pt idx="7">
                  <c:v>60</c:v>
                </c:pt>
                <c:pt idx="8">
                  <c:v>57</c:v>
                </c:pt>
                <c:pt idx="9">
                  <c:v>58</c:v>
                </c:pt>
                <c:pt idx="10">
                  <c:v>58</c:v>
                </c:pt>
                <c:pt idx="11">
                  <c:v>56</c:v>
                </c:pt>
                <c:pt idx="12">
                  <c:v>53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C81C-4063-88A3-1ADF8EB5364B}"/>
            </c:ext>
          </c:extLst>
        </c:ser>
        <c:ser>
          <c:idx val="2"/>
          <c:order val="2"/>
          <c:tx>
            <c:strRef>
              <c:f>'Ark1'!$A$2</c:f>
              <c:strCache>
                <c:ptCount val="1"/>
                <c:pt idx="0">
                  <c:v>  Radio, podkast, internett</c:v>
                </c:pt>
              </c:strCache>
            </c:strRef>
          </c:tx>
          <c:spPr>
            <a:ln w="508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'Ark1'!$B$1:$N$1</c:f>
              <c:strCach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2023/2024</c:v>
                </c:pt>
              </c:strCache>
            </c:strRef>
          </c:cat>
          <c:val>
            <c:numRef>
              <c:f>'Ark1'!$B$2:$N$2</c:f>
              <c:numCache>
                <c:formatCode>General</c:formatCode>
                <c:ptCount val="13"/>
                <c:pt idx="9" formatCode="0">
                  <c:v>66</c:v>
                </c:pt>
                <c:pt idx="10" formatCode="0">
                  <c:v>67</c:v>
                </c:pt>
                <c:pt idx="11" formatCode="0">
                  <c:v>66</c:v>
                </c:pt>
                <c:pt idx="12" formatCode="0">
                  <c:v>64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C81C-4063-88A3-1ADF8EB5364B}"/>
            </c:ext>
          </c:extLst>
        </c:ser>
        <c:ser>
          <c:idx val="3"/>
          <c:order val="3"/>
          <c:tx>
            <c:strRef>
              <c:f>'Ark1'!$A$5</c:f>
              <c:strCache>
                <c:ptCount val="1"/>
                <c:pt idx="0">
                  <c:v>  Radio via internett</c:v>
                </c:pt>
              </c:strCache>
            </c:strRef>
          </c:tx>
          <c:spPr>
            <a:ln w="50800" cap="rnd">
              <a:solidFill>
                <a:srgbClr val="ED6666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ED6666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'Ark1'!$B$1:$N$1</c:f>
              <c:strCach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2023/2024</c:v>
                </c:pt>
              </c:strCache>
            </c:strRef>
          </c:cat>
          <c:val>
            <c:numRef>
              <c:f>'Ark1'!$B$5:$N$5</c:f>
              <c:numCache>
                <c:formatCode>General</c:formatCode>
                <c:ptCount val="13"/>
                <c:pt idx="9" formatCode="0">
                  <c:v>8</c:v>
                </c:pt>
                <c:pt idx="10" formatCode="0">
                  <c:v>9</c:v>
                </c:pt>
                <c:pt idx="11" formatCode="0">
                  <c:v>11</c:v>
                </c:pt>
                <c:pt idx="12" formatCode="0">
                  <c:v>11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BB9B-4472-A270-E6358E654C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88482144"/>
        <c:axId val="588491552"/>
      </c:lineChart>
      <c:catAx>
        <c:axId val="5884821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8491552"/>
        <c:crosses val="autoZero"/>
        <c:auto val="1"/>
        <c:lblAlgn val="ctr"/>
        <c:lblOffset val="100"/>
        <c:noMultiLvlLbl val="0"/>
      </c:catAx>
      <c:valAx>
        <c:axId val="588491552"/>
        <c:scaling>
          <c:orientation val="minMax"/>
          <c:max val="75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588482144"/>
        <c:crosses val="autoZero"/>
        <c:crossBetween val="between"/>
        <c:majorUnit val="20"/>
        <c:minorUnit val="1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2.4561204035174453E-2"/>
          <c:y val="0.39288831484340353"/>
          <c:w val="0.24805396140088151"/>
          <c:h val="0.35104122280231942"/>
        </c:manualLayout>
      </c:layout>
      <c:overlay val="0"/>
      <c:spPr>
        <a:noFill/>
        <a:ln>
          <a:solidFill>
            <a:schemeClr val="accent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113331761219102E-3"/>
          <c:y val="0.11717110361204851"/>
          <c:w val="0.9959886668238781"/>
          <c:h val="0.8084272447976338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73</c:v>
                </c:pt>
                <c:pt idx="1">
                  <c:v>68</c:v>
                </c:pt>
                <c:pt idx="2">
                  <c:v>63</c:v>
                </c:pt>
                <c:pt idx="3">
                  <c:v>61</c:v>
                </c:pt>
                <c:pt idx="4">
                  <c:v>56</c:v>
                </c:pt>
                <c:pt idx="5">
                  <c:v>52</c:v>
                </c:pt>
                <c:pt idx="6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3B-40D4-8487-06AC2B200ED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DAB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</c:numCache>
            </c:numRef>
          </c:cat>
          <c:val>
            <c:numRef>
              <c:f>Sheet1!$C$2:$C$8</c:f>
              <c:numCache>
                <c:formatCode>General</c:formatCode>
                <c:ptCount val="7"/>
                <c:pt idx="0">
                  <c:v>23</c:v>
                </c:pt>
                <c:pt idx="1">
                  <c:v>30</c:v>
                </c:pt>
                <c:pt idx="2">
                  <c:v>32</c:v>
                </c:pt>
                <c:pt idx="3">
                  <c:v>36</c:v>
                </c:pt>
                <c:pt idx="4">
                  <c:v>43</c:v>
                </c:pt>
                <c:pt idx="5">
                  <c:v>47</c:v>
                </c:pt>
                <c:pt idx="6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03B-40D4-8487-06AC2B200ED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Internett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</c:numCache>
            </c:numRef>
          </c:cat>
          <c:val>
            <c:numRef>
              <c:f>Sheet1!$D$2:$D$8</c:f>
              <c:numCache>
                <c:formatCode>General</c:formatCode>
                <c:ptCount val="7"/>
                <c:pt idx="0">
                  <c:v>3</c:v>
                </c:pt>
                <c:pt idx="1">
                  <c:v>4</c:v>
                </c:pt>
                <c:pt idx="2">
                  <c:v>6</c:v>
                </c:pt>
                <c:pt idx="3">
                  <c:v>6</c:v>
                </c:pt>
                <c:pt idx="4">
                  <c:v>8</c:v>
                </c:pt>
                <c:pt idx="5">
                  <c:v>9</c:v>
                </c:pt>
                <c:pt idx="6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03B-40D4-8487-06AC2B200ED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Annet/vet ikke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</c:numCache>
            </c:numRef>
          </c:cat>
          <c:val>
            <c:numRef>
              <c:f>Sheet1!$E$2:$E$8</c:f>
              <c:numCache>
                <c:formatCode>General</c:formatCode>
                <c:ptCount val="7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9D-420B-9A2B-2D8102A1015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676167264"/>
        <c:axId val="676162672"/>
      </c:barChart>
      <c:catAx>
        <c:axId val="676167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cap="all" spc="12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6162672"/>
        <c:crosses val="autoZero"/>
        <c:auto val="1"/>
        <c:lblAlgn val="ctr"/>
        <c:lblOffset val="100"/>
        <c:noMultiLvlLbl val="0"/>
      </c:catAx>
      <c:valAx>
        <c:axId val="67616267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76167264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t"/>
      <c:layout>
        <c:manualLayout>
          <c:xMode val="edge"/>
          <c:yMode val="edge"/>
          <c:x val="0"/>
          <c:y val="4.3283140370627658E-2"/>
          <c:w val="0.60830948417443775"/>
          <c:h val="7.9473349496926887E-2"/>
        </c:manualLayout>
      </c:layout>
      <c:overlay val="0"/>
      <c:spPr>
        <a:noFill/>
        <a:ln>
          <a:solidFill>
            <a:schemeClr val="accent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921944821287168E-5"/>
          <c:y val="4.0082372143831507E-2"/>
          <c:w val="0.98774143727583152"/>
          <c:h val="0.866528413588958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1Q 2021</c:v>
                </c:pt>
              </c:strCache>
            </c:strRef>
          </c:tx>
          <c:spPr>
            <a:solidFill>
              <a:schemeClr val="accent3">
                <a:tint val="58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NRK</c:v>
                </c:pt>
                <c:pt idx="1">
                  <c:v>Lokalradio</c:v>
                </c:pt>
                <c:pt idx="2">
                  <c:v>Andre norske</c:v>
                </c:pt>
                <c:pt idx="3">
                  <c:v>Utenlandske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7.5</c:v>
                </c:pt>
                <c:pt idx="1">
                  <c:v>0.4</c:v>
                </c:pt>
                <c:pt idx="2">
                  <c:v>6.3</c:v>
                </c:pt>
                <c:pt idx="3">
                  <c:v>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AF-4816-8FB4-B4DD68F69AD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3">
                <a:tint val="8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NRK</c:v>
                </c:pt>
                <c:pt idx="1">
                  <c:v>Lokalradio</c:v>
                </c:pt>
                <c:pt idx="2">
                  <c:v>Andre norske</c:v>
                </c:pt>
                <c:pt idx="3">
                  <c:v>Utenlandske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6.7</c:v>
                </c:pt>
                <c:pt idx="1">
                  <c:v>0.3</c:v>
                </c:pt>
                <c:pt idx="2">
                  <c:v>7.6</c:v>
                </c:pt>
                <c:pt idx="3">
                  <c:v>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1AF-4816-8FB4-B4DD68F69AD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3">
                <a:shade val="8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NRK</c:v>
                </c:pt>
                <c:pt idx="1">
                  <c:v>Lokalradio</c:v>
                </c:pt>
                <c:pt idx="2">
                  <c:v>Andre norske</c:v>
                </c:pt>
                <c:pt idx="3">
                  <c:v>Utenlandske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7.6</c:v>
                </c:pt>
                <c:pt idx="1">
                  <c:v>0.5</c:v>
                </c:pt>
                <c:pt idx="2">
                  <c:v>8.3000000000000007</c:v>
                </c:pt>
                <c:pt idx="3">
                  <c:v>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78-44A3-AE50-137DDAC466E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>
                <a:shade val="58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NRK</c:v>
                </c:pt>
                <c:pt idx="1">
                  <c:v>Lokalradio</c:v>
                </c:pt>
                <c:pt idx="2">
                  <c:v>Andre norske</c:v>
                </c:pt>
                <c:pt idx="3">
                  <c:v>Utenlandske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6.9</c:v>
                </c:pt>
                <c:pt idx="1">
                  <c:v>0.5</c:v>
                </c:pt>
                <c:pt idx="2">
                  <c:v>8.6</c:v>
                </c:pt>
                <c:pt idx="3">
                  <c:v>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17-4FC2-ACE3-640E3B2F7AC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712731840"/>
        <c:axId val="712729488"/>
      </c:barChart>
      <c:catAx>
        <c:axId val="712731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2729488"/>
        <c:crosses val="autoZero"/>
        <c:auto val="1"/>
        <c:lblAlgn val="ctr"/>
        <c:lblOffset val="100"/>
        <c:noMultiLvlLbl val="0"/>
      </c:catAx>
      <c:valAx>
        <c:axId val="712729488"/>
        <c:scaling>
          <c:orientation val="minMax"/>
          <c:max val="15"/>
          <c:min val="0"/>
        </c:scaling>
        <c:delete val="1"/>
        <c:axPos val="l"/>
        <c:numFmt formatCode="General" sourceLinked="1"/>
        <c:majorTickMark val="none"/>
        <c:minorTickMark val="none"/>
        <c:tickLblPos val="nextTo"/>
        <c:crossAx val="712731840"/>
        <c:crosses val="autoZero"/>
        <c:crossBetween val="between"/>
        <c:majorUnit val="5"/>
        <c:minorUnit val="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1084532496626709"/>
          <c:y val="3.6845773694898797E-2"/>
          <c:w val="0.34771111012059774"/>
          <c:h val="7.4510604032195241E-2"/>
        </c:manualLayout>
      </c:layout>
      <c:overlay val="0"/>
      <c:spPr>
        <a:noFill/>
        <a:ln>
          <a:solidFill>
            <a:schemeClr val="accent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345449775834188E-2"/>
          <c:y val="3.2640492686682065E-2"/>
          <c:w val="0.96658495626220087"/>
          <c:h val="0.872296711756296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Radio via internett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Alle</c:v>
                </c:pt>
                <c:pt idx="1">
                  <c:v>12-19 år</c:v>
                </c:pt>
                <c:pt idx="2">
                  <c:v>20-29 år</c:v>
                </c:pt>
                <c:pt idx="3">
                  <c:v>30-39 år</c:v>
                </c:pt>
                <c:pt idx="4">
                  <c:v>40-49 år</c:v>
                </c:pt>
                <c:pt idx="5">
                  <c:v>50-59 år</c:v>
                </c:pt>
                <c:pt idx="6">
                  <c:v>60-69 år</c:v>
                </c:pt>
                <c:pt idx="7">
                  <c:v>70 år +</c:v>
                </c:pt>
              </c:strCache>
            </c:strRef>
          </c:cat>
          <c:val>
            <c:numRef>
              <c:f>Sheet1!$B$2:$B$9</c:f>
              <c:numCache>
                <c:formatCode>0</c:formatCode>
                <c:ptCount val="8"/>
                <c:pt idx="0">
                  <c:v>11</c:v>
                </c:pt>
                <c:pt idx="1">
                  <c:v>3</c:v>
                </c:pt>
                <c:pt idx="2">
                  <c:v>8</c:v>
                </c:pt>
                <c:pt idx="3">
                  <c:v>11</c:v>
                </c:pt>
                <c:pt idx="4">
                  <c:v>14</c:v>
                </c:pt>
                <c:pt idx="5">
                  <c:v>16</c:v>
                </c:pt>
                <c:pt idx="6">
                  <c:v>13</c:v>
                </c:pt>
                <c:pt idx="7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D6-4938-902F-28CA5555016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Lokalradio</c:v>
                </c:pt>
              </c:strCache>
            </c:strRef>
          </c:tx>
          <c:spPr>
            <a:solidFill>
              <a:srgbClr val="66E46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Alle</c:v>
                </c:pt>
                <c:pt idx="1">
                  <c:v>12-19 år</c:v>
                </c:pt>
                <c:pt idx="2">
                  <c:v>20-29 år</c:v>
                </c:pt>
                <c:pt idx="3">
                  <c:v>30-39 år</c:v>
                </c:pt>
                <c:pt idx="4">
                  <c:v>40-49 år</c:v>
                </c:pt>
                <c:pt idx="5">
                  <c:v>50-59 år</c:v>
                </c:pt>
                <c:pt idx="6">
                  <c:v>60-69 år</c:v>
                </c:pt>
                <c:pt idx="7">
                  <c:v>70 år +</c:v>
                </c:pt>
              </c:strCache>
            </c:strRef>
          </c:cat>
          <c:val>
            <c:numRef>
              <c:f>Sheet1!$C$2:$C$9</c:f>
              <c:numCache>
                <c:formatCode>0</c:formatCode>
                <c:ptCount val="8"/>
                <c:pt idx="0">
                  <c:v>7</c:v>
                </c:pt>
                <c:pt idx="1">
                  <c:v>2</c:v>
                </c:pt>
                <c:pt idx="2">
                  <c:v>6</c:v>
                </c:pt>
                <c:pt idx="3">
                  <c:v>6</c:v>
                </c:pt>
                <c:pt idx="4">
                  <c:v>7</c:v>
                </c:pt>
                <c:pt idx="5">
                  <c:v>8</c:v>
                </c:pt>
                <c:pt idx="6">
                  <c:v>8</c:v>
                </c:pt>
                <c:pt idx="7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9D6-4938-902F-28CA555501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72220152"/>
        <c:axId val="872217856"/>
      </c:barChart>
      <c:catAx>
        <c:axId val="872220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2217856"/>
        <c:crosses val="autoZero"/>
        <c:auto val="1"/>
        <c:lblAlgn val="ctr"/>
        <c:lblOffset val="100"/>
        <c:noMultiLvlLbl val="0"/>
      </c:catAx>
      <c:valAx>
        <c:axId val="872217856"/>
        <c:scaling>
          <c:orientation val="minMax"/>
          <c:max val="20"/>
          <c:min val="0"/>
        </c:scaling>
        <c:delete val="1"/>
        <c:axPos val="l"/>
        <c:numFmt formatCode="0" sourceLinked="1"/>
        <c:majorTickMark val="out"/>
        <c:minorTickMark val="none"/>
        <c:tickLblPos val="nextTo"/>
        <c:crossAx val="872220152"/>
        <c:crosses val="autoZero"/>
        <c:crossBetween val="between"/>
        <c:minorUnit val="1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"/>
          <c:y val="0.11020279335752775"/>
          <c:w val="0.36556870999655344"/>
          <c:h val="0.12315539425932036"/>
        </c:manualLayout>
      </c:layout>
      <c:overlay val="0"/>
      <c:spPr>
        <a:noFill/>
        <a:ln>
          <a:solidFill>
            <a:schemeClr val="accent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825740905342602E-4"/>
          <c:y val="0"/>
          <c:w val="0.99988174259094653"/>
          <c:h val="0.911057327359852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Radio ialt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Alle</c:v>
                </c:pt>
                <c:pt idx="1">
                  <c:v>12-19 år</c:v>
                </c:pt>
                <c:pt idx="2">
                  <c:v>20-29 år</c:v>
                </c:pt>
                <c:pt idx="3">
                  <c:v>30-39 år</c:v>
                </c:pt>
                <c:pt idx="4">
                  <c:v>40-49 år</c:v>
                </c:pt>
                <c:pt idx="5">
                  <c:v>50-59 år</c:v>
                </c:pt>
                <c:pt idx="6">
                  <c:v>60-69 år</c:v>
                </c:pt>
                <c:pt idx="7">
                  <c:v>70 år +</c:v>
                </c:pt>
              </c:strCache>
            </c:strRef>
          </c:cat>
          <c:val>
            <c:numRef>
              <c:f>Sheet1!$B$2:$B$9</c:f>
              <c:numCache>
                <c:formatCode>0</c:formatCode>
                <c:ptCount val="8"/>
                <c:pt idx="0">
                  <c:v>52</c:v>
                </c:pt>
                <c:pt idx="1">
                  <c:v>21</c:v>
                </c:pt>
                <c:pt idx="2">
                  <c:v>31</c:v>
                </c:pt>
                <c:pt idx="3">
                  <c:v>43</c:v>
                </c:pt>
                <c:pt idx="4">
                  <c:v>55</c:v>
                </c:pt>
                <c:pt idx="5">
                  <c:v>64</c:v>
                </c:pt>
                <c:pt idx="6">
                  <c:v>67</c:v>
                </c:pt>
                <c:pt idx="7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D6-4938-902F-28CA5555016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Lokalradio</c:v>
                </c:pt>
              </c:strCache>
            </c:strRef>
          </c:tx>
          <c:spPr>
            <a:solidFill>
              <a:srgbClr val="66E46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Alle</c:v>
                </c:pt>
                <c:pt idx="1">
                  <c:v>12-19 år</c:v>
                </c:pt>
                <c:pt idx="2">
                  <c:v>20-29 år</c:v>
                </c:pt>
                <c:pt idx="3">
                  <c:v>30-39 år</c:v>
                </c:pt>
                <c:pt idx="4">
                  <c:v>40-49 år</c:v>
                </c:pt>
                <c:pt idx="5">
                  <c:v>50-59 år</c:v>
                </c:pt>
                <c:pt idx="6">
                  <c:v>60-69 år</c:v>
                </c:pt>
                <c:pt idx="7">
                  <c:v>70 år +</c:v>
                </c:pt>
              </c:strCache>
            </c:strRef>
          </c:cat>
          <c:val>
            <c:numRef>
              <c:f>Sheet1!$C$2:$C$9</c:f>
              <c:numCache>
                <c:formatCode>0</c:formatCode>
                <c:ptCount val="8"/>
                <c:pt idx="0">
                  <c:v>7</c:v>
                </c:pt>
                <c:pt idx="1">
                  <c:v>2</c:v>
                </c:pt>
                <c:pt idx="2">
                  <c:v>6</c:v>
                </c:pt>
                <c:pt idx="3">
                  <c:v>6</c:v>
                </c:pt>
                <c:pt idx="4">
                  <c:v>7</c:v>
                </c:pt>
                <c:pt idx="5">
                  <c:v>8</c:v>
                </c:pt>
                <c:pt idx="6">
                  <c:v>8</c:v>
                </c:pt>
                <c:pt idx="7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9D6-4938-902F-28CA5555016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Podkast</c:v>
                </c:pt>
              </c:strCache>
            </c:strRef>
          </c:tx>
          <c:spPr>
            <a:solidFill>
              <a:srgbClr val="00B6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Alle</c:v>
                </c:pt>
                <c:pt idx="1">
                  <c:v>12-19 år</c:v>
                </c:pt>
                <c:pt idx="2">
                  <c:v>20-29 år</c:v>
                </c:pt>
                <c:pt idx="3">
                  <c:v>30-39 år</c:v>
                </c:pt>
                <c:pt idx="4">
                  <c:v>40-49 år</c:v>
                </c:pt>
                <c:pt idx="5">
                  <c:v>50-59 år</c:v>
                </c:pt>
                <c:pt idx="6">
                  <c:v>60-69 år</c:v>
                </c:pt>
                <c:pt idx="7">
                  <c:v>70 år +</c:v>
                </c:pt>
              </c:strCache>
            </c:strRef>
          </c:cat>
          <c:val>
            <c:numRef>
              <c:f>Sheet1!$D$2:$D$9</c:f>
              <c:numCache>
                <c:formatCode>0</c:formatCode>
                <c:ptCount val="8"/>
                <c:pt idx="0">
                  <c:v>20</c:v>
                </c:pt>
                <c:pt idx="1">
                  <c:v>13</c:v>
                </c:pt>
                <c:pt idx="2">
                  <c:v>34</c:v>
                </c:pt>
                <c:pt idx="3">
                  <c:v>35</c:v>
                </c:pt>
                <c:pt idx="4">
                  <c:v>27</c:v>
                </c:pt>
                <c:pt idx="5">
                  <c:v>16</c:v>
                </c:pt>
                <c:pt idx="6">
                  <c:v>9</c:v>
                </c:pt>
                <c:pt idx="7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9D6-4938-902F-28CA5555016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72220152"/>
        <c:axId val="872217856"/>
      </c:barChart>
      <c:catAx>
        <c:axId val="872220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2217856"/>
        <c:crosses val="autoZero"/>
        <c:auto val="1"/>
        <c:lblAlgn val="ctr"/>
        <c:lblOffset val="100"/>
        <c:noMultiLvlLbl val="0"/>
      </c:catAx>
      <c:valAx>
        <c:axId val="872217856"/>
        <c:scaling>
          <c:orientation val="minMax"/>
          <c:max val="75"/>
          <c:min val="0"/>
        </c:scaling>
        <c:delete val="1"/>
        <c:axPos val="l"/>
        <c:numFmt formatCode="0" sourceLinked="1"/>
        <c:majorTickMark val="none"/>
        <c:minorTickMark val="none"/>
        <c:tickLblPos val="nextTo"/>
        <c:crossAx val="872220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0785135008797792E-2"/>
          <c:y val="1.5485978225008254E-2"/>
          <c:w val="0.38095342332524484"/>
          <c:h val="8.2952161002969316E-2"/>
        </c:manualLayout>
      </c:layout>
      <c:overlay val="0"/>
      <c:spPr>
        <a:noFill/>
        <a:ln>
          <a:solidFill>
            <a:schemeClr val="accent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588502678029514E-2"/>
          <c:y val="3.4920634920634921E-2"/>
          <c:w val="0.90341149732197046"/>
          <c:h val="0.96507936507936509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Vår 2020</c:v>
                </c:pt>
              </c:strCache>
            </c:strRef>
          </c:tx>
          <c:spPr>
            <a:solidFill>
              <a:schemeClr val="accent3">
                <a:tint val="50000"/>
              </a:schemeClr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18-29 år</c:v>
                </c:pt>
                <c:pt idx="1">
                  <c:v>Alle</c:v>
                </c:pt>
              </c:strCache>
            </c:strRef>
          </c:cat>
          <c:val>
            <c:numRef>
              <c:f>Sheet1!$B$2:$B$3</c:f>
            </c:numRef>
          </c:val>
          <c:extLst>
            <c:ext xmlns:c16="http://schemas.microsoft.com/office/drawing/2014/chart" uri="{C3380CC4-5D6E-409C-BE32-E72D297353CC}">
              <c16:uniqueId val="{00000000-D99A-425C-A8FD-54CA61B4B7F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Høst 2020</c:v>
                </c:pt>
              </c:strCache>
            </c:strRef>
          </c:tx>
          <c:spPr>
            <a:solidFill>
              <a:schemeClr val="accent3">
                <a:tint val="7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tint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028-402D-A919-44C48B9D0BE7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>
                  <a:tint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028-402D-A919-44C48B9D0BE7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18-29 år</c:v>
                </c:pt>
                <c:pt idx="1">
                  <c:v>Alle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20</c:v>
                </c:pt>
                <c:pt idx="1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85-426A-B248-1FBCA058D8A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Høst 2021</c:v>
                </c:pt>
              </c:strCache>
            </c:strRef>
          </c:tx>
          <c:spPr>
            <a:solidFill>
              <a:schemeClr val="accent3">
                <a:tint val="9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18-29 år</c:v>
                </c:pt>
                <c:pt idx="1">
                  <c:v>Alle</c:v>
                </c:pt>
              </c:strCache>
            </c:strRef>
          </c:cat>
          <c:val>
            <c:numRef>
              <c:f>Sheet1!$D$2:$D$3</c:f>
            </c:numRef>
          </c:val>
          <c:extLst>
            <c:ext xmlns:c16="http://schemas.microsoft.com/office/drawing/2014/chart" uri="{C3380CC4-5D6E-409C-BE32-E72D297353CC}">
              <c16:uniqueId val="{00000009-9353-4877-8BF6-177547BF254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3">
                <a:shade val="9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18-29 år</c:v>
                </c:pt>
                <c:pt idx="1">
                  <c:v>Alle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23</c:v>
                </c:pt>
                <c:pt idx="1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3B-4B32-9921-51AC343FA71A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3">
                <a:shade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18-29 år</c:v>
                </c:pt>
                <c:pt idx="1">
                  <c:v>Alle</c:v>
                </c:pt>
              </c:strCache>
            </c:strRef>
          </c:cat>
          <c:val>
            <c:numRef>
              <c:f>Sheet1!$F$2:$F$3</c:f>
              <c:numCache>
                <c:formatCode>General</c:formatCode>
                <c:ptCount val="2"/>
                <c:pt idx="0">
                  <c:v>25</c:v>
                </c:pt>
                <c:pt idx="1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D18-45FB-B432-962FA83B8340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2024 (Q1-Q3)</c:v>
                </c:pt>
              </c:strCache>
            </c:strRef>
          </c:tx>
          <c:spPr>
            <a:solidFill>
              <a:schemeClr val="accent3">
                <a:shade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18-29 år</c:v>
                </c:pt>
                <c:pt idx="1">
                  <c:v>Alle</c:v>
                </c:pt>
              </c:strCache>
            </c:strRef>
          </c:cat>
          <c:val>
            <c:numRef>
              <c:f>Sheet1!$G$2:$G$3</c:f>
              <c:numCache>
                <c:formatCode>General</c:formatCode>
                <c:ptCount val="2"/>
                <c:pt idx="0">
                  <c:v>26</c:v>
                </c:pt>
                <c:pt idx="1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C99-47A3-873F-57C07E1832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756994768"/>
        <c:axId val="756990504"/>
      </c:barChart>
      <c:catAx>
        <c:axId val="7569947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6990504"/>
        <c:crosses val="autoZero"/>
        <c:auto val="1"/>
        <c:lblAlgn val="ctr"/>
        <c:lblOffset val="100"/>
        <c:noMultiLvlLbl val="0"/>
      </c:catAx>
      <c:valAx>
        <c:axId val="75699050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56994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5658017618716342"/>
          <c:y val="2.4271216097987769E-2"/>
          <c:w val="0.11700750333193365"/>
          <c:h val="0.27280789901262342"/>
        </c:manualLayout>
      </c:layout>
      <c:overlay val="0"/>
      <c:spPr>
        <a:noFill/>
        <a:ln>
          <a:solidFill>
            <a:schemeClr val="accent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850867892331401"/>
          <c:y val="1.5611606842164995E-3"/>
          <c:w val="0.79149132107668596"/>
          <c:h val="0.99843892042656801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'Ark1'!$B$1</c:f>
              <c:strCache>
                <c:ptCount val="1"/>
                <c:pt idx="0">
                  <c:v>Daglig bruk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'Ark1'!$A$2:$A$6</c:f>
              <c:strCache>
                <c:ptCount val="5"/>
                <c:pt idx="0">
                  <c:v>TIDAL</c:v>
                </c:pt>
                <c:pt idx="1">
                  <c:v>Apple Music</c:v>
                </c:pt>
                <c:pt idx="2">
                  <c:v>YouTube Music</c:v>
                </c:pt>
                <c:pt idx="3">
                  <c:v>Spotify</c:v>
                </c:pt>
                <c:pt idx="4">
                  <c:v>Totalt</c:v>
                </c:pt>
              </c:strCache>
            </c:strRef>
          </c:cat>
          <c:val>
            <c:numRef>
              <c:f>'Ark1'!$B$2:$B$6</c:f>
              <c:numCache>
                <c:formatCode>0</c:formatCode>
                <c:ptCount val="5"/>
                <c:pt idx="0">
                  <c:v>2</c:v>
                </c:pt>
                <c:pt idx="1">
                  <c:v>3</c:v>
                </c:pt>
                <c:pt idx="2">
                  <c:v>6</c:v>
                </c:pt>
                <c:pt idx="3">
                  <c:v>41</c:v>
                </c:pt>
                <c:pt idx="4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58-405E-A83A-E126E9470737}"/>
            </c:ext>
          </c:extLst>
        </c:ser>
        <c:ser>
          <c:idx val="0"/>
          <c:order val="1"/>
          <c:tx>
            <c:strRef>
              <c:f>'Ark1'!$C$1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'Ark1'!$A$2:$A$6</c:f>
              <c:strCache>
                <c:ptCount val="5"/>
                <c:pt idx="0">
                  <c:v>TIDAL</c:v>
                </c:pt>
                <c:pt idx="1">
                  <c:v>Apple Music</c:v>
                </c:pt>
                <c:pt idx="2">
                  <c:v>YouTube Music</c:v>
                </c:pt>
                <c:pt idx="3">
                  <c:v>Spotify</c:v>
                </c:pt>
                <c:pt idx="4">
                  <c:v>Totalt</c:v>
                </c:pt>
              </c:strCache>
            </c:strRef>
          </c:cat>
          <c:val>
            <c:numRef>
              <c:f>'Ark1'!$C$2:$C$6</c:f>
            </c:numRef>
          </c:val>
          <c:extLst>
            <c:ext xmlns:c16="http://schemas.microsoft.com/office/drawing/2014/chart" uri="{C3380CC4-5D6E-409C-BE32-E72D297353CC}">
              <c16:uniqueId val="{00000001-7F58-405E-A83A-E126E947073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0"/>
        <c:axId val="424091520"/>
        <c:axId val="424090344"/>
      </c:barChart>
      <c:catAx>
        <c:axId val="42409152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24090344"/>
        <c:crosses val="autoZero"/>
        <c:auto val="1"/>
        <c:lblAlgn val="ctr"/>
        <c:lblOffset val="100"/>
        <c:noMultiLvlLbl val="0"/>
      </c:catAx>
      <c:valAx>
        <c:axId val="424090344"/>
        <c:scaling>
          <c:orientation val="minMax"/>
        </c:scaling>
        <c:delete val="1"/>
        <c:axPos val="b"/>
        <c:numFmt formatCode="0" sourceLinked="1"/>
        <c:majorTickMark val="out"/>
        <c:minorTickMark val="none"/>
        <c:tickLblPos val="nextTo"/>
        <c:crossAx val="424091520"/>
        <c:crosses val="autoZero"/>
        <c:crossBetween val="between"/>
        <c:majorUnit val="10"/>
        <c:min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712491953353489"/>
          <c:y val="1.5611606842164995E-3"/>
          <c:w val="0.79149132107668596"/>
          <c:h val="0.99843892042656801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'Ark1'!$B$1</c:f>
              <c:strCache>
                <c:ptCount val="1"/>
                <c:pt idx="0">
                  <c:v>Betalt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'Ark1'!$A$2:$A$6</c:f>
              <c:strCache>
                <c:ptCount val="5"/>
                <c:pt idx="0">
                  <c:v>TIDAL</c:v>
                </c:pt>
                <c:pt idx="1">
                  <c:v>Apple Music</c:v>
                </c:pt>
                <c:pt idx="2">
                  <c:v>YouTube Music</c:v>
                </c:pt>
                <c:pt idx="3">
                  <c:v>Spotify</c:v>
                </c:pt>
                <c:pt idx="4">
                  <c:v>Totalt</c:v>
                </c:pt>
              </c:strCache>
            </c:strRef>
          </c:cat>
          <c:val>
            <c:numRef>
              <c:f>'Ark1'!$B$2:$B$6</c:f>
              <c:numCache>
                <c:formatCode>0</c:formatCode>
                <c:ptCount val="5"/>
                <c:pt idx="0">
                  <c:v>3</c:v>
                </c:pt>
                <c:pt idx="1">
                  <c:v>4</c:v>
                </c:pt>
                <c:pt idx="2">
                  <c:v>7</c:v>
                </c:pt>
                <c:pt idx="3">
                  <c:v>54</c:v>
                </c:pt>
                <c:pt idx="4">
                  <c:v>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A3-4AC1-B852-7C6441D92920}"/>
            </c:ext>
          </c:extLst>
        </c:ser>
        <c:ser>
          <c:idx val="0"/>
          <c:order val="1"/>
          <c:tx>
            <c:strRef>
              <c:f>'Ark1'!$C$1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'Ark1'!$A$2:$A$6</c:f>
              <c:strCache>
                <c:ptCount val="5"/>
                <c:pt idx="0">
                  <c:v>TIDAL</c:v>
                </c:pt>
                <c:pt idx="1">
                  <c:v>Apple Music</c:v>
                </c:pt>
                <c:pt idx="2">
                  <c:v>YouTube Music</c:v>
                </c:pt>
                <c:pt idx="3">
                  <c:v>Spotify</c:v>
                </c:pt>
                <c:pt idx="4">
                  <c:v>Totalt</c:v>
                </c:pt>
              </c:strCache>
            </c:strRef>
          </c:cat>
          <c:val>
            <c:numRef>
              <c:f>'Ark1'!$C$2:$C$6</c:f>
              <c:numCache>
                <c:formatCode>General</c:formatCode>
                <c:ptCount val="5"/>
                <c:pt idx="0">
                  <c:v>7</c:v>
                </c:pt>
                <c:pt idx="1">
                  <c:v>9</c:v>
                </c:pt>
                <c:pt idx="2">
                  <c:v>29</c:v>
                </c:pt>
                <c:pt idx="3">
                  <c:v>68</c:v>
                </c:pt>
                <c:pt idx="4">
                  <c:v>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1A3-4AC1-B852-7C6441D9292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0"/>
        <c:axId val="424091520"/>
        <c:axId val="424090344"/>
      </c:barChart>
      <c:catAx>
        <c:axId val="42409152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24090344"/>
        <c:crosses val="autoZero"/>
        <c:auto val="1"/>
        <c:lblAlgn val="ctr"/>
        <c:lblOffset val="100"/>
        <c:noMultiLvlLbl val="0"/>
      </c:catAx>
      <c:valAx>
        <c:axId val="424090344"/>
        <c:scaling>
          <c:orientation val="minMax"/>
        </c:scaling>
        <c:delete val="1"/>
        <c:axPos val="b"/>
        <c:numFmt formatCode="0" sourceLinked="1"/>
        <c:majorTickMark val="out"/>
        <c:minorTickMark val="none"/>
        <c:tickLblPos val="nextTo"/>
        <c:crossAx val="424091520"/>
        <c:crosses val="autoZero"/>
        <c:crossBetween val="between"/>
        <c:majorUnit val="10"/>
        <c:minorUnit val="1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567830908737796"/>
          <c:y val="0.75743858004500786"/>
          <c:w val="0.13887058319594661"/>
          <c:h val="0.13883534829476413"/>
        </c:manualLayout>
      </c:layout>
      <c:overlay val="0"/>
      <c:spPr>
        <a:noFill/>
        <a:ln>
          <a:solidFill>
            <a:schemeClr val="bg1">
              <a:lumMod val="5000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76864106539111"/>
          <c:y val="0.11717110361204851"/>
          <c:w val="0.88523135893460891"/>
          <c:h val="0.8479082614673165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Radio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3"/>
                <c:pt idx="0">
                  <c:v>18-29 år</c:v>
                </c:pt>
                <c:pt idx="1">
                  <c:v>30-59 år</c:v>
                </c:pt>
                <c:pt idx="2">
                  <c:v>60 år +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3"/>
                <c:pt idx="0">
                  <c:v>11</c:v>
                </c:pt>
                <c:pt idx="1">
                  <c:v>45</c:v>
                </c:pt>
                <c:pt idx="2">
                  <c:v>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3B-40D4-8487-06AC2B200ED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Podkast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3"/>
                <c:pt idx="0">
                  <c:v>18-29 år</c:v>
                </c:pt>
                <c:pt idx="1">
                  <c:v>30-59 år</c:v>
                </c:pt>
                <c:pt idx="2">
                  <c:v>60 år +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3"/>
                <c:pt idx="0">
                  <c:v>20</c:v>
                </c:pt>
                <c:pt idx="1">
                  <c:v>19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03B-40D4-8487-06AC2B200ED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Strømming musikk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3"/>
                <c:pt idx="0">
                  <c:v>18-29 år</c:v>
                </c:pt>
                <c:pt idx="1">
                  <c:v>30-59 år</c:v>
                </c:pt>
                <c:pt idx="2">
                  <c:v>60 år +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3"/>
                <c:pt idx="0">
                  <c:v>69</c:v>
                </c:pt>
                <c:pt idx="1">
                  <c:v>36</c:v>
                </c:pt>
                <c:pt idx="2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03B-40D4-8487-06AC2B200ED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676167264"/>
        <c:axId val="676162672"/>
      </c:barChart>
      <c:catAx>
        <c:axId val="6761672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cap="all" spc="12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6162672"/>
        <c:crosses val="autoZero"/>
        <c:auto val="1"/>
        <c:lblAlgn val="ctr"/>
        <c:lblOffset val="100"/>
        <c:noMultiLvlLbl val="0"/>
      </c:catAx>
      <c:valAx>
        <c:axId val="67616267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76167264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t"/>
      <c:layout>
        <c:manualLayout>
          <c:xMode val="edge"/>
          <c:yMode val="edge"/>
          <c:x val="0.11311992696645676"/>
          <c:y val="1.7313267211193913E-2"/>
          <c:w val="0.73167228185868549"/>
          <c:h val="9.3901072172921818E-2"/>
        </c:manualLayout>
      </c:layout>
      <c:overlay val="0"/>
      <c:spPr>
        <a:noFill/>
        <a:ln>
          <a:solidFill>
            <a:schemeClr val="accent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814881764314894E-2"/>
          <c:y val="4.5908847831672539E-2"/>
          <c:w val="0.99394201758021983"/>
          <c:h val="0.89475971333077164"/>
        </c:manualLayout>
      </c:layout>
      <c:lineChart>
        <c:grouping val="standard"/>
        <c:varyColors val="0"/>
        <c:ser>
          <c:idx val="1"/>
          <c:order val="0"/>
          <c:tx>
            <c:strRef>
              <c:f>'Ark1'!$A$2</c:f>
              <c:strCache>
                <c:ptCount val="1"/>
                <c:pt idx="0">
                  <c:v>Totalt (aviser)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'Ark1'!$B$1:$AT$1</c:f>
              <c:strCache>
                <c:ptCount val="26"/>
                <c:pt idx="0">
                  <c:v>97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  <c:pt idx="20">
                  <c:v>2019</c:v>
                </c:pt>
                <c:pt idx="21">
                  <c:v>2020</c:v>
                </c:pt>
                <c:pt idx="22">
                  <c:v>2021</c:v>
                </c:pt>
                <c:pt idx="23">
                  <c:v>2022</c:v>
                </c:pt>
                <c:pt idx="24">
                  <c:v>2023</c:v>
                </c:pt>
                <c:pt idx="25">
                  <c:v>2023/2024</c:v>
                </c:pt>
              </c:strCache>
            </c:strRef>
          </c:cat>
          <c:val>
            <c:numRef>
              <c:f>'Ark1'!$B$2:$AT$2</c:f>
            </c:numRef>
          </c:val>
          <c:smooth val="1"/>
          <c:extLst>
            <c:ext xmlns:c16="http://schemas.microsoft.com/office/drawing/2014/chart" uri="{C3380CC4-5D6E-409C-BE32-E72D297353CC}">
              <c16:uniqueId val="{00000000-A8BB-416A-8E4D-8C29CE7ABE60}"/>
            </c:ext>
          </c:extLst>
        </c:ser>
        <c:ser>
          <c:idx val="0"/>
          <c:order val="1"/>
          <c:tx>
            <c:strRef>
              <c:f>'Ark1'!$A$3</c:f>
              <c:strCache>
                <c:ptCount val="1"/>
                <c:pt idx="0">
                  <c:v>Nettaviser</c:v>
                </c:pt>
              </c:strCache>
            </c:strRef>
          </c:tx>
          <c:spPr>
            <a:ln>
              <a:solidFill>
                <a:srgbClr val="00B6FF"/>
              </a:solidFill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'Ark1'!$B$1:$AT$1</c:f>
              <c:strCache>
                <c:ptCount val="26"/>
                <c:pt idx="0">
                  <c:v>97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  <c:pt idx="20">
                  <c:v>2019</c:v>
                </c:pt>
                <c:pt idx="21">
                  <c:v>2020</c:v>
                </c:pt>
                <c:pt idx="22">
                  <c:v>2021</c:v>
                </c:pt>
                <c:pt idx="23">
                  <c:v>2022</c:v>
                </c:pt>
                <c:pt idx="24">
                  <c:v>2023</c:v>
                </c:pt>
                <c:pt idx="25">
                  <c:v>2023/2024</c:v>
                </c:pt>
              </c:strCache>
            </c:strRef>
          </c:cat>
          <c:val>
            <c:numRef>
              <c:f>'Ark1'!$B$3:$AT$3</c:f>
            </c:numRef>
          </c:val>
          <c:smooth val="1"/>
          <c:extLst>
            <c:ext xmlns:c16="http://schemas.microsoft.com/office/drawing/2014/chart" uri="{C3380CC4-5D6E-409C-BE32-E72D297353CC}">
              <c16:uniqueId val="{00000001-A8BB-416A-8E4D-8C29CE7ABE60}"/>
            </c:ext>
          </c:extLst>
        </c:ser>
        <c:ser>
          <c:idx val="2"/>
          <c:order val="2"/>
          <c:tx>
            <c:strRef>
              <c:f>'Ark1'!$A$12</c:f>
              <c:strCache>
                <c:ptCount val="1"/>
                <c:pt idx="0">
                  <c:v>Nettaviser</c:v>
                </c:pt>
              </c:strCache>
            </c:strRef>
          </c:tx>
          <c:spPr>
            <a:ln>
              <a:solidFill>
                <a:srgbClr val="ED6666"/>
              </a:solidFill>
            </a:ln>
          </c:spPr>
          <c:marker>
            <c:symbol val="none"/>
          </c:marker>
          <c:dLbls>
            <c:delete val="1"/>
          </c:dLbls>
          <c:cat>
            <c:strRef>
              <c:f>'Ark1'!$B$1:$AT$1</c:f>
              <c:strCache>
                <c:ptCount val="26"/>
                <c:pt idx="0">
                  <c:v>97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  <c:pt idx="20">
                  <c:v>2019</c:v>
                </c:pt>
                <c:pt idx="21">
                  <c:v>2020</c:v>
                </c:pt>
                <c:pt idx="22">
                  <c:v>2021</c:v>
                </c:pt>
                <c:pt idx="23">
                  <c:v>2022</c:v>
                </c:pt>
                <c:pt idx="24">
                  <c:v>2023</c:v>
                </c:pt>
                <c:pt idx="25">
                  <c:v>2023/2024</c:v>
                </c:pt>
              </c:strCache>
            </c:strRef>
          </c:cat>
          <c:val>
            <c:numRef>
              <c:f>'Ark1'!$B$12:$AT$12</c:f>
              <c:numCache>
                <c:formatCode>0</c:formatCode>
                <c:ptCount val="26"/>
                <c:pt idx="0">
                  <c:v>1</c:v>
                </c:pt>
                <c:pt idx="1">
                  <c:v>12</c:v>
                </c:pt>
                <c:pt idx="2">
                  <c:v>14</c:v>
                </c:pt>
                <c:pt idx="3">
                  <c:v>18</c:v>
                </c:pt>
                <c:pt idx="4">
                  <c:v>22</c:v>
                </c:pt>
                <c:pt idx="5">
                  <c:v>27</c:v>
                </c:pt>
                <c:pt idx="6">
                  <c:v>32</c:v>
                </c:pt>
                <c:pt idx="7">
                  <c:v>36</c:v>
                </c:pt>
                <c:pt idx="8">
                  <c:v>40</c:v>
                </c:pt>
                <c:pt idx="9">
                  <c:v>45</c:v>
                </c:pt>
                <c:pt idx="10">
                  <c:v>49</c:v>
                </c:pt>
                <c:pt idx="11">
                  <c:v>52</c:v>
                </c:pt>
                <c:pt idx="12">
                  <c:v>54</c:v>
                </c:pt>
                <c:pt idx="13">
                  <c:v>57</c:v>
                </c:pt>
                <c:pt idx="14">
                  <c:v>61</c:v>
                </c:pt>
                <c:pt idx="15">
                  <c:v>60</c:v>
                </c:pt>
                <c:pt idx="16">
                  <c:v>61</c:v>
                </c:pt>
                <c:pt idx="17">
                  <c:v>62</c:v>
                </c:pt>
                <c:pt idx="18">
                  <c:v>62</c:v>
                </c:pt>
                <c:pt idx="19">
                  <c:v>63</c:v>
                </c:pt>
                <c:pt idx="20">
                  <c:v>66</c:v>
                </c:pt>
                <c:pt idx="21">
                  <c:v>71</c:v>
                </c:pt>
                <c:pt idx="22">
                  <c:v>74</c:v>
                </c:pt>
                <c:pt idx="23">
                  <c:v>74</c:v>
                </c:pt>
                <c:pt idx="24">
                  <c:v>73</c:v>
                </c:pt>
                <c:pt idx="25">
                  <c:v>72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A8BB-416A-8E4D-8C29CE7ABE60}"/>
            </c:ext>
          </c:extLst>
        </c:ser>
        <c:ser>
          <c:idx val="3"/>
          <c:order val="3"/>
          <c:tx>
            <c:strRef>
              <c:f>'Ark1'!$A$13</c:f>
              <c:strCache>
                <c:ptCount val="1"/>
                <c:pt idx="0">
                  <c:v>Strømming (video)</c:v>
                </c:pt>
              </c:strCache>
            </c:strRef>
          </c:tx>
          <c:spPr>
            <a:ln>
              <a:solidFill>
                <a:srgbClr val="00B6FF"/>
              </a:solidFill>
            </a:ln>
          </c:spPr>
          <c:marker>
            <c:symbol val="none"/>
          </c:marker>
          <c:dLbls>
            <c:delete val="1"/>
          </c:dLbls>
          <c:cat>
            <c:strRef>
              <c:f>'Ark1'!$B$1:$AT$1</c:f>
              <c:strCache>
                <c:ptCount val="26"/>
                <c:pt idx="0">
                  <c:v>97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  <c:pt idx="20">
                  <c:v>2019</c:v>
                </c:pt>
                <c:pt idx="21">
                  <c:v>2020</c:v>
                </c:pt>
                <c:pt idx="22">
                  <c:v>2021</c:v>
                </c:pt>
                <c:pt idx="23">
                  <c:v>2022</c:v>
                </c:pt>
                <c:pt idx="24">
                  <c:v>2023</c:v>
                </c:pt>
                <c:pt idx="25">
                  <c:v>2023/2024</c:v>
                </c:pt>
              </c:strCache>
            </c:strRef>
          </c:cat>
          <c:val>
            <c:numRef>
              <c:f>'Ark1'!$B$13:$AT$13</c:f>
              <c:numCache>
                <c:formatCode>General</c:formatCode>
                <c:ptCount val="26"/>
                <c:pt idx="13" formatCode="0">
                  <c:v>26.6</c:v>
                </c:pt>
                <c:pt idx="14" formatCode="0">
                  <c:v>31.6</c:v>
                </c:pt>
                <c:pt idx="15" formatCode="0">
                  <c:v>39.700000000000003</c:v>
                </c:pt>
                <c:pt idx="16" formatCode="0">
                  <c:v>47.7</c:v>
                </c:pt>
                <c:pt idx="17" formatCode="0">
                  <c:v>48.7</c:v>
                </c:pt>
                <c:pt idx="18" formatCode="0">
                  <c:v>52</c:v>
                </c:pt>
                <c:pt idx="19" formatCode="0">
                  <c:v>57.5</c:v>
                </c:pt>
                <c:pt idx="20" formatCode="0">
                  <c:v>61.1</c:v>
                </c:pt>
                <c:pt idx="21" formatCode="0">
                  <c:v>65.2</c:v>
                </c:pt>
                <c:pt idx="22" formatCode="0">
                  <c:v>69.900000000000006</c:v>
                </c:pt>
                <c:pt idx="23" formatCode="0">
                  <c:v>71</c:v>
                </c:pt>
                <c:pt idx="24" formatCode="0">
                  <c:v>73</c:v>
                </c:pt>
                <c:pt idx="25" formatCode="0">
                  <c:v>73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5-A8BB-416A-8E4D-8C29CE7ABE60}"/>
            </c:ext>
          </c:extLst>
        </c:ser>
        <c:ser>
          <c:idx val="4"/>
          <c:order val="4"/>
          <c:tx>
            <c:strRef>
              <c:f>'Ark1'!$A$11</c:f>
              <c:strCache>
                <c:ptCount val="1"/>
                <c:pt idx="0">
                  <c:v>Podkast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marker>
            <c:symbol val="none"/>
          </c:marker>
          <c:dLbls>
            <c:delete val="1"/>
          </c:dLbls>
          <c:cat>
            <c:strRef>
              <c:f>'Ark1'!$B$1:$AT$1</c:f>
              <c:strCache>
                <c:ptCount val="26"/>
                <c:pt idx="0">
                  <c:v>97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  <c:pt idx="20">
                  <c:v>2019</c:v>
                </c:pt>
                <c:pt idx="21">
                  <c:v>2020</c:v>
                </c:pt>
                <c:pt idx="22">
                  <c:v>2021</c:v>
                </c:pt>
                <c:pt idx="23">
                  <c:v>2022</c:v>
                </c:pt>
                <c:pt idx="24">
                  <c:v>2023</c:v>
                </c:pt>
                <c:pt idx="25">
                  <c:v>2023/2024</c:v>
                </c:pt>
              </c:strCache>
            </c:strRef>
          </c:cat>
          <c:val>
            <c:numRef>
              <c:f>'Ark1'!$B$11:$AT$11</c:f>
              <c:numCache>
                <c:formatCode>General</c:formatCode>
                <c:ptCount val="26"/>
                <c:pt idx="16" formatCode="0">
                  <c:v>2</c:v>
                </c:pt>
                <c:pt idx="17" formatCode="0">
                  <c:v>3</c:v>
                </c:pt>
                <c:pt idx="18" formatCode="0">
                  <c:v>4</c:v>
                </c:pt>
                <c:pt idx="19" formatCode="0">
                  <c:v>8</c:v>
                </c:pt>
                <c:pt idx="20" formatCode="0">
                  <c:v>14</c:v>
                </c:pt>
                <c:pt idx="21" formatCode="0">
                  <c:v>15</c:v>
                </c:pt>
                <c:pt idx="22" formatCode="0">
                  <c:v>17</c:v>
                </c:pt>
                <c:pt idx="23" formatCode="0">
                  <c:v>18</c:v>
                </c:pt>
                <c:pt idx="24" formatCode="0">
                  <c:v>20</c:v>
                </c:pt>
                <c:pt idx="25" formatCode="0">
                  <c:v>21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6-A8BB-416A-8E4D-8C29CE7ABE60}"/>
            </c:ext>
          </c:extLst>
        </c:ser>
        <c:ser>
          <c:idx val="5"/>
          <c:order val="5"/>
          <c:tx>
            <c:strRef>
              <c:f>'Ark1'!#REF!</c:f>
              <c:strCache>
                <c:ptCount val="1"/>
                <c:pt idx="0">
                  <c:v>#REF!</c:v>
                </c:pt>
              </c:strCache>
            </c:strRef>
          </c:tx>
          <c:spPr>
            <a:ln>
              <a:solidFill>
                <a:srgbClr val="66E466"/>
              </a:solidFill>
            </a:ln>
          </c:spPr>
          <c:marker>
            <c:symbol val="none"/>
          </c:marker>
          <c:dLbls>
            <c:delete val="1"/>
          </c:dLbls>
          <c:cat>
            <c:strRef>
              <c:f>'Ark1'!$B$1:$AT$1</c:f>
              <c:strCache>
                <c:ptCount val="26"/>
                <c:pt idx="0">
                  <c:v>97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  <c:pt idx="20">
                  <c:v>2019</c:v>
                </c:pt>
                <c:pt idx="21">
                  <c:v>2020</c:v>
                </c:pt>
                <c:pt idx="22">
                  <c:v>2021</c:v>
                </c:pt>
                <c:pt idx="23">
                  <c:v>2022</c:v>
                </c:pt>
                <c:pt idx="24">
                  <c:v>2023</c:v>
                </c:pt>
                <c:pt idx="25">
                  <c:v>2023/2024</c:v>
                </c:pt>
              </c:strCache>
            </c:strRef>
          </c:cat>
          <c:val>
            <c:numRef>
              <c:f>'Ark1'!#REF!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7-A8BB-416A-8E4D-8C29CE7ABE60}"/>
            </c:ext>
          </c:extLst>
        </c:ser>
        <c:dLbls>
          <c:dLblPos val="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588482144"/>
        <c:axId val="588491552"/>
      </c:lineChart>
      <c:catAx>
        <c:axId val="5884821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txPr>
          <a:bodyPr rot="0"/>
          <a:lstStyle/>
          <a:p>
            <a:pPr>
              <a:defRPr sz="1050"/>
            </a:pPr>
            <a:endParaRPr lang="en-US"/>
          </a:p>
        </c:txPr>
        <c:crossAx val="588491552"/>
        <c:crosses val="autoZero"/>
        <c:auto val="1"/>
        <c:lblAlgn val="ctr"/>
        <c:lblOffset val="100"/>
        <c:noMultiLvlLbl val="0"/>
      </c:catAx>
      <c:valAx>
        <c:axId val="588491552"/>
        <c:scaling>
          <c:orientation val="minMax"/>
          <c:max val="80"/>
          <c:min val="0"/>
        </c:scaling>
        <c:delete val="1"/>
        <c:axPos val="l"/>
        <c:numFmt formatCode="0" sourceLinked="1"/>
        <c:majorTickMark val="out"/>
        <c:minorTickMark val="none"/>
        <c:tickLblPos val="nextTo"/>
        <c:crossAx val="588482144"/>
        <c:crosses val="autoZero"/>
        <c:crossBetween val="between"/>
        <c:majorUnit val="10"/>
        <c:minorUnit val="1"/>
      </c:valAx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2.0998930262020096E-2"/>
          <c:y val="3.5899746861451053E-2"/>
          <c:w val="0.33156830947230642"/>
          <c:h val="0.19645972892896471"/>
        </c:manualLayout>
      </c:layout>
      <c:overlay val="0"/>
      <c:spPr>
        <a:ln>
          <a:solidFill>
            <a:schemeClr val="accent1"/>
          </a:solidFill>
        </a:ln>
      </c:spPr>
      <c:txPr>
        <a:bodyPr/>
        <a:lstStyle/>
        <a:p>
          <a:pPr>
            <a:defRPr sz="1400" b="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'Ark1'!$A$1:$A$5</c:f>
              <c:strCache>
                <c:ptCount val="2"/>
                <c:pt idx="0">
                  <c:v>2022/2023</c:v>
                </c:pt>
                <c:pt idx="1">
                  <c:v>2023/2024</c:v>
                </c:pt>
              </c:strCache>
            </c:strRef>
          </c:cat>
          <c:val>
            <c:numRef>
              <c:f>'Ark1'!$B$1:$B$5</c:f>
              <c:numCache>
                <c:formatCode>General</c:formatCode>
                <c:ptCount val="2"/>
                <c:pt idx="0">
                  <c:v>316</c:v>
                </c:pt>
                <c:pt idx="1">
                  <c:v>260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'Ark1'!#REF!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4-D470-463C-A51C-886BE6CF01D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588482536"/>
        <c:axId val="588491944"/>
      </c:barChart>
      <c:catAx>
        <c:axId val="58848253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8491944"/>
        <c:crosses val="autoZero"/>
        <c:auto val="1"/>
        <c:lblAlgn val="ctr"/>
        <c:lblOffset val="100"/>
        <c:noMultiLvlLbl val="0"/>
      </c:catAx>
      <c:valAx>
        <c:axId val="588491944"/>
        <c:scaling>
          <c:orientation val="minMax"/>
          <c:max val="550"/>
          <c:min val="0"/>
        </c:scaling>
        <c:delete val="1"/>
        <c:axPos val="b"/>
        <c:numFmt formatCode="General" sourceLinked="1"/>
        <c:majorTickMark val="none"/>
        <c:minorTickMark val="none"/>
        <c:tickLblPos val="nextTo"/>
        <c:crossAx val="588482536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  <c:userShapes r:id="rId4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4717594046892"/>
          <c:y val="0"/>
          <c:w val="0.75528240595310803"/>
          <c:h val="0.9984389204265680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2022/2023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'Ark1'!$A$2:$A$16</c:f>
              <c:strCache>
                <c:ptCount val="15"/>
                <c:pt idx="0">
                  <c:v>1 FM Molde</c:v>
                </c:pt>
                <c:pt idx="1">
                  <c:v>Radio Tromsø</c:v>
                </c:pt>
                <c:pt idx="2">
                  <c:v>Radio Ålesund</c:v>
                </c:pt>
                <c:pt idx="3">
                  <c:v>HamarRadioen</c:v>
                </c:pt>
                <c:pt idx="4">
                  <c:v>SolørRadioen</c:v>
                </c:pt>
                <c:pt idx="5">
                  <c:v>Radio Rox</c:v>
                </c:pt>
                <c:pt idx="6">
                  <c:v>Radio Grenland</c:v>
                </c:pt>
                <c:pt idx="7">
                  <c:v>Jærradioen</c:v>
                </c:pt>
                <c:pt idx="8">
                  <c:v>Radio Tønsberg</c:v>
                </c:pt>
                <c:pt idx="9">
                  <c:v>Radio 3.16</c:v>
                </c:pt>
                <c:pt idx="10">
                  <c:v>Radio 102</c:v>
                </c:pt>
                <c:pt idx="11">
                  <c:v>pTro</c:v>
                </c:pt>
                <c:pt idx="12">
                  <c:v>Nea Radio</c:v>
                </c:pt>
                <c:pt idx="13">
                  <c:v>The Beat</c:v>
                </c:pt>
                <c:pt idx="14">
                  <c:v>Radio Metro</c:v>
                </c:pt>
              </c:strCache>
            </c:strRef>
          </c:cat>
          <c:val>
            <c:numRef>
              <c:f>'Ark1'!$B$2:$B$16</c:f>
              <c:numCache>
                <c:formatCode>0</c:formatCode>
                <c:ptCount val="15"/>
                <c:pt idx="0">
                  <c:v>5.327</c:v>
                </c:pt>
                <c:pt idx="1">
                  <c:v>6.7290000000000001</c:v>
                </c:pt>
                <c:pt idx="2">
                  <c:v>9.8190000000000008</c:v>
                </c:pt>
                <c:pt idx="3">
                  <c:v>7.8689999999999998</c:v>
                </c:pt>
                <c:pt idx="4">
                  <c:v>7.9880000000000004</c:v>
                </c:pt>
                <c:pt idx="5">
                  <c:v>14.228999999999999</c:v>
                </c:pt>
                <c:pt idx="6">
                  <c:v>13.401</c:v>
                </c:pt>
                <c:pt idx="7">
                  <c:v>14.279</c:v>
                </c:pt>
                <c:pt idx="8">
                  <c:v>16.651</c:v>
                </c:pt>
                <c:pt idx="9">
                  <c:v>15.115</c:v>
                </c:pt>
                <c:pt idx="10">
                  <c:v>18.120999999999999</c:v>
                </c:pt>
                <c:pt idx="11">
                  <c:v>20.864999999999998</c:v>
                </c:pt>
                <c:pt idx="12">
                  <c:v>21.957000000000001</c:v>
                </c:pt>
                <c:pt idx="13">
                  <c:v>33.58</c:v>
                </c:pt>
                <c:pt idx="14">
                  <c:v>78.599000000000004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1E-475A-A2B1-A91D0464C4CE}"/>
            </c:ext>
          </c:extLst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2023/2024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'Ark1'!$A$2:$A$16</c:f>
              <c:strCache>
                <c:ptCount val="15"/>
                <c:pt idx="0">
                  <c:v>1 FM Molde</c:v>
                </c:pt>
                <c:pt idx="1">
                  <c:v>Radio Tromsø</c:v>
                </c:pt>
                <c:pt idx="2">
                  <c:v>Radio Ålesund</c:v>
                </c:pt>
                <c:pt idx="3">
                  <c:v>HamarRadioen</c:v>
                </c:pt>
                <c:pt idx="4">
                  <c:v>SolørRadioen</c:v>
                </c:pt>
                <c:pt idx="5">
                  <c:v>Radio Rox</c:v>
                </c:pt>
                <c:pt idx="6">
                  <c:v>Radio Grenland</c:v>
                </c:pt>
                <c:pt idx="7">
                  <c:v>Jærradioen</c:v>
                </c:pt>
                <c:pt idx="8">
                  <c:v>Radio Tønsberg</c:v>
                </c:pt>
                <c:pt idx="9">
                  <c:v>Radio 3.16</c:v>
                </c:pt>
                <c:pt idx="10">
                  <c:v>Radio 102</c:v>
                </c:pt>
                <c:pt idx="11">
                  <c:v>pTro</c:v>
                </c:pt>
                <c:pt idx="12">
                  <c:v>Nea Radio</c:v>
                </c:pt>
                <c:pt idx="13">
                  <c:v>The Beat</c:v>
                </c:pt>
                <c:pt idx="14">
                  <c:v>Radio Metro</c:v>
                </c:pt>
              </c:strCache>
            </c:strRef>
          </c:cat>
          <c:val>
            <c:numRef>
              <c:f>'Ark1'!$C$2:$C$16</c:f>
              <c:numCache>
                <c:formatCode>0</c:formatCode>
                <c:ptCount val="15"/>
                <c:pt idx="0">
                  <c:v>4.8079999999999998</c:v>
                </c:pt>
                <c:pt idx="1">
                  <c:v>4.9219999999999997</c:v>
                </c:pt>
                <c:pt idx="2">
                  <c:v>8.3970000000000002</c:v>
                </c:pt>
                <c:pt idx="3">
                  <c:v>8.77</c:v>
                </c:pt>
                <c:pt idx="4">
                  <c:v>9.0950000000000006</c:v>
                </c:pt>
                <c:pt idx="5">
                  <c:v>10.551</c:v>
                </c:pt>
                <c:pt idx="6">
                  <c:v>10.691000000000001</c:v>
                </c:pt>
                <c:pt idx="7">
                  <c:v>12.438000000000001</c:v>
                </c:pt>
                <c:pt idx="8">
                  <c:v>13.292</c:v>
                </c:pt>
                <c:pt idx="9">
                  <c:v>13.904</c:v>
                </c:pt>
                <c:pt idx="10">
                  <c:v>15.103</c:v>
                </c:pt>
                <c:pt idx="11">
                  <c:v>16.056999999999999</c:v>
                </c:pt>
                <c:pt idx="12">
                  <c:v>20.016999999999999</c:v>
                </c:pt>
                <c:pt idx="13">
                  <c:v>27.478999999999999</c:v>
                </c:pt>
                <c:pt idx="14">
                  <c:v>58.531999999999996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41E-475A-A2B1-A91D0464C4CE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0"/>
        <c:axId val="310183360"/>
        <c:axId val="310184144"/>
      </c:barChart>
      <c:catAx>
        <c:axId val="31018336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0184144"/>
        <c:crosses val="autoZero"/>
        <c:auto val="1"/>
        <c:lblAlgn val="ctr"/>
        <c:lblOffset val="100"/>
        <c:noMultiLvlLbl val="0"/>
      </c:catAx>
      <c:valAx>
        <c:axId val="310184144"/>
        <c:scaling>
          <c:orientation val="minMax"/>
        </c:scaling>
        <c:delete val="1"/>
        <c:axPos val="b"/>
        <c:numFmt formatCode="0" sourceLinked="1"/>
        <c:majorTickMark val="out"/>
        <c:minorTickMark val="none"/>
        <c:tickLblPos val="nextTo"/>
        <c:crossAx val="310183360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0842138218753379"/>
          <c:y val="0.71239647035197584"/>
          <c:w val="0.16020312608890089"/>
          <c:h val="0.1815270761414125"/>
        </c:manualLayout>
      </c:layout>
      <c:overlay val="1"/>
      <c:spPr>
        <a:noFill/>
        <a:ln>
          <a:solidFill>
            <a:srgbClr val="FFFFFF">
              <a:lumMod val="50000"/>
            </a:srgb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  <c:userShapes r:id="rId4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471759404689233"/>
          <c:y val="0"/>
          <c:w val="0.75528240595310803"/>
          <c:h val="0.9984389204265680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Daglig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'Ark1'!$A$2:$A$18</c:f>
              <c:strCache>
                <c:ptCount val="17"/>
                <c:pt idx="0">
                  <c:v>HamarRadioen</c:v>
                </c:pt>
                <c:pt idx="1">
                  <c:v>ElverumsRadioen</c:v>
                </c:pt>
                <c:pt idx="2">
                  <c:v>Radio Lyngdal</c:v>
                </c:pt>
                <c:pt idx="3">
                  <c:v>GudbrandsdalsRadioen</c:v>
                </c:pt>
                <c:pt idx="4">
                  <c:v>Radio Toten</c:v>
                </c:pt>
                <c:pt idx="5">
                  <c:v>Radio Tromsø</c:v>
                </c:pt>
                <c:pt idx="6">
                  <c:v>ØsterdalsRadioen</c:v>
                </c:pt>
                <c:pt idx="7">
                  <c:v>Radio Grenland</c:v>
                </c:pt>
                <c:pt idx="8">
                  <c:v>Radio Kongsvinger</c:v>
                </c:pt>
                <c:pt idx="9">
                  <c:v>Radio Tønsberg</c:v>
                </c:pt>
                <c:pt idx="10">
                  <c:v>1 FM Molde</c:v>
                </c:pt>
                <c:pt idx="11">
                  <c:v>Radio Bø</c:v>
                </c:pt>
                <c:pt idx="12">
                  <c:v>KSU 24/7</c:v>
                </c:pt>
                <c:pt idx="13">
                  <c:v>Radio Randsfjord</c:v>
                </c:pt>
                <c:pt idx="14">
                  <c:v>Radio Ålesund</c:v>
                </c:pt>
                <c:pt idx="15">
                  <c:v>Radio Alta</c:v>
                </c:pt>
                <c:pt idx="16">
                  <c:v>Radio 102</c:v>
                </c:pt>
              </c:strCache>
            </c:strRef>
          </c:cat>
          <c:val>
            <c:numRef>
              <c:f>'Ark1'!$B$2:$B$18</c:f>
              <c:numCache>
                <c:formatCode>#,##0</c:formatCode>
                <c:ptCount val="17"/>
                <c:pt idx="0">
                  <c:v>4.5999999999999996</c:v>
                </c:pt>
                <c:pt idx="1">
                  <c:v>5</c:v>
                </c:pt>
                <c:pt idx="2">
                  <c:v>5.4</c:v>
                </c:pt>
                <c:pt idx="3">
                  <c:v>5.8</c:v>
                </c:pt>
                <c:pt idx="4">
                  <c:v>6.4</c:v>
                </c:pt>
                <c:pt idx="5">
                  <c:v>6.5</c:v>
                </c:pt>
                <c:pt idx="6">
                  <c:v>7.1</c:v>
                </c:pt>
                <c:pt idx="7">
                  <c:v>7.1</c:v>
                </c:pt>
                <c:pt idx="8">
                  <c:v>7.2</c:v>
                </c:pt>
                <c:pt idx="9">
                  <c:v>7.2</c:v>
                </c:pt>
                <c:pt idx="10">
                  <c:v>7.9</c:v>
                </c:pt>
                <c:pt idx="11">
                  <c:v>7.9</c:v>
                </c:pt>
                <c:pt idx="12">
                  <c:v>8</c:v>
                </c:pt>
                <c:pt idx="13">
                  <c:v>10.8</c:v>
                </c:pt>
                <c:pt idx="14">
                  <c:v>12.4</c:v>
                </c:pt>
                <c:pt idx="15">
                  <c:v>13.5</c:v>
                </c:pt>
                <c:pt idx="16">
                  <c:v>16.2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19-4194-82C4-229D24CFCFE8}"/>
            </c:ext>
          </c:extLst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Ukentlig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'Ark1'!$A$2:$A$18</c:f>
              <c:strCache>
                <c:ptCount val="17"/>
                <c:pt idx="0">
                  <c:v>HamarRadioen</c:v>
                </c:pt>
                <c:pt idx="1">
                  <c:v>ElverumsRadioen</c:v>
                </c:pt>
                <c:pt idx="2">
                  <c:v>Radio Lyngdal</c:v>
                </c:pt>
                <c:pt idx="3">
                  <c:v>GudbrandsdalsRadioen</c:v>
                </c:pt>
                <c:pt idx="4">
                  <c:v>Radio Toten</c:v>
                </c:pt>
                <c:pt idx="5">
                  <c:v>Radio Tromsø</c:v>
                </c:pt>
                <c:pt idx="6">
                  <c:v>ØsterdalsRadioen</c:v>
                </c:pt>
                <c:pt idx="7">
                  <c:v>Radio Grenland</c:v>
                </c:pt>
                <c:pt idx="8">
                  <c:v>Radio Kongsvinger</c:v>
                </c:pt>
                <c:pt idx="9">
                  <c:v>Radio Tønsberg</c:v>
                </c:pt>
                <c:pt idx="10">
                  <c:v>1 FM Molde</c:v>
                </c:pt>
                <c:pt idx="11">
                  <c:v>Radio Bø</c:v>
                </c:pt>
                <c:pt idx="12">
                  <c:v>KSU 24/7</c:v>
                </c:pt>
                <c:pt idx="13">
                  <c:v>Radio Randsfjord</c:v>
                </c:pt>
                <c:pt idx="14">
                  <c:v>Radio Ålesund</c:v>
                </c:pt>
                <c:pt idx="15">
                  <c:v>Radio Alta</c:v>
                </c:pt>
                <c:pt idx="16">
                  <c:v>Radio 102</c:v>
                </c:pt>
              </c:strCache>
            </c:strRef>
          </c:cat>
          <c:val>
            <c:numRef>
              <c:f>'Ark1'!$C$2:$C$18</c:f>
              <c:numCache>
                <c:formatCode>#,##0</c:formatCode>
                <c:ptCount val="17"/>
                <c:pt idx="0">
                  <c:v>10.5</c:v>
                </c:pt>
                <c:pt idx="1">
                  <c:v>15</c:v>
                </c:pt>
                <c:pt idx="2">
                  <c:v>11.4</c:v>
                </c:pt>
                <c:pt idx="3">
                  <c:v>14.5</c:v>
                </c:pt>
                <c:pt idx="4">
                  <c:v>17.600000000000001</c:v>
                </c:pt>
                <c:pt idx="5">
                  <c:v>15.3</c:v>
                </c:pt>
                <c:pt idx="6">
                  <c:v>13.2</c:v>
                </c:pt>
                <c:pt idx="7">
                  <c:v>18</c:v>
                </c:pt>
                <c:pt idx="8">
                  <c:v>13.2</c:v>
                </c:pt>
                <c:pt idx="9">
                  <c:v>14.4</c:v>
                </c:pt>
                <c:pt idx="10">
                  <c:v>20.2</c:v>
                </c:pt>
                <c:pt idx="11">
                  <c:v>19.3</c:v>
                </c:pt>
                <c:pt idx="12">
                  <c:v>17.8</c:v>
                </c:pt>
                <c:pt idx="13">
                  <c:v>21.8</c:v>
                </c:pt>
                <c:pt idx="14">
                  <c:v>22.6</c:v>
                </c:pt>
                <c:pt idx="15">
                  <c:v>29.4</c:v>
                </c:pt>
                <c:pt idx="16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F19-4194-82C4-229D24CFCFE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0"/>
        <c:axId val="310183360"/>
        <c:axId val="310184144"/>
      </c:barChart>
      <c:catAx>
        <c:axId val="31018336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0184144"/>
        <c:crosses val="autoZero"/>
        <c:auto val="1"/>
        <c:lblAlgn val="ctr"/>
        <c:lblOffset val="100"/>
        <c:noMultiLvlLbl val="0"/>
      </c:catAx>
      <c:valAx>
        <c:axId val="310184144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extTo"/>
        <c:crossAx val="310183360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0842138218753379"/>
          <c:y val="0.71239647035197584"/>
          <c:w val="0.16020312608890089"/>
          <c:h val="0.1815270761414125"/>
        </c:manualLayout>
      </c:layout>
      <c:overlay val="1"/>
      <c:spPr>
        <a:noFill/>
        <a:ln>
          <a:solidFill>
            <a:srgbClr val="FFFFFF">
              <a:lumMod val="50000"/>
            </a:srgb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  <c:userShapes r:id="rId4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75185621837776"/>
          <c:y val="9.7274943444387637E-3"/>
          <c:w val="0.75528240595310803"/>
          <c:h val="0.9984389204265680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Daglig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Pt>
            <c:idx val="18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EDB-4796-92D0-64392ED973D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'Ark1'!$A$2:$A$21</c:f>
              <c:strCache>
                <c:ptCount val="20"/>
                <c:pt idx="0">
                  <c:v>NRK Klassisk</c:v>
                </c:pt>
                <c:pt idx="1">
                  <c:v>NRK mP3</c:v>
                </c:pt>
                <c:pt idx="2">
                  <c:v>P24-7 Mix</c:v>
                </c:pt>
                <c:pt idx="3">
                  <c:v>P7 Klem</c:v>
                </c:pt>
                <c:pt idx="4">
                  <c:v>P9 Retro</c:v>
                </c:pt>
                <c:pt idx="5">
                  <c:v>Radio Topp40</c:v>
                </c:pt>
                <c:pt idx="6">
                  <c:v>NRK Alltid Nyheter</c:v>
                </c:pt>
                <c:pt idx="7">
                  <c:v>NRK P13</c:v>
                </c:pt>
                <c:pt idx="8">
                  <c:v>NRK P3</c:v>
                </c:pt>
                <c:pt idx="9">
                  <c:v>P5 Hits</c:v>
                </c:pt>
                <c:pt idx="10">
                  <c:v>Radio Vinyl</c:v>
                </c:pt>
                <c:pt idx="11">
                  <c:v>P10 Country</c:v>
                </c:pt>
                <c:pt idx="12">
                  <c:v>Radio Norge</c:v>
                </c:pt>
                <c:pt idx="13">
                  <c:v>Radio Rock</c:v>
                </c:pt>
                <c:pt idx="14">
                  <c:v>NRK P1+</c:v>
                </c:pt>
                <c:pt idx="15">
                  <c:v>NRK P2</c:v>
                </c:pt>
                <c:pt idx="16">
                  <c:v>P6 Rock</c:v>
                </c:pt>
                <c:pt idx="17">
                  <c:v>P4</c:v>
                </c:pt>
                <c:pt idx="18">
                  <c:v>Radio 102</c:v>
                </c:pt>
                <c:pt idx="19">
                  <c:v>NRK P1</c:v>
                </c:pt>
              </c:strCache>
            </c:strRef>
          </c:cat>
          <c:val>
            <c:numRef>
              <c:f>'Ark1'!$B$2:$B$21</c:f>
              <c:numCache>
                <c:formatCode>#,##0</c:formatCode>
                <c:ptCount val="20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4</c:v>
                </c:pt>
                <c:pt idx="12">
                  <c:v>4</c:v>
                </c:pt>
                <c:pt idx="13">
                  <c:v>4</c:v>
                </c:pt>
                <c:pt idx="14">
                  <c:v>5</c:v>
                </c:pt>
                <c:pt idx="15">
                  <c:v>5</c:v>
                </c:pt>
                <c:pt idx="16">
                  <c:v>5</c:v>
                </c:pt>
                <c:pt idx="17">
                  <c:v>11</c:v>
                </c:pt>
                <c:pt idx="18">
                  <c:v>15</c:v>
                </c:pt>
                <c:pt idx="19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DB-4796-92D0-64392ED973D1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0"/>
        <c:axId val="310183360"/>
        <c:axId val="310184144"/>
      </c:barChart>
      <c:catAx>
        <c:axId val="31018336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0184144"/>
        <c:crosses val="autoZero"/>
        <c:auto val="1"/>
        <c:lblAlgn val="ctr"/>
        <c:lblOffset val="100"/>
        <c:noMultiLvlLbl val="0"/>
      </c:catAx>
      <c:valAx>
        <c:axId val="310184144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extTo"/>
        <c:crossAx val="310183360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  <c:userShapes r:id="rId4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079738165474261"/>
          <c:y val="9.1168049373800825E-3"/>
          <c:w val="0.75528240595310803"/>
          <c:h val="0.9984389204265680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Daglig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Pt>
            <c:idx val="18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8C5-4148-80FB-F398B6310D5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'Ark1'!$A$2:$A$23</c:f>
              <c:strCache>
                <c:ptCount val="22"/>
                <c:pt idx="0">
                  <c:v>Energy (NRJ)</c:v>
                </c:pt>
                <c:pt idx="1">
                  <c:v>NRK P13</c:v>
                </c:pt>
                <c:pt idx="2">
                  <c:v>P24-7 KOS</c:v>
                </c:pt>
                <c:pt idx="3">
                  <c:v>P24-7 Mix</c:v>
                </c:pt>
                <c:pt idx="4">
                  <c:v>P7 Klem</c:v>
                </c:pt>
                <c:pt idx="5">
                  <c:v>P9 Retro</c:v>
                </c:pt>
                <c:pt idx="6">
                  <c:v>NRK Klassisk</c:v>
                </c:pt>
                <c:pt idx="7">
                  <c:v>NRK mP3</c:v>
                </c:pt>
                <c:pt idx="8">
                  <c:v>Radio Vinyl</c:v>
                </c:pt>
                <c:pt idx="9">
                  <c:v>NRK Alltid Nyheter</c:v>
                </c:pt>
                <c:pt idx="10">
                  <c:v>P10 Country</c:v>
                </c:pt>
                <c:pt idx="11">
                  <c:v>P6 Rock</c:v>
                </c:pt>
                <c:pt idx="12">
                  <c:v>Radio Topp40</c:v>
                </c:pt>
                <c:pt idx="13">
                  <c:v>P5 Hits</c:v>
                </c:pt>
                <c:pt idx="14">
                  <c:v>Radio Rock</c:v>
                </c:pt>
                <c:pt idx="15">
                  <c:v>NRK P3</c:v>
                </c:pt>
                <c:pt idx="16">
                  <c:v>Radio Norge</c:v>
                </c:pt>
                <c:pt idx="17">
                  <c:v>NRK P1+</c:v>
                </c:pt>
                <c:pt idx="18">
                  <c:v>KSU 24/7</c:v>
                </c:pt>
                <c:pt idx="19">
                  <c:v>NRK P2</c:v>
                </c:pt>
                <c:pt idx="20">
                  <c:v>P4</c:v>
                </c:pt>
                <c:pt idx="21">
                  <c:v>NRK P1</c:v>
                </c:pt>
              </c:strCache>
            </c:strRef>
          </c:cat>
          <c:val>
            <c:numRef>
              <c:f>'Ark1'!$B$2:$B$23</c:f>
              <c:numCache>
                <c:formatCode>#,##0</c:formatCode>
                <c:ptCount val="22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4</c:v>
                </c:pt>
                <c:pt idx="10">
                  <c:v>4</c:v>
                </c:pt>
                <c:pt idx="11">
                  <c:v>4</c:v>
                </c:pt>
                <c:pt idx="12">
                  <c:v>4</c:v>
                </c:pt>
                <c:pt idx="13">
                  <c:v>5</c:v>
                </c:pt>
                <c:pt idx="14">
                  <c:v>5</c:v>
                </c:pt>
                <c:pt idx="15">
                  <c:v>6</c:v>
                </c:pt>
                <c:pt idx="16">
                  <c:v>6</c:v>
                </c:pt>
                <c:pt idx="17">
                  <c:v>7</c:v>
                </c:pt>
                <c:pt idx="18">
                  <c:v>8</c:v>
                </c:pt>
                <c:pt idx="19">
                  <c:v>8</c:v>
                </c:pt>
                <c:pt idx="20">
                  <c:v>8</c:v>
                </c:pt>
                <c:pt idx="21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8C5-4148-80FB-F398B6310D5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0"/>
        <c:axId val="310183360"/>
        <c:axId val="310184144"/>
      </c:barChart>
      <c:catAx>
        <c:axId val="31018336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0184144"/>
        <c:crosses val="autoZero"/>
        <c:auto val="1"/>
        <c:lblAlgn val="ctr"/>
        <c:lblOffset val="100"/>
        <c:noMultiLvlLbl val="0"/>
      </c:catAx>
      <c:valAx>
        <c:axId val="310184144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extTo"/>
        <c:crossAx val="310183360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  <c:userShapes r:id="rId4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923970283277038"/>
          <c:y val="0.10280238382832085"/>
          <c:w val="0.71527149109130672"/>
          <c:h val="0.8654026131668178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Helt enig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7"/>
                <c:pt idx="0">
                  <c:v>Fremmer lokal musikk og lokale artister</c:v>
                </c:pt>
                <c:pt idx="1">
                  <c:v>Er raskt ute med de lokale nyhetene</c:v>
                </c:pt>
                <c:pt idx="2">
                  <c:v>Er en viktig kilde for lokale nyheter</c:v>
                </c:pt>
                <c:pt idx="3">
                  <c:v>Holder meg oppdatert om det som skjer lokalt</c:v>
                </c:pt>
                <c:pt idx="4">
                  <c:v>Lokalradioene er viktig fordi det er et gratis alternativ til lokalavisene</c:v>
                </c:pt>
                <c:pt idx="5">
                  <c:v>Bringer nyttig lokal informasjon</c:v>
                </c:pt>
                <c:pt idx="6">
                  <c:v>Er viktig for kulturlivet lokalt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7"/>
                <c:pt idx="0">
                  <c:v>29.8</c:v>
                </c:pt>
                <c:pt idx="1">
                  <c:v>28.4</c:v>
                </c:pt>
                <c:pt idx="2">
                  <c:v>40.4</c:v>
                </c:pt>
                <c:pt idx="3">
                  <c:v>32.9</c:v>
                </c:pt>
                <c:pt idx="4">
                  <c:v>44.1</c:v>
                </c:pt>
                <c:pt idx="5">
                  <c:v>39.1</c:v>
                </c:pt>
                <c:pt idx="6">
                  <c:v>37.5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16-4779-AAC1-E7B0546609C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Litt enig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7"/>
                <c:pt idx="0">
                  <c:v>Fremmer lokal musikk og lokale artister</c:v>
                </c:pt>
                <c:pt idx="1">
                  <c:v>Er raskt ute med de lokale nyhetene</c:v>
                </c:pt>
                <c:pt idx="2">
                  <c:v>Er en viktig kilde for lokale nyheter</c:v>
                </c:pt>
                <c:pt idx="3">
                  <c:v>Holder meg oppdatert om det som skjer lokalt</c:v>
                </c:pt>
                <c:pt idx="4">
                  <c:v>Lokalradioene er viktig fordi det er et gratis alternativ til lokalavisene</c:v>
                </c:pt>
                <c:pt idx="5">
                  <c:v>Bringer nyttig lokal informasjon</c:v>
                </c:pt>
                <c:pt idx="6">
                  <c:v>Er viktig for kulturlivet lokalt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7"/>
                <c:pt idx="0">
                  <c:v>32.700000000000003</c:v>
                </c:pt>
                <c:pt idx="1">
                  <c:v>40.5</c:v>
                </c:pt>
                <c:pt idx="2">
                  <c:v>28.7</c:v>
                </c:pt>
                <c:pt idx="3">
                  <c:v>37.1</c:v>
                </c:pt>
                <c:pt idx="4">
                  <c:v>27.7</c:v>
                </c:pt>
                <c:pt idx="5">
                  <c:v>33.4</c:v>
                </c:pt>
                <c:pt idx="6">
                  <c:v>36.9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016-4779-AAC1-E7B0546609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355112176"/>
        <c:axId val="355119232"/>
      </c:barChart>
      <c:catAx>
        <c:axId val="3551121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5119232"/>
        <c:crosses val="autoZero"/>
        <c:auto val="1"/>
        <c:lblAlgn val="ctr"/>
        <c:lblOffset val="100"/>
        <c:noMultiLvlLbl val="0"/>
      </c:catAx>
      <c:valAx>
        <c:axId val="355119232"/>
        <c:scaling>
          <c:orientation val="minMax"/>
          <c:max val="80"/>
          <c:min val="0"/>
        </c:scaling>
        <c:delete val="1"/>
        <c:axPos val="b"/>
        <c:numFmt formatCode="General" sourceLinked="1"/>
        <c:majorTickMark val="out"/>
        <c:minorTickMark val="none"/>
        <c:tickLblPos val="nextTo"/>
        <c:crossAx val="355112176"/>
        <c:crosses val="autoZero"/>
        <c:crossBetween val="between"/>
        <c:majorUnit val="25"/>
        <c:minorUnit val="1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26536292212988744"/>
          <c:y val="1.9778957810386872E-2"/>
          <c:w val="0.41773609509002457"/>
          <c:h val="6.5310894768651193E-2"/>
        </c:manualLayout>
      </c:layout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480879726644524"/>
          <c:y val="0.11629663379028193"/>
          <c:w val="0.71527149109130672"/>
          <c:h val="0.8654026131668178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Helt enig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Bringer praktisk nyttig informasjon for deg om koronapandemien</c:v>
                </c:pt>
                <c:pt idx="1">
                  <c:v>Bringer de viktigste nyhetene om koronapandemien</c:v>
                </c:pt>
                <c:pt idx="2">
                  <c:v>Bringer kunnskap om koronapandemien</c:v>
                </c:pt>
                <c:pt idx="3">
                  <c:v>Holder meg oppdatert på den lokale smittesituasjonen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19.2</c:v>
                </c:pt>
                <c:pt idx="1">
                  <c:v>18.8</c:v>
                </c:pt>
                <c:pt idx="2">
                  <c:v>16.3</c:v>
                </c:pt>
                <c:pt idx="3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16-4779-AAC1-E7B0546609C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Litt enig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Bringer praktisk nyttig informasjon for deg om koronapandemien</c:v>
                </c:pt>
                <c:pt idx="1">
                  <c:v>Bringer de viktigste nyhetene om koronapandemien</c:v>
                </c:pt>
                <c:pt idx="2">
                  <c:v>Bringer kunnskap om koronapandemien</c:v>
                </c:pt>
                <c:pt idx="3">
                  <c:v>Holder meg oppdatert på den lokale smittesituasjonen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22.6</c:v>
                </c:pt>
                <c:pt idx="1">
                  <c:v>24.4</c:v>
                </c:pt>
                <c:pt idx="2">
                  <c:v>29.7</c:v>
                </c:pt>
                <c:pt idx="3">
                  <c:v>28.4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016-4779-AAC1-E7B0546609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355112176"/>
        <c:axId val="355119232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Litt uenig</c:v>
                      </c:pt>
                    </c:strCache>
                  </c:strRef>
                </c:tx>
                <c:spPr>
                  <a:solidFill>
                    <a:schemeClr val="accent6">
                      <a:lumMod val="40000"/>
                      <a:lumOff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numFmt formatCode="#,##0" sourceLinked="0"/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Bringer praktisk nyttig informasjon for deg om koronapandemien</c:v>
                      </c:pt>
                      <c:pt idx="1">
                        <c:v>Bringer de viktigste nyhetene om koronapandemien</c:v>
                      </c:pt>
                      <c:pt idx="2">
                        <c:v>Bringer kunnskap om koronapandemien</c:v>
                      </c:pt>
                      <c:pt idx="3">
                        <c:v>Holder meg oppdatert på den lokale smittesituasjonen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Sheet1!$D$2:$D$5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17.2</c:v>
                      </c:pt>
                      <c:pt idx="1">
                        <c:v>13</c:v>
                      </c:pt>
                      <c:pt idx="2">
                        <c:v>14.2</c:v>
                      </c:pt>
                      <c:pt idx="3">
                        <c:v>10.7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0-0BAE-4F3B-BC41-83D789B3CE62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Sheet1!$E$1</c15:sqref>
                        </c15:formulaRef>
                      </c:ext>
                    </c:extLst>
                    <c:strCache>
                      <c:ptCount val="1"/>
                      <c:pt idx="0">
                        <c:v>Helt uenig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dLbls>
                  <c:numFmt formatCode="#,##0" sourceLinked="0"/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Bringer praktisk nyttig informasjon for deg om koronapandemien</c:v>
                      </c:pt>
                      <c:pt idx="1">
                        <c:v>Bringer de viktigste nyhetene om koronapandemien</c:v>
                      </c:pt>
                      <c:pt idx="2">
                        <c:v>Bringer kunnskap om koronapandemien</c:v>
                      </c:pt>
                      <c:pt idx="3">
                        <c:v>Holder meg oppdatert på den lokale smittesituasjonen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Sheet1!$E$2:$E$5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23.4</c:v>
                      </c:pt>
                      <c:pt idx="1">
                        <c:v>25.1</c:v>
                      </c:pt>
                      <c:pt idx="2">
                        <c:v>20.100000000000001</c:v>
                      </c:pt>
                      <c:pt idx="3">
                        <c:v>16.3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1-0BAE-4F3B-BC41-83D789B3CE62}"/>
                  </c:ext>
                </c:extLst>
              </c15:ser>
            </c15:filteredBarSeries>
          </c:ext>
        </c:extLst>
      </c:barChart>
      <c:catAx>
        <c:axId val="3551121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5119232"/>
        <c:crosses val="autoZero"/>
        <c:auto val="1"/>
        <c:lblAlgn val="ctr"/>
        <c:lblOffset val="100"/>
        <c:noMultiLvlLbl val="0"/>
      </c:catAx>
      <c:valAx>
        <c:axId val="355119232"/>
        <c:scaling>
          <c:orientation val="minMax"/>
          <c:max val="80"/>
          <c:min val="0"/>
        </c:scaling>
        <c:delete val="1"/>
        <c:axPos val="b"/>
        <c:numFmt formatCode="General" sourceLinked="1"/>
        <c:majorTickMark val="out"/>
        <c:minorTickMark val="none"/>
        <c:tickLblPos val="nextTo"/>
        <c:crossAx val="355112176"/>
        <c:crosses val="autoZero"/>
        <c:crossBetween val="between"/>
        <c:majorUnit val="25"/>
        <c:minorUnit val="1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26314746934672489"/>
          <c:y val="4.6767457734309049E-2"/>
          <c:w val="0.41773609509002457"/>
          <c:h val="6.5310894768651193E-2"/>
        </c:manualLayout>
      </c:layout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2161560647791864"/>
          <c:w val="0.98293849735417882"/>
          <c:h val="0.854686044392239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Svært høy tillit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1"/>
                <c:pt idx="0">
                  <c:v>Nyheter fra lokalradio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1"/>
                <c:pt idx="0">
                  <c:v>14.3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16-4779-AAC1-E7B0546609C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Ganske høy tillit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1"/>
                <c:pt idx="0">
                  <c:v>Nyheter fra lokalradio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1"/>
                <c:pt idx="0">
                  <c:v>63.9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016-4779-AAC1-E7B0546609C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Ganske lav tillit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1"/>
                <c:pt idx="0">
                  <c:v>Nyheter fra lokalradio</c:v>
                </c:pt>
              </c:strCache>
            </c:strRef>
          </c:cat>
          <c:val>
            <c:numRef>
              <c:f>Sheet1!$D$2:$D$3</c:f>
            </c:numRef>
          </c:val>
          <c:extLst>
            <c:ext xmlns:c16="http://schemas.microsoft.com/office/drawing/2014/chart" uri="{C3380CC4-5D6E-409C-BE32-E72D297353CC}">
              <c16:uniqueId val="{00000000-0BAE-4F3B-BC41-83D789B3CE6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Svært lav tillit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1"/>
                <c:pt idx="0">
                  <c:v>Nyheter fra lokalradio</c:v>
                </c:pt>
              </c:strCache>
            </c:strRef>
          </c:cat>
          <c:val>
            <c:numRef>
              <c:f>Sheet1!$E$2:$E$3</c:f>
            </c:numRef>
          </c:val>
          <c:extLst>
            <c:ext xmlns:c16="http://schemas.microsoft.com/office/drawing/2014/chart" uri="{C3380CC4-5D6E-409C-BE32-E72D297353CC}">
              <c16:uniqueId val="{00000001-0BAE-4F3B-BC41-83D789B3CE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355112176"/>
        <c:axId val="355119232"/>
      </c:barChart>
      <c:catAx>
        <c:axId val="3551121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5119232"/>
        <c:crosses val="autoZero"/>
        <c:auto val="1"/>
        <c:lblAlgn val="ctr"/>
        <c:lblOffset val="100"/>
        <c:noMultiLvlLbl val="0"/>
      </c:catAx>
      <c:valAx>
        <c:axId val="355119232"/>
        <c:scaling>
          <c:orientation val="minMax"/>
          <c:max val="9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355112176"/>
        <c:crosses val="autoZero"/>
        <c:crossBetween val="between"/>
        <c:majorUnit val="25"/>
        <c:minorUnit val="1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2.4918331650470377E-2"/>
          <c:y val="1.7547446258151252E-2"/>
          <c:w val="0.94121436442537965"/>
          <c:h val="0.13109026076859445"/>
        </c:manualLayout>
      </c:layout>
      <c:overlay val="0"/>
      <c:spPr>
        <a:noFill/>
        <a:ln>
          <a:solidFill>
            <a:schemeClr val="bg1">
              <a:lumMod val="5000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183303867819613E-2"/>
          <c:y val="2.6663539478967886E-2"/>
          <c:w val="0.97563339226436074"/>
          <c:h val="0.89961087834884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Stoler på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Papiravis</c:v>
                </c:pt>
                <c:pt idx="1">
                  <c:v>Radioprogram</c:v>
                </c:pt>
                <c:pt idx="2">
                  <c:v>Nettavis</c:v>
                </c:pt>
                <c:pt idx="3">
                  <c:v>TV-program</c:v>
                </c:pt>
                <c:pt idx="4">
                  <c:v>Sosiale medier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82</c:v>
                </c:pt>
                <c:pt idx="1">
                  <c:v>78</c:v>
                </c:pt>
                <c:pt idx="2">
                  <c:v>73</c:v>
                </c:pt>
                <c:pt idx="3">
                  <c:v>70</c:v>
                </c:pt>
                <c:pt idx="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D5-4C99-A03D-E1699ECF1B5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Stoler ikke på</c:v>
                </c:pt>
              </c:strCache>
            </c:strRef>
          </c:tx>
          <c:spPr>
            <a:solidFill>
              <a:srgbClr val="ED6666"/>
            </a:solidFill>
            <a:ln>
              <a:noFill/>
            </a:ln>
            <a:effectLst/>
          </c:spPr>
          <c:invertIfNegative val="0"/>
          <c:dLbls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B1D5-4C99-A03D-E1699ECF1B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Papiravis</c:v>
                </c:pt>
                <c:pt idx="1">
                  <c:v>Radioprogram</c:v>
                </c:pt>
                <c:pt idx="2">
                  <c:v>Nettavis</c:v>
                </c:pt>
                <c:pt idx="3">
                  <c:v>TV-program</c:v>
                </c:pt>
                <c:pt idx="4">
                  <c:v>Sosiale medier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8</c:v>
                </c:pt>
                <c:pt idx="1">
                  <c:v>9</c:v>
                </c:pt>
                <c:pt idx="2">
                  <c:v>13</c:v>
                </c:pt>
                <c:pt idx="3">
                  <c:v>12</c:v>
                </c:pt>
                <c:pt idx="4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1D5-4C99-A03D-E1699ECF1B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02060760"/>
        <c:axId val="702061088"/>
      </c:barChart>
      <c:catAx>
        <c:axId val="702060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2061088"/>
        <c:crosses val="autoZero"/>
        <c:auto val="1"/>
        <c:lblAlgn val="ctr"/>
        <c:lblOffset val="100"/>
        <c:noMultiLvlLbl val="0"/>
      </c:catAx>
      <c:valAx>
        <c:axId val="70206108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702060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287830859113914"/>
          <c:y val="1.7526782395566137E-2"/>
          <c:w val="0.26733744315621"/>
          <c:h val="7.376627921509811E-2"/>
        </c:manualLayout>
      </c:layout>
      <c:overlay val="0"/>
      <c:spPr>
        <a:noFill/>
        <a:ln>
          <a:solidFill>
            <a:schemeClr val="bg1">
              <a:lumMod val="8500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824146955659911"/>
          <c:y val="0.15408227155750409"/>
          <c:w val="0.56467865961856201"/>
          <c:h val="0.7235175773977686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explosion val="3"/>
          <c:dPt>
            <c:idx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0CB-4033-BD44-D2437A336138}"/>
              </c:ext>
            </c:extLst>
          </c:dPt>
          <c:dPt>
            <c:idx val="1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0CB-4033-BD44-D2437A336138}"/>
              </c:ext>
            </c:extLst>
          </c:dPt>
          <c:dPt>
            <c:idx val="2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0CB-4033-BD44-D2437A336138}"/>
              </c:ext>
            </c:extLst>
          </c:dPt>
          <c:dPt>
            <c:idx val="3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C0CB-4033-BD44-D2437A336138}"/>
              </c:ext>
            </c:extLst>
          </c:dPt>
          <c:dPt>
            <c:idx val="4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0CB-4033-BD44-D2437A336138}"/>
              </c:ext>
            </c:extLst>
          </c:dPt>
          <c:dPt>
            <c:idx val="5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3532-40A3-BACA-58ED527C3779}"/>
              </c:ext>
            </c:extLst>
          </c:dPt>
          <c:dPt>
            <c:idx val="6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3532-40A3-BACA-58ED527C3779}"/>
              </c:ext>
            </c:extLst>
          </c:dPt>
          <c:dPt>
            <c:idx val="7"/>
            <c:bubble3D val="0"/>
            <c:explosion val="14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3532-40A3-BACA-58ED527C3779}"/>
              </c:ext>
            </c:extLst>
          </c:dPt>
          <c:dPt>
            <c:idx val="8"/>
            <c:bubble3D val="0"/>
            <c:explosion val="1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3532-40A3-BACA-58ED527C3779}"/>
              </c:ext>
            </c:extLst>
          </c:dPt>
          <c:dPt>
            <c:idx val="9"/>
            <c:bubble3D val="0"/>
            <c:explosion val="9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3532-40A3-BACA-58ED527C3779}"/>
              </c:ext>
            </c:extLst>
          </c:dPt>
          <c:dLbls>
            <c:dLbl>
              <c:idx val="1"/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highlight>
                        <a:srgbClr val="FFFFFF"/>
                      </a:highligh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25977067460735281"/>
                      <c:h val="0.1331500033109137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C0CB-4033-BD44-D2437A336138}"/>
                </c:ext>
              </c:extLst>
            </c:dLbl>
            <c:dLbl>
              <c:idx val="2"/>
              <c:layout>
                <c:manualLayout>
                  <c:x val="5.4201364498480176E-2"/>
                  <c:y val="-6.2350612915095728E-2"/>
                </c:manualLayout>
              </c:layout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highlight>
                        <a:srgbClr val="FFFFFF"/>
                      </a:highligh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7066945161081932E-2"/>
                      <c:h val="0.1006964380792143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C0CB-4033-BD44-D2437A336138}"/>
                </c:ext>
              </c:extLst>
            </c:dLbl>
            <c:dLbl>
              <c:idx val="3"/>
              <c:layout>
                <c:manualLayout>
                  <c:x val="4.927387954786663E-3"/>
                  <c:y val="2.182275747846751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0CB-4033-BD44-D2437A336138}"/>
                </c:ext>
              </c:extLst>
            </c:dLbl>
            <c:dLbl>
              <c:idx val="4"/>
              <c:layout>
                <c:manualLayout>
                  <c:x val="-7.8838207276588065E-2"/>
                  <c:y val="2.182275747846751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0CB-4033-BD44-D2437A336138}"/>
                </c:ext>
              </c:extLst>
            </c:dLbl>
            <c:dLbl>
              <c:idx val="7"/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highlight>
                        <a:srgbClr val="FFFFFF"/>
                      </a:highligh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F-3532-40A3-BACA-58ED527C3779}"/>
                </c:ext>
              </c:extLst>
            </c:dLbl>
            <c:dLbl>
              <c:idx val="8"/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highlight>
                        <a:srgbClr val="FFFFFF"/>
                      </a:highligh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1-3532-40A3-BACA-58ED527C3779}"/>
                </c:ext>
              </c:extLst>
            </c:dLbl>
            <c:dLbl>
              <c:idx val="9"/>
              <c:layout>
                <c:manualLayout>
                  <c:x val="0.17670771484548226"/>
                  <c:y val="-1.0812498226296232E-2"/>
                </c:manualLayout>
              </c:layout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highlight>
                        <a:srgbClr val="FFFFFF"/>
                      </a:highligh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317256948168175"/>
                      <c:h val="0.1283444485436709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3-3532-40A3-BACA-58ED527C3779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highlight>
                      <a:srgbClr val="FFFFFF"/>
                    </a:highligh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Sheet1!$A$2:$A$11</c:f>
              <c:strCache>
                <c:ptCount val="10"/>
                <c:pt idx="0">
                  <c:v>TV</c:v>
                </c:pt>
                <c:pt idx="1">
                  <c:v>Strømmetjenester video</c:v>
                </c:pt>
                <c:pt idx="2">
                  <c:v>Bøker</c:v>
                </c:pt>
                <c:pt idx="3">
                  <c:v>Magasiner</c:v>
                </c:pt>
                <c:pt idx="4">
                  <c:v>Papiravis</c:v>
                </c:pt>
                <c:pt idx="5">
                  <c:v>Nettsteder</c:v>
                </c:pt>
                <c:pt idx="6">
                  <c:v>Gaming</c:v>
                </c:pt>
                <c:pt idx="7">
                  <c:v>Radio</c:v>
                </c:pt>
                <c:pt idx="8">
                  <c:v>Podkast</c:v>
                </c:pt>
                <c:pt idx="9">
                  <c:v>Strømmetjenester for musikk</c:v>
                </c:pt>
              </c:strCache>
            </c:strRef>
          </c:cat>
          <c:val>
            <c:numRef>
              <c:f>Sheet1!$B$2:$B$11</c:f>
              <c:numCache>
                <c:formatCode>0</c:formatCode>
                <c:ptCount val="10"/>
                <c:pt idx="0">
                  <c:v>20</c:v>
                </c:pt>
                <c:pt idx="1">
                  <c:v>18</c:v>
                </c:pt>
                <c:pt idx="2">
                  <c:v>5</c:v>
                </c:pt>
                <c:pt idx="3">
                  <c:v>1</c:v>
                </c:pt>
                <c:pt idx="4">
                  <c:v>3</c:v>
                </c:pt>
                <c:pt idx="5">
                  <c:v>23</c:v>
                </c:pt>
                <c:pt idx="6">
                  <c:v>4</c:v>
                </c:pt>
                <c:pt idx="7">
                  <c:v>12</c:v>
                </c:pt>
                <c:pt idx="8">
                  <c:v>5</c:v>
                </c:pt>
                <c:pt idx="9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0CB-4033-BD44-D2437A336138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206467310111941"/>
          <c:y val="0"/>
          <c:w val="0.7431292466292293"/>
          <c:h val="0.99843892042656801"/>
        </c:manualLayout>
      </c:layout>
      <c:barChart>
        <c:barDir val="bar"/>
        <c:grouping val="clustered"/>
        <c:varyColors val="0"/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0"/>
        <c:axId val="424091520"/>
        <c:axId val="424090344"/>
      </c:barChart>
      <c:catAx>
        <c:axId val="42409152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24090344"/>
        <c:crosses val="autoZero"/>
        <c:auto val="1"/>
        <c:lblAlgn val="ctr"/>
        <c:lblOffset val="100"/>
        <c:noMultiLvlLbl val="0"/>
      </c:catAx>
      <c:valAx>
        <c:axId val="424090344"/>
        <c:scaling>
          <c:orientation val="minMax"/>
          <c:max val="140"/>
          <c:min val="0"/>
        </c:scaling>
        <c:delete val="1"/>
        <c:axPos val="b"/>
        <c:numFmt formatCode="0" sourceLinked="1"/>
        <c:majorTickMark val="out"/>
        <c:minorTickMark val="none"/>
        <c:tickLblPos val="nextTo"/>
        <c:crossAx val="424091520"/>
        <c:crosses val="autoZero"/>
        <c:crossBetween val="between"/>
        <c:majorUnit val="3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76864106539111"/>
          <c:y val="0.11717110361204851"/>
          <c:w val="0.88523135893460891"/>
          <c:h val="0.8479082614673165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Magasiner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18-29 år</c:v>
                </c:pt>
                <c:pt idx="1">
                  <c:v>60 år +</c:v>
                </c:pt>
              </c:strCache>
            </c:strRef>
          </c:cat>
          <c:val>
            <c:numRef>
              <c:f>Sheet1!$B$2:$B$3</c:f>
              <c:numCache>
                <c:formatCode>0</c:formatCode>
                <c:ptCount val="2"/>
                <c:pt idx="0">
                  <c:v>0</c:v>
                </c:pt>
                <c:pt idx="1">
                  <c:v>1.0781671159029651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57-4E24-A7C3-E69860DE55B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Kino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18-29 år</c:v>
                </c:pt>
                <c:pt idx="1">
                  <c:v>60 år +</c:v>
                </c:pt>
              </c:strCache>
            </c:strRef>
          </c:cat>
          <c:val>
            <c:numRef>
              <c:f>Sheet1!$C$2:$C$3</c:f>
              <c:numCache>
                <c:formatCode>0</c:formatCode>
                <c:ptCount val="2"/>
                <c:pt idx="0">
                  <c:v>1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057-4E24-A7C3-E69860DE55B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Papiravis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18-29 år</c:v>
                </c:pt>
                <c:pt idx="1">
                  <c:v>60 år +</c:v>
                </c:pt>
              </c:strCache>
            </c:strRef>
          </c:cat>
          <c:val>
            <c:numRef>
              <c:f>Sheet1!$D$2:$D$3</c:f>
              <c:numCache>
                <c:formatCode>0</c:formatCode>
                <c:ptCount val="2"/>
                <c:pt idx="0">
                  <c:v>1</c:v>
                </c:pt>
                <c:pt idx="1">
                  <c:v>4.3126684636118604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057-4E24-A7C3-E69860DE55B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Bøker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18-29 år</c:v>
                </c:pt>
                <c:pt idx="1">
                  <c:v>60 år +</c:v>
                </c:pt>
              </c:strCache>
            </c:strRef>
          </c:cat>
          <c:val>
            <c:numRef>
              <c:f>Sheet1!$E$2:$E$3</c:f>
              <c:numCache>
                <c:formatCode>0</c:formatCode>
                <c:ptCount val="2"/>
                <c:pt idx="0">
                  <c:v>4</c:v>
                </c:pt>
                <c:pt idx="1">
                  <c:v>4.5822102425876015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057-4E24-A7C3-E69860DE55BF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Radio</c:v>
                </c:pt>
              </c:strCache>
            </c:strRef>
          </c:tx>
          <c:spPr>
            <a:solidFill>
              <a:srgbClr val="00B6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18-29 år</c:v>
                </c:pt>
                <c:pt idx="1">
                  <c:v>60 år +</c:v>
                </c:pt>
              </c:strCache>
            </c:strRef>
          </c:cat>
          <c:val>
            <c:numRef>
              <c:f>Sheet1!$F$2:$F$3</c:f>
              <c:numCache>
                <c:formatCode>0</c:formatCode>
                <c:ptCount val="2"/>
                <c:pt idx="0">
                  <c:v>4</c:v>
                </c:pt>
                <c:pt idx="1">
                  <c:v>21.293800539083556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057-4E24-A7C3-E69860DE55BF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TV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18-29 år</c:v>
                </c:pt>
                <c:pt idx="1">
                  <c:v>60 år +</c:v>
                </c:pt>
              </c:strCache>
            </c:strRef>
          </c:cat>
          <c:val>
            <c:numRef>
              <c:f>Sheet1!$G$2:$G$3</c:f>
              <c:numCache>
                <c:formatCode>0</c:formatCode>
                <c:ptCount val="2"/>
                <c:pt idx="0">
                  <c:v>5</c:v>
                </c:pt>
                <c:pt idx="1">
                  <c:v>39.892183288409704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057-4E24-A7C3-E69860DE55BF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Podkast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18-29 år</c:v>
                </c:pt>
                <c:pt idx="1">
                  <c:v>60 år +</c:v>
                </c:pt>
              </c:strCache>
            </c:strRef>
          </c:cat>
          <c:val>
            <c:numRef>
              <c:f>Sheet1!$H$2:$H$3</c:f>
              <c:numCache>
                <c:formatCode>0</c:formatCode>
                <c:ptCount val="2"/>
                <c:pt idx="0">
                  <c:v>6</c:v>
                </c:pt>
                <c:pt idx="1">
                  <c:v>0.80862533692722371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057-4E24-A7C3-E69860DE55BF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Gaming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18-29 år</c:v>
                </c:pt>
                <c:pt idx="1">
                  <c:v>60 år +</c:v>
                </c:pt>
              </c:strCache>
            </c:strRef>
          </c:cat>
          <c:val>
            <c:numRef>
              <c:f>Sheet1!$I$2:$I$3</c:f>
              <c:numCache>
                <c:formatCode>0</c:formatCode>
                <c:ptCount val="2"/>
                <c:pt idx="0">
                  <c:v>8</c:v>
                </c:pt>
                <c:pt idx="1">
                  <c:v>1.0781671159029651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057-4E24-A7C3-E69860DE55BF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Nettsteder</c:v>
                </c:pt>
              </c:strCache>
            </c:strRef>
          </c:tx>
          <c:spPr>
            <a:solidFill>
              <a:srgbClr val="9EE9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18-29 år</c:v>
                </c:pt>
                <c:pt idx="1">
                  <c:v>60 år +</c:v>
                </c:pt>
              </c:strCache>
            </c:strRef>
          </c:cat>
          <c:val>
            <c:numRef>
              <c:f>Sheet1!$J$2:$J$3</c:f>
              <c:numCache>
                <c:formatCode>0</c:formatCode>
                <c:ptCount val="2"/>
                <c:pt idx="0">
                  <c:v>19</c:v>
                </c:pt>
                <c:pt idx="1">
                  <c:v>19.137466307277627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057-4E24-A7C3-E69860DE55BF}"/>
            </c:ext>
          </c:extLst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Strømming musikk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18-29 år</c:v>
                </c:pt>
                <c:pt idx="1">
                  <c:v>60 år +</c:v>
                </c:pt>
              </c:strCache>
            </c:strRef>
          </c:cat>
          <c:val>
            <c:numRef>
              <c:f>Sheet1!$K$2:$K$3</c:f>
              <c:numCache>
                <c:formatCode>0</c:formatCode>
                <c:ptCount val="2"/>
                <c:pt idx="0">
                  <c:v>22</c:v>
                </c:pt>
                <c:pt idx="1">
                  <c:v>1.3477088948787064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F057-4E24-A7C3-E69860DE55BF}"/>
            </c:ext>
          </c:extLst>
        </c:ser>
        <c:ser>
          <c:idx val="10"/>
          <c:order val="10"/>
          <c:tx>
            <c:strRef>
              <c:f>Sheet1!$L$1</c:f>
              <c:strCache>
                <c:ptCount val="1"/>
                <c:pt idx="0">
                  <c:v>Strømmetjenester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18-29 år</c:v>
                </c:pt>
                <c:pt idx="1">
                  <c:v>60 år +</c:v>
                </c:pt>
              </c:strCache>
            </c:strRef>
          </c:cat>
          <c:val>
            <c:numRef>
              <c:f>Sheet1!$L$2:$L$3</c:f>
              <c:numCache>
                <c:formatCode>0</c:formatCode>
                <c:ptCount val="2"/>
                <c:pt idx="0">
                  <c:v>30</c:v>
                </c:pt>
                <c:pt idx="1">
                  <c:v>6.4690026954177897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057-4E24-A7C3-E69860DE55B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676167264"/>
        <c:axId val="676162672"/>
      </c:barChart>
      <c:catAx>
        <c:axId val="6761672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cap="all" spc="12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6162672"/>
        <c:crosses val="autoZero"/>
        <c:auto val="1"/>
        <c:lblAlgn val="ctr"/>
        <c:lblOffset val="100"/>
        <c:noMultiLvlLbl val="0"/>
      </c:catAx>
      <c:valAx>
        <c:axId val="676162672"/>
        <c:scaling>
          <c:orientation val="minMax"/>
        </c:scaling>
        <c:delete val="1"/>
        <c:axPos val="b"/>
        <c:numFmt formatCode="0" sourceLinked="1"/>
        <c:majorTickMark val="none"/>
        <c:minorTickMark val="none"/>
        <c:tickLblPos val="nextTo"/>
        <c:crossAx val="676167264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t"/>
      <c:layout>
        <c:manualLayout>
          <c:xMode val="edge"/>
          <c:yMode val="edge"/>
          <c:x val="0"/>
          <c:y val="2.0198811746392899E-2"/>
          <c:w val="0.99341348876293056"/>
          <c:h val="9.9807122932603909E-2"/>
        </c:manualLayout>
      </c:layout>
      <c:overlay val="0"/>
      <c:spPr>
        <a:noFill/>
        <a:ln>
          <a:solidFill>
            <a:schemeClr val="accent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824146955659911"/>
          <c:y val="0.15408227155750409"/>
          <c:w val="0.56467865961856201"/>
          <c:h val="0.7235175773977686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3"/>
          <c:dPt>
            <c:idx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B8F-4EAB-82E7-C8D52496A8F7}"/>
              </c:ext>
            </c:extLst>
          </c:dPt>
          <c:dPt>
            <c:idx val="1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B8F-4EAB-82E7-C8D52496A8F7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2"/>
                      </a:solidFill>
                      <a:highlight>
                        <a:srgbClr val="FFFFFF"/>
                      </a:highligh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DB8F-4EAB-82E7-C8D52496A8F7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highlight>
                        <a:srgbClr val="FFFFFF"/>
                      </a:highligh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25977067460735281"/>
                      <c:h val="0.1331500033109137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DB8F-4EAB-82E7-C8D52496A8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highlight>
                      <a:srgbClr val="FFFFFF"/>
                    </a:highligh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Nasjonale</c:v>
                </c:pt>
                <c:pt idx="1">
                  <c:v>Globale </c:v>
                </c:pt>
              </c:strCache>
            </c:strRef>
          </c:cat>
          <c:val>
            <c:numRef>
              <c:f>Sheet1!$B$2:$B$3</c:f>
              <c:numCache>
                <c:formatCode>0</c:formatCode>
                <c:ptCount val="2"/>
                <c:pt idx="0">
                  <c:v>34</c:v>
                </c:pt>
                <c:pt idx="1">
                  <c:v>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DB8F-4EAB-82E7-C8D52496A8F7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824146955659911"/>
          <c:y val="0.15408227155750409"/>
          <c:w val="0.56467865961856201"/>
          <c:h val="0.7235175773977686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3"/>
          <c:dPt>
            <c:idx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8CD-4086-BC30-30B2B5492C67}"/>
              </c:ext>
            </c:extLst>
          </c:dPt>
          <c:dPt>
            <c:idx val="1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8CD-4086-BC30-30B2B5492C67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2"/>
                      </a:solidFill>
                      <a:highlight>
                        <a:srgbClr val="FFFFFF"/>
                      </a:highligh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68CD-4086-BC30-30B2B5492C67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highlight>
                        <a:srgbClr val="FFFFFF"/>
                      </a:highligh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25977067460735281"/>
                      <c:h val="0.1331500033109137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68CD-4086-BC30-30B2B5492C6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highlight>
                      <a:srgbClr val="FFFFFF"/>
                    </a:highligh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Nasjonale</c:v>
                </c:pt>
                <c:pt idx="1">
                  <c:v>Globale </c:v>
                </c:pt>
              </c:strCache>
            </c:strRef>
          </c:cat>
          <c:val>
            <c:numRef>
              <c:f>Sheet1!$B$2:$B$3</c:f>
              <c:numCache>
                <c:formatCode>0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8CD-4086-BC30-30B2B5492C67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61133700332479"/>
          <c:y val="0"/>
          <c:w val="0.84439225124849004"/>
          <c:h val="0.99843892042656801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'Ark1'!$B$1</c:f>
              <c:strCache>
                <c:ptCount val="1"/>
                <c:pt idx="0">
                  <c:v>2023 jan-aug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'Ark1'!$A$2:$A$8</c:f>
              <c:strCache>
                <c:ptCount val="4"/>
                <c:pt idx="0">
                  <c:v>Bauer</c:v>
                </c:pt>
                <c:pt idx="1">
                  <c:v>P4 gruppen</c:v>
                </c:pt>
                <c:pt idx="2">
                  <c:v>NRK</c:v>
                </c:pt>
                <c:pt idx="3">
                  <c:v>Radio totalt</c:v>
                </c:pt>
              </c:strCache>
            </c:strRef>
          </c:cat>
          <c:val>
            <c:numRef>
              <c:f>'Ark1'!$B$2:$B$8</c:f>
              <c:numCache>
                <c:formatCode>0</c:formatCode>
                <c:ptCount val="4"/>
                <c:pt idx="0">
                  <c:v>15</c:v>
                </c:pt>
                <c:pt idx="1">
                  <c:v>24</c:v>
                </c:pt>
                <c:pt idx="2">
                  <c:v>40</c:v>
                </c:pt>
                <c:pt idx="3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EA-4D66-8FF1-8D89D5EA1C02}"/>
            </c:ext>
          </c:extLst>
        </c:ser>
        <c:ser>
          <c:idx val="0"/>
          <c:order val="1"/>
          <c:tx>
            <c:strRef>
              <c:f>'Ark1'!$C$1</c:f>
              <c:strCache>
                <c:ptCount val="1"/>
                <c:pt idx="0">
                  <c:v>2024 jan-aug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'Ark1'!$A$2:$A$8</c:f>
              <c:strCache>
                <c:ptCount val="4"/>
                <c:pt idx="0">
                  <c:v>Bauer</c:v>
                </c:pt>
                <c:pt idx="1">
                  <c:v>P4 gruppen</c:v>
                </c:pt>
                <c:pt idx="2">
                  <c:v>NRK</c:v>
                </c:pt>
                <c:pt idx="3">
                  <c:v>Radio totalt</c:v>
                </c:pt>
              </c:strCache>
            </c:strRef>
          </c:cat>
          <c:val>
            <c:numRef>
              <c:f>'Ark1'!$C$2:$C$8</c:f>
              <c:numCache>
                <c:formatCode>General</c:formatCode>
                <c:ptCount val="4"/>
                <c:pt idx="0">
                  <c:v>14</c:v>
                </c:pt>
                <c:pt idx="1">
                  <c:v>23</c:v>
                </c:pt>
                <c:pt idx="2">
                  <c:v>38</c:v>
                </c:pt>
                <c:pt idx="3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BEA-4D66-8FF1-8D89D5EA1C0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0"/>
        <c:axId val="424091520"/>
        <c:axId val="424090344"/>
      </c:barChart>
      <c:catAx>
        <c:axId val="42409152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24090344"/>
        <c:crosses val="autoZero"/>
        <c:auto val="1"/>
        <c:lblAlgn val="ctr"/>
        <c:lblOffset val="100"/>
        <c:noMultiLvlLbl val="0"/>
      </c:catAx>
      <c:valAx>
        <c:axId val="424090344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4091520"/>
        <c:crosses val="autoZero"/>
        <c:crossBetween val="between"/>
        <c:majorUnit val="10"/>
        <c:minorUnit val="1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2290920586471905"/>
          <c:y val="0.65197719339846771"/>
          <c:w val="0.15937018586144872"/>
          <c:h val="0.16476288718768714"/>
        </c:manualLayout>
      </c:layout>
      <c:overlay val="0"/>
      <c:spPr>
        <a:noFill/>
        <a:ln>
          <a:solidFill>
            <a:schemeClr val="bg1">
              <a:lumMod val="5000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639993341583367"/>
          <c:y val="1.561045348498775E-3"/>
          <c:w val="0.84820542393633946"/>
          <c:h val="0.99843892042656801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'Ark1'!$B$1</c:f>
              <c:strCache>
                <c:ptCount val="1"/>
                <c:pt idx="0">
                  <c:v>2023 jan-aug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'Ark1'!$A$2:$A$8</c:f>
              <c:strCache>
                <c:ptCount val="4"/>
                <c:pt idx="0">
                  <c:v>Bauer</c:v>
                </c:pt>
                <c:pt idx="1">
                  <c:v>P4 gruppen</c:v>
                </c:pt>
                <c:pt idx="2">
                  <c:v>NRK</c:v>
                </c:pt>
                <c:pt idx="3">
                  <c:v>Radio totalt</c:v>
                </c:pt>
              </c:strCache>
            </c:strRef>
          </c:cat>
          <c:val>
            <c:numRef>
              <c:f>'Ark1'!$B$2:$B$8</c:f>
              <c:numCache>
                <c:formatCode>0</c:formatCode>
                <c:ptCount val="4"/>
                <c:pt idx="0">
                  <c:v>10</c:v>
                </c:pt>
                <c:pt idx="1">
                  <c:v>19</c:v>
                </c:pt>
                <c:pt idx="2">
                  <c:v>54</c:v>
                </c:pt>
                <c:pt idx="3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22-482A-80DA-701D8D5F2C3D}"/>
            </c:ext>
          </c:extLst>
        </c:ser>
        <c:ser>
          <c:idx val="0"/>
          <c:order val="1"/>
          <c:tx>
            <c:strRef>
              <c:f>'Ark1'!$C$1</c:f>
              <c:strCache>
                <c:ptCount val="1"/>
                <c:pt idx="0">
                  <c:v>2024 jan-aug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'Ark1'!$A$2:$A$8</c:f>
              <c:strCache>
                <c:ptCount val="4"/>
                <c:pt idx="0">
                  <c:v>Bauer</c:v>
                </c:pt>
                <c:pt idx="1">
                  <c:v>P4 gruppen</c:v>
                </c:pt>
                <c:pt idx="2">
                  <c:v>NRK</c:v>
                </c:pt>
                <c:pt idx="3">
                  <c:v>Radio totalt</c:v>
                </c:pt>
              </c:strCache>
            </c:strRef>
          </c:cat>
          <c:val>
            <c:numRef>
              <c:f>'Ark1'!$C$2:$C$8</c:f>
              <c:numCache>
                <c:formatCode>General</c:formatCode>
                <c:ptCount val="4"/>
                <c:pt idx="0">
                  <c:v>9</c:v>
                </c:pt>
                <c:pt idx="1">
                  <c:v>17</c:v>
                </c:pt>
                <c:pt idx="2">
                  <c:v>52</c:v>
                </c:pt>
                <c:pt idx="3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C22-482A-80DA-701D8D5F2C3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0"/>
        <c:axId val="424091520"/>
        <c:axId val="424090344"/>
      </c:barChart>
      <c:catAx>
        <c:axId val="42409152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24090344"/>
        <c:crosses val="autoZero"/>
        <c:auto val="1"/>
        <c:lblAlgn val="ctr"/>
        <c:lblOffset val="100"/>
        <c:noMultiLvlLbl val="0"/>
      </c:catAx>
      <c:valAx>
        <c:axId val="424090344"/>
        <c:scaling>
          <c:orientation val="minMax"/>
          <c:max val="90"/>
          <c:min val="0"/>
        </c:scaling>
        <c:delete val="0"/>
        <c:axPos val="b"/>
        <c:numFmt formatCode="0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4091520"/>
        <c:crosses val="autoZero"/>
        <c:crossBetween val="between"/>
        <c:majorUnit val="30"/>
        <c:minorUnit val="1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3483415908427605"/>
          <c:y val="0.64611807843492752"/>
          <c:w val="0.1439471941483316"/>
          <c:h val="0.16476284918217851"/>
        </c:manualLayout>
      </c:layout>
      <c:overlay val="0"/>
      <c:spPr>
        <a:noFill/>
        <a:ln>
          <a:solidFill>
            <a:schemeClr val="bg1">
              <a:lumMod val="5000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withinLinearReversed" id="23">
  <a:schemeClr val="accent3"/>
</cs:colorStyle>
</file>

<file path=ppt/charts/colors1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withinLinearReversed" id="23">
  <a:schemeClr val="accent3"/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0.87611</cdr:x>
      <cdr:y>0.95444</cdr:y>
    </cdr:from>
    <cdr:to>
      <cdr:x>1</cdr:x>
      <cdr:y>0.99098</cdr:y>
    </cdr:to>
    <cdr:sp macro="" textlink="">
      <cdr:nvSpPr>
        <cdr:cNvPr id="2" name="TextBox 7">
          <a:extLst xmlns:a="http://schemas.openxmlformats.org/drawingml/2006/main">
            <a:ext uri="{FF2B5EF4-FFF2-40B4-BE49-F238E27FC236}">
              <a16:creationId xmlns:a16="http://schemas.microsoft.com/office/drawing/2014/main" id="{FC34FB77-B27A-1B2E-E777-BFD1AAEFA779}"/>
            </a:ext>
          </a:extLst>
        </cdr:cNvPr>
        <cdr:cNvSpPr txBox="1"/>
      </cdr:nvSpPr>
      <cdr:spPr>
        <a:xfrm xmlns:a="http://schemas.openxmlformats.org/drawingml/2006/main">
          <a:off x="4999962" y="4422351"/>
          <a:ext cx="707043" cy="16927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lIns="0" tIns="0" rIns="0" bIns="0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GB" sz="1100" dirty="0">
              <a:highlight>
                <a:srgbClr val="FFFFFF"/>
              </a:highlight>
            </a:rPr>
            <a:t>2023/2024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0.00722</cdr:x>
      <cdr:y>0.84068</cdr:y>
    </cdr:from>
    <cdr:to>
      <cdr:x>0.89081</cdr:x>
      <cdr:y>0.91766</cdr:y>
    </cdr:to>
    <cdr:sp macro="" textlink="">
      <cdr:nvSpPr>
        <cdr:cNvPr id="2" name="Plassholder for tekst 16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61846" y="4125203"/>
          <a:ext cx="7571814" cy="3777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0" tIns="0" rIns="0" bIns="0" rtlCol="0" anchor="ctr">
          <a:noAutofit/>
        </a:bodyPr>
        <a:lstStyle xmlns:a="http://schemas.openxmlformats.org/drawingml/2006/main">
          <a:lvl1pPr marL="0" indent="0" algn="l" defTabSz="914400" rtl="0" eaLnBrk="1" latinLnBrk="0" hangingPunct="1">
            <a:spcBef>
              <a:spcPct val="20000"/>
            </a:spcBef>
            <a:buFont typeface="Arial" pitchFamily="34" charset="0"/>
            <a:buNone/>
            <a:defRPr lang="en-US" sz="600" b="0" kern="1200">
              <a:solidFill>
                <a:srgbClr val="333333"/>
              </a:solidFill>
              <a:latin typeface="+mn-lt"/>
              <a:ea typeface="+mn-ea"/>
              <a:cs typeface="+mn-cs"/>
            </a:defRPr>
          </a:lvl1pPr>
          <a:lvl2pPr marL="0" indent="0" algn="l" defTabSz="914400" rtl="0" eaLnBrk="1" latinLnBrk="0" hangingPunct="1">
            <a:spcBef>
              <a:spcPct val="20000"/>
            </a:spcBef>
            <a:buFont typeface="Arial" pitchFamily="34" charset="0"/>
            <a:buNone/>
            <a:defRPr sz="600" b="1" kern="1200">
              <a:solidFill>
                <a:srgbClr val="333333"/>
              </a:solidFill>
              <a:latin typeface="+mn-lt"/>
              <a:ea typeface="+mn-ea"/>
              <a:cs typeface="+mn-cs"/>
            </a:defRPr>
          </a:lvl2pPr>
          <a:lvl3pPr marL="252413" indent="-252413" algn="l" defTabSz="914400" rtl="0" eaLnBrk="1" latinLnBrk="0" hangingPunct="1">
            <a:spcBef>
              <a:spcPct val="20000"/>
            </a:spcBef>
            <a:buFont typeface="Wingdings" pitchFamily="2" charset="2"/>
            <a:buChar char=""/>
            <a:defRPr sz="600" kern="1200">
              <a:solidFill>
                <a:srgbClr val="333333"/>
              </a:solidFill>
              <a:latin typeface="+mn-lt"/>
              <a:ea typeface="+mn-ea"/>
              <a:cs typeface="+mn-cs"/>
            </a:defRPr>
          </a:lvl3pPr>
          <a:lvl4pPr marL="508000" indent="-255588" algn="l" defTabSz="914400" rtl="0" eaLnBrk="1" latinLnBrk="0" hangingPunct="1">
            <a:spcBef>
              <a:spcPct val="20000"/>
            </a:spcBef>
            <a:buFont typeface="Wingdings" pitchFamily="2" charset="2"/>
            <a:buChar char="n"/>
            <a:defRPr sz="600" kern="1200">
              <a:solidFill>
                <a:srgbClr val="333333"/>
              </a:solidFill>
              <a:latin typeface="+mn-lt"/>
              <a:ea typeface="+mn-ea"/>
              <a:cs typeface="+mn-cs"/>
            </a:defRPr>
          </a:lvl4pPr>
          <a:lvl5pPr marL="760413" indent="-252413" algn="l" defTabSz="914400" rtl="0" eaLnBrk="1" latinLnBrk="0" hangingPunct="1">
            <a:spcBef>
              <a:spcPct val="20000"/>
            </a:spcBef>
            <a:buFont typeface="Wingdings" pitchFamily="2" charset="2"/>
            <a:buChar char="n"/>
            <a:defRPr sz="600" kern="1200">
              <a:solidFill>
                <a:srgbClr val="333333"/>
              </a:solidFill>
              <a:latin typeface="+mn-lt"/>
              <a:ea typeface="+mn-ea"/>
              <a:cs typeface="+mn-cs"/>
            </a:defRPr>
          </a:lvl5pPr>
          <a:lvl6pPr marL="2514600" indent="-228600" algn="l" defTabSz="914400" rtl="0" eaLnBrk="1" latinLnBrk="0" hangingPunct="1">
            <a:spcBef>
              <a:spcPct val="20000"/>
            </a:spcBef>
            <a:buFont typeface="Arial" pitchFamily="34" charset="0"/>
            <a:buChar char="•"/>
            <a:defRPr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971800" indent="-228600" algn="l" defTabSz="914400" rtl="0" eaLnBrk="1" latinLnBrk="0" hangingPunct="1">
            <a:spcBef>
              <a:spcPct val="20000"/>
            </a:spcBef>
            <a:buFont typeface="Arial" pitchFamily="34" charset="0"/>
            <a:buChar char="•"/>
            <a:defRPr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429000" indent="-228600" algn="l" defTabSz="914400" rtl="0" eaLnBrk="1" latinLnBrk="0" hangingPunct="1">
            <a:spcBef>
              <a:spcPct val="20000"/>
            </a:spcBef>
            <a:buFont typeface="Arial" pitchFamily="34" charset="0"/>
            <a:buChar char="•"/>
            <a:defRPr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886200" indent="-228600" algn="l" defTabSz="914400" rtl="0" eaLnBrk="1" latinLnBrk="0" hangingPunct="1">
            <a:spcBef>
              <a:spcPct val="20000"/>
            </a:spcBef>
            <a:buFont typeface="Arial" pitchFamily="34" charset="0"/>
            <a:buChar char="•"/>
            <a:defRPr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spcBef>
              <a:spcPct val="0"/>
            </a:spcBef>
          </a:pPr>
          <a:endParaRPr lang="nb-NO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0.00722</cdr:x>
      <cdr:y>0.84068</cdr:y>
    </cdr:from>
    <cdr:to>
      <cdr:x>0.89081</cdr:x>
      <cdr:y>0.91766</cdr:y>
    </cdr:to>
    <cdr:sp macro="" textlink="">
      <cdr:nvSpPr>
        <cdr:cNvPr id="2" name="Plassholder for tekst 16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61846" y="4125203"/>
          <a:ext cx="7571814" cy="3777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0" tIns="0" rIns="0" bIns="0" rtlCol="0" anchor="ctr">
          <a:noAutofit/>
        </a:bodyPr>
        <a:lstStyle xmlns:a="http://schemas.openxmlformats.org/drawingml/2006/main">
          <a:lvl1pPr marL="0" indent="0" algn="l" defTabSz="914400" rtl="0" eaLnBrk="1" latinLnBrk="0" hangingPunct="1">
            <a:spcBef>
              <a:spcPct val="20000"/>
            </a:spcBef>
            <a:buFont typeface="Arial" pitchFamily="34" charset="0"/>
            <a:buNone/>
            <a:defRPr lang="en-US" sz="600" b="0" kern="1200">
              <a:solidFill>
                <a:srgbClr val="333333"/>
              </a:solidFill>
              <a:latin typeface="+mn-lt"/>
              <a:ea typeface="+mn-ea"/>
              <a:cs typeface="+mn-cs"/>
            </a:defRPr>
          </a:lvl1pPr>
          <a:lvl2pPr marL="0" indent="0" algn="l" defTabSz="914400" rtl="0" eaLnBrk="1" latinLnBrk="0" hangingPunct="1">
            <a:spcBef>
              <a:spcPct val="20000"/>
            </a:spcBef>
            <a:buFont typeface="Arial" pitchFamily="34" charset="0"/>
            <a:buNone/>
            <a:defRPr sz="600" b="1" kern="1200">
              <a:solidFill>
                <a:srgbClr val="333333"/>
              </a:solidFill>
              <a:latin typeface="+mn-lt"/>
              <a:ea typeface="+mn-ea"/>
              <a:cs typeface="+mn-cs"/>
            </a:defRPr>
          </a:lvl2pPr>
          <a:lvl3pPr marL="252413" indent="-252413" algn="l" defTabSz="914400" rtl="0" eaLnBrk="1" latinLnBrk="0" hangingPunct="1">
            <a:spcBef>
              <a:spcPct val="20000"/>
            </a:spcBef>
            <a:buFont typeface="Wingdings" pitchFamily="2" charset="2"/>
            <a:buChar char=""/>
            <a:defRPr sz="600" kern="1200">
              <a:solidFill>
                <a:srgbClr val="333333"/>
              </a:solidFill>
              <a:latin typeface="+mn-lt"/>
              <a:ea typeface="+mn-ea"/>
              <a:cs typeface="+mn-cs"/>
            </a:defRPr>
          </a:lvl3pPr>
          <a:lvl4pPr marL="508000" indent="-255588" algn="l" defTabSz="914400" rtl="0" eaLnBrk="1" latinLnBrk="0" hangingPunct="1">
            <a:spcBef>
              <a:spcPct val="20000"/>
            </a:spcBef>
            <a:buFont typeface="Wingdings" pitchFamily="2" charset="2"/>
            <a:buChar char="n"/>
            <a:defRPr sz="600" kern="1200">
              <a:solidFill>
                <a:srgbClr val="333333"/>
              </a:solidFill>
              <a:latin typeface="+mn-lt"/>
              <a:ea typeface="+mn-ea"/>
              <a:cs typeface="+mn-cs"/>
            </a:defRPr>
          </a:lvl4pPr>
          <a:lvl5pPr marL="760413" indent="-252413" algn="l" defTabSz="914400" rtl="0" eaLnBrk="1" latinLnBrk="0" hangingPunct="1">
            <a:spcBef>
              <a:spcPct val="20000"/>
            </a:spcBef>
            <a:buFont typeface="Wingdings" pitchFamily="2" charset="2"/>
            <a:buChar char="n"/>
            <a:defRPr sz="600" kern="1200">
              <a:solidFill>
                <a:srgbClr val="333333"/>
              </a:solidFill>
              <a:latin typeface="+mn-lt"/>
              <a:ea typeface="+mn-ea"/>
              <a:cs typeface="+mn-cs"/>
            </a:defRPr>
          </a:lvl5pPr>
          <a:lvl6pPr marL="2514600" indent="-228600" algn="l" defTabSz="914400" rtl="0" eaLnBrk="1" latinLnBrk="0" hangingPunct="1">
            <a:spcBef>
              <a:spcPct val="20000"/>
            </a:spcBef>
            <a:buFont typeface="Arial" pitchFamily="34" charset="0"/>
            <a:buChar char="•"/>
            <a:defRPr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971800" indent="-228600" algn="l" defTabSz="914400" rtl="0" eaLnBrk="1" latinLnBrk="0" hangingPunct="1">
            <a:spcBef>
              <a:spcPct val="20000"/>
            </a:spcBef>
            <a:buFont typeface="Arial" pitchFamily="34" charset="0"/>
            <a:buChar char="•"/>
            <a:defRPr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429000" indent="-228600" algn="l" defTabSz="914400" rtl="0" eaLnBrk="1" latinLnBrk="0" hangingPunct="1">
            <a:spcBef>
              <a:spcPct val="20000"/>
            </a:spcBef>
            <a:buFont typeface="Arial" pitchFamily="34" charset="0"/>
            <a:buChar char="•"/>
            <a:defRPr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886200" indent="-228600" algn="l" defTabSz="914400" rtl="0" eaLnBrk="1" latinLnBrk="0" hangingPunct="1">
            <a:spcBef>
              <a:spcPct val="20000"/>
            </a:spcBef>
            <a:buFont typeface="Arial" pitchFamily="34" charset="0"/>
            <a:buChar char="•"/>
            <a:defRPr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spcBef>
              <a:spcPct val="0"/>
            </a:spcBef>
          </a:pPr>
          <a:endParaRPr lang="nb-NO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0.00722</cdr:x>
      <cdr:y>0.84068</cdr:y>
    </cdr:from>
    <cdr:to>
      <cdr:x>0.89081</cdr:x>
      <cdr:y>0.91766</cdr:y>
    </cdr:to>
    <cdr:sp macro="" textlink="">
      <cdr:nvSpPr>
        <cdr:cNvPr id="2" name="Plassholder for tekst 16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61846" y="4125203"/>
          <a:ext cx="7571814" cy="3777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0" tIns="0" rIns="0" bIns="0" rtlCol="0" anchor="ctr">
          <a:noAutofit/>
        </a:bodyPr>
        <a:lstStyle xmlns:a="http://schemas.openxmlformats.org/drawingml/2006/main">
          <a:lvl1pPr marL="0" indent="0" algn="l" defTabSz="914400" rtl="0" eaLnBrk="1" latinLnBrk="0" hangingPunct="1">
            <a:spcBef>
              <a:spcPct val="20000"/>
            </a:spcBef>
            <a:buFont typeface="Arial" pitchFamily="34" charset="0"/>
            <a:buNone/>
            <a:defRPr lang="en-US" sz="600" b="0" kern="1200">
              <a:solidFill>
                <a:srgbClr val="333333"/>
              </a:solidFill>
              <a:latin typeface="+mn-lt"/>
              <a:ea typeface="+mn-ea"/>
              <a:cs typeface="+mn-cs"/>
            </a:defRPr>
          </a:lvl1pPr>
          <a:lvl2pPr marL="0" indent="0" algn="l" defTabSz="914400" rtl="0" eaLnBrk="1" latinLnBrk="0" hangingPunct="1">
            <a:spcBef>
              <a:spcPct val="20000"/>
            </a:spcBef>
            <a:buFont typeface="Arial" pitchFamily="34" charset="0"/>
            <a:buNone/>
            <a:defRPr sz="600" b="1" kern="1200">
              <a:solidFill>
                <a:srgbClr val="333333"/>
              </a:solidFill>
              <a:latin typeface="+mn-lt"/>
              <a:ea typeface="+mn-ea"/>
              <a:cs typeface="+mn-cs"/>
            </a:defRPr>
          </a:lvl2pPr>
          <a:lvl3pPr marL="252413" indent="-252413" algn="l" defTabSz="914400" rtl="0" eaLnBrk="1" latinLnBrk="0" hangingPunct="1">
            <a:spcBef>
              <a:spcPct val="20000"/>
            </a:spcBef>
            <a:buFont typeface="Wingdings" pitchFamily="2" charset="2"/>
            <a:buChar char=""/>
            <a:defRPr sz="600" kern="1200">
              <a:solidFill>
                <a:srgbClr val="333333"/>
              </a:solidFill>
              <a:latin typeface="+mn-lt"/>
              <a:ea typeface="+mn-ea"/>
              <a:cs typeface="+mn-cs"/>
            </a:defRPr>
          </a:lvl3pPr>
          <a:lvl4pPr marL="508000" indent="-255588" algn="l" defTabSz="914400" rtl="0" eaLnBrk="1" latinLnBrk="0" hangingPunct="1">
            <a:spcBef>
              <a:spcPct val="20000"/>
            </a:spcBef>
            <a:buFont typeface="Wingdings" pitchFamily="2" charset="2"/>
            <a:buChar char="n"/>
            <a:defRPr sz="600" kern="1200">
              <a:solidFill>
                <a:srgbClr val="333333"/>
              </a:solidFill>
              <a:latin typeface="+mn-lt"/>
              <a:ea typeface="+mn-ea"/>
              <a:cs typeface="+mn-cs"/>
            </a:defRPr>
          </a:lvl4pPr>
          <a:lvl5pPr marL="760413" indent="-252413" algn="l" defTabSz="914400" rtl="0" eaLnBrk="1" latinLnBrk="0" hangingPunct="1">
            <a:spcBef>
              <a:spcPct val="20000"/>
            </a:spcBef>
            <a:buFont typeface="Wingdings" pitchFamily="2" charset="2"/>
            <a:buChar char="n"/>
            <a:defRPr sz="600" kern="1200">
              <a:solidFill>
                <a:srgbClr val="333333"/>
              </a:solidFill>
              <a:latin typeface="+mn-lt"/>
              <a:ea typeface="+mn-ea"/>
              <a:cs typeface="+mn-cs"/>
            </a:defRPr>
          </a:lvl5pPr>
          <a:lvl6pPr marL="2514600" indent="-228600" algn="l" defTabSz="914400" rtl="0" eaLnBrk="1" latinLnBrk="0" hangingPunct="1">
            <a:spcBef>
              <a:spcPct val="20000"/>
            </a:spcBef>
            <a:buFont typeface="Arial" pitchFamily="34" charset="0"/>
            <a:buChar char="•"/>
            <a:defRPr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971800" indent="-228600" algn="l" defTabSz="914400" rtl="0" eaLnBrk="1" latinLnBrk="0" hangingPunct="1">
            <a:spcBef>
              <a:spcPct val="20000"/>
            </a:spcBef>
            <a:buFont typeface="Arial" pitchFamily="34" charset="0"/>
            <a:buChar char="•"/>
            <a:defRPr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429000" indent="-228600" algn="l" defTabSz="914400" rtl="0" eaLnBrk="1" latinLnBrk="0" hangingPunct="1">
            <a:spcBef>
              <a:spcPct val="20000"/>
            </a:spcBef>
            <a:buFont typeface="Arial" pitchFamily="34" charset="0"/>
            <a:buChar char="•"/>
            <a:defRPr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886200" indent="-228600" algn="l" defTabSz="914400" rtl="0" eaLnBrk="1" latinLnBrk="0" hangingPunct="1">
            <a:spcBef>
              <a:spcPct val="20000"/>
            </a:spcBef>
            <a:buFont typeface="Arial" pitchFamily="34" charset="0"/>
            <a:buChar char="•"/>
            <a:defRPr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spcBef>
              <a:spcPct val="0"/>
            </a:spcBef>
          </a:pPr>
          <a:endParaRPr lang="nb-NO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0.00722</cdr:x>
      <cdr:y>0.84068</cdr:y>
    </cdr:from>
    <cdr:to>
      <cdr:x>0.89081</cdr:x>
      <cdr:y>0.91766</cdr:y>
    </cdr:to>
    <cdr:sp macro="" textlink="">
      <cdr:nvSpPr>
        <cdr:cNvPr id="2" name="Plassholder for tekst 16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61846" y="4125203"/>
          <a:ext cx="7571814" cy="3777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0" tIns="0" rIns="0" bIns="0" rtlCol="0" anchor="ctr">
          <a:noAutofit/>
        </a:bodyPr>
        <a:lstStyle xmlns:a="http://schemas.openxmlformats.org/drawingml/2006/main">
          <a:lvl1pPr marL="0" indent="0" algn="l" defTabSz="914400" rtl="0" eaLnBrk="1" latinLnBrk="0" hangingPunct="1">
            <a:spcBef>
              <a:spcPct val="20000"/>
            </a:spcBef>
            <a:buFont typeface="Arial" pitchFamily="34" charset="0"/>
            <a:buNone/>
            <a:defRPr lang="en-US" sz="600" b="0" kern="1200">
              <a:solidFill>
                <a:srgbClr val="333333"/>
              </a:solidFill>
              <a:latin typeface="+mn-lt"/>
              <a:ea typeface="+mn-ea"/>
              <a:cs typeface="+mn-cs"/>
            </a:defRPr>
          </a:lvl1pPr>
          <a:lvl2pPr marL="0" indent="0" algn="l" defTabSz="914400" rtl="0" eaLnBrk="1" latinLnBrk="0" hangingPunct="1">
            <a:spcBef>
              <a:spcPct val="20000"/>
            </a:spcBef>
            <a:buFont typeface="Arial" pitchFamily="34" charset="0"/>
            <a:buNone/>
            <a:defRPr sz="600" b="1" kern="1200">
              <a:solidFill>
                <a:srgbClr val="333333"/>
              </a:solidFill>
              <a:latin typeface="+mn-lt"/>
              <a:ea typeface="+mn-ea"/>
              <a:cs typeface="+mn-cs"/>
            </a:defRPr>
          </a:lvl2pPr>
          <a:lvl3pPr marL="252413" indent="-252413" algn="l" defTabSz="914400" rtl="0" eaLnBrk="1" latinLnBrk="0" hangingPunct="1">
            <a:spcBef>
              <a:spcPct val="20000"/>
            </a:spcBef>
            <a:buFont typeface="Wingdings" pitchFamily="2" charset="2"/>
            <a:buChar char=""/>
            <a:defRPr sz="600" kern="1200">
              <a:solidFill>
                <a:srgbClr val="333333"/>
              </a:solidFill>
              <a:latin typeface="+mn-lt"/>
              <a:ea typeface="+mn-ea"/>
              <a:cs typeface="+mn-cs"/>
            </a:defRPr>
          </a:lvl3pPr>
          <a:lvl4pPr marL="508000" indent="-255588" algn="l" defTabSz="914400" rtl="0" eaLnBrk="1" latinLnBrk="0" hangingPunct="1">
            <a:spcBef>
              <a:spcPct val="20000"/>
            </a:spcBef>
            <a:buFont typeface="Wingdings" pitchFamily="2" charset="2"/>
            <a:buChar char="n"/>
            <a:defRPr sz="600" kern="1200">
              <a:solidFill>
                <a:srgbClr val="333333"/>
              </a:solidFill>
              <a:latin typeface="+mn-lt"/>
              <a:ea typeface="+mn-ea"/>
              <a:cs typeface="+mn-cs"/>
            </a:defRPr>
          </a:lvl4pPr>
          <a:lvl5pPr marL="760413" indent="-252413" algn="l" defTabSz="914400" rtl="0" eaLnBrk="1" latinLnBrk="0" hangingPunct="1">
            <a:spcBef>
              <a:spcPct val="20000"/>
            </a:spcBef>
            <a:buFont typeface="Wingdings" pitchFamily="2" charset="2"/>
            <a:buChar char="n"/>
            <a:defRPr sz="600" kern="1200">
              <a:solidFill>
                <a:srgbClr val="333333"/>
              </a:solidFill>
              <a:latin typeface="+mn-lt"/>
              <a:ea typeface="+mn-ea"/>
              <a:cs typeface="+mn-cs"/>
            </a:defRPr>
          </a:lvl5pPr>
          <a:lvl6pPr marL="2514600" indent="-228600" algn="l" defTabSz="914400" rtl="0" eaLnBrk="1" latinLnBrk="0" hangingPunct="1">
            <a:spcBef>
              <a:spcPct val="20000"/>
            </a:spcBef>
            <a:buFont typeface="Arial" pitchFamily="34" charset="0"/>
            <a:buChar char="•"/>
            <a:defRPr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971800" indent="-228600" algn="l" defTabSz="914400" rtl="0" eaLnBrk="1" latinLnBrk="0" hangingPunct="1">
            <a:spcBef>
              <a:spcPct val="20000"/>
            </a:spcBef>
            <a:buFont typeface="Arial" pitchFamily="34" charset="0"/>
            <a:buChar char="•"/>
            <a:defRPr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429000" indent="-228600" algn="l" defTabSz="914400" rtl="0" eaLnBrk="1" latinLnBrk="0" hangingPunct="1">
            <a:spcBef>
              <a:spcPct val="20000"/>
            </a:spcBef>
            <a:buFont typeface="Arial" pitchFamily="34" charset="0"/>
            <a:buChar char="•"/>
            <a:defRPr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886200" indent="-228600" algn="l" defTabSz="914400" rtl="0" eaLnBrk="1" latinLnBrk="0" hangingPunct="1">
            <a:spcBef>
              <a:spcPct val="20000"/>
            </a:spcBef>
            <a:buFont typeface="Arial" pitchFamily="34" charset="0"/>
            <a:buChar char="•"/>
            <a:defRPr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spcBef>
              <a:spcPct val="0"/>
            </a:spcBef>
          </a:pPr>
          <a:endParaRPr lang="nb-NO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0.00722</cdr:x>
      <cdr:y>0.84068</cdr:y>
    </cdr:from>
    <cdr:to>
      <cdr:x>0.89081</cdr:x>
      <cdr:y>0.91766</cdr:y>
    </cdr:to>
    <cdr:sp macro="" textlink="">
      <cdr:nvSpPr>
        <cdr:cNvPr id="2" name="Plassholder for tekst 16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61846" y="4125203"/>
          <a:ext cx="7571814" cy="3777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0" tIns="0" rIns="0" bIns="0" rtlCol="0" anchor="ctr">
          <a:noAutofit/>
        </a:bodyPr>
        <a:lstStyle xmlns:a="http://schemas.openxmlformats.org/drawingml/2006/main">
          <a:lvl1pPr marL="0" indent="0" algn="l" defTabSz="914400" rtl="0" eaLnBrk="1" latinLnBrk="0" hangingPunct="1">
            <a:spcBef>
              <a:spcPct val="20000"/>
            </a:spcBef>
            <a:buFont typeface="Arial" pitchFamily="34" charset="0"/>
            <a:buNone/>
            <a:defRPr lang="en-US" sz="600" b="0" kern="1200">
              <a:solidFill>
                <a:srgbClr val="333333"/>
              </a:solidFill>
              <a:latin typeface="+mn-lt"/>
              <a:ea typeface="+mn-ea"/>
              <a:cs typeface="+mn-cs"/>
            </a:defRPr>
          </a:lvl1pPr>
          <a:lvl2pPr marL="0" indent="0" algn="l" defTabSz="914400" rtl="0" eaLnBrk="1" latinLnBrk="0" hangingPunct="1">
            <a:spcBef>
              <a:spcPct val="20000"/>
            </a:spcBef>
            <a:buFont typeface="Arial" pitchFamily="34" charset="0"/>
            <a:buNone/>
            <a:defRPr sz="600" b="1" kern="1200">
              <a:solidFill>
                <a:srgbClr val="333333"/>
              </a:solidFill>
              <a:latin typeface="+mn-lt"/>
              <a:ea typeface="+mn-ea"/>
              <a:cs typeface="+mn-cs"/>
            </a:defRPr>
          </a:lvl2pPr>
          <a:lvl3pPr marL="252413" indent="-252413" algn="l" defTabSz="914400" rtl="0" eaLnBrk="1" latinLnBrk="0" hangingPunct="1">
            <a:spcBef>
              <a:spcPct val="20000"/>
            </a:spcBef>
            <a:buFont typeface="Wingdings" pitchFamily="2" charset="2"/>
            <a:buChar char=""/>
            <a:defRPr sz="600" kern="1200">
              <a:solidFill>
                <a:srgbClr val="333333"/>
              </a:solidFill>
              <a:latin typeface="+mn-lt"/>
              <a:ea typeface="+mn-ea"/>
              <a:cs typeface="+mn-cs"/>
            </a:defRPr>
          </a:lvl3pPr>
          <a:lvl4pPr marL="508000" indent="-255588" algn="l" defTabSz="914400" rtl="0" eaLnBrk="1" latinLnBrk="0" hangingPunct="1">
            <a:spcBef>
              <a:spcPct val="20000"/>
            </a:spcBef>
            <a:buFont typeface="Wingdings" pitchFamily="2" charset="2"/>
            <a:buChar char="n"/>
            <a:defRPr sz="600" kern="1200">
              <a:solidFill>
                <a:srgbClr val="333333"/>
              </a:solidFill>
              <a:latin typeface="+mn-lt"/>
              <a:ea typeface="+mn-ea"/>
              <a:cs typeface="+mn-cs"/>
            </a:defRPr>
          </a:lvl4pPr>
          <a:lvl5pPr marL="760413" indent="-252413" algn="l" defTabSz="914400" rtl="0" eaLnBrk="1" latinLnBrk="0" hangingPunct="1">
            <a:spcBef>
              <a:spcPct val="20000"/>
            </a:spcBef>
            <a:buFont typeface="Wingdings" pitchFamily="2" charset="2"/>
            <a:buChar char="n"/>
            <a:defRPr sz="600" kern="1200">
              <a:solidFill>
                <a:srgbClr val="333333"/>
              </a:solidFill>
              <a:latin typeface="+mn-lt"/>
              <a:ea typeface="+mn-ea"/>
              <a:cs typeface="+mn-cs"/>
            </a:defRPr>
          </a:lvl5pPr>
          <a:lvl6pPr marL="2514600" indent="-228600" algn="l" defTabSz="914400" rtl="0" eaLnBrk="1" latinLnBrk="0" hangingPunct="1">
            <a:spcBef>
              <a:spcPct val="20000"/>
            </a:spcBef>
            <a:buFont typeface="Arial" pitchFamily="34" charset="0"/>
            <a:buChar char="•"/>
            <a:defRPr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971800" indent="-228600" algn="l" defTabSz="914400" rtl="0" eaLnBrk="1" latinLnBrk="0" hangingPunct="1">
            <a:spcBef>
              <a:spcPct val="20000"/>
            </a:spcBef>
            <a:buFont typeface="Arial" pitchFamily="34" charset="0"/>
            <a:buChar char="•"/>
            <a:defRPr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429000" indent="-228600" algn="l" defTabSz="914400" rtl="0" eaLnBrk="1" latinLnBrk="0" hangingPunct="1">
            <a:spcBef>
              <a:spcPct val="20000"/>
            </a:spcBef>
            <a:buFont typeface="Arial" pitchFamily="34" charset="0"/>
            <a:buChar char="•"/>
            <a:defRPr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886200" indent="-228600" algn="l" defTabSz="914400" rtl="0" eaLnBrk="1" latinLnBrk="0" hangingPunct="1">
            <a:spcBef>
              <a:spcPct val="20000"/>
            </a:spcBef>
            <a:buFont typeface="Arial" pitchFamily="34" charset="0"/>
            <a:buChar char="•"/>
            <a:defRPr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spcBef>
              <a:spcPct val="0"/>
            </a:spcBef>
          </a:pPr>
          <a:endParaRPr lang="nb-NO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691DDE-BA6A-4F57-909C-98F49C72955F}" type="datetimeFigureOut">
              <a:rPr lang="en-GB" smtClean="0"/>
              <a:t>11/12/2024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39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C50D33-42BE-4A7B-9A0E-84D31BC6EF4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45535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AAC5B1-F58D-4268-BB75-9856A9D794A6}" type="datetimeFigureOut">
              <a:rPr lang="en-GB" smtClean="0"/>
              <a:t>11/12/2024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1063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83307"/>
            <a:ext cx="544449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900C33-90AE-4963-9AD8-3B07939F57E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9606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900C33-90AE-4963-9AD8-3B07939F57E9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37304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900C33-90AE-4963-9AD8-3B07939F57E9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34473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1200" dirty="0"/>
          </a:p>
          <a:p>
            <a:endParaRPr lang="nb-NO" sz="1200" dirty="0"/>
          </a:p>
          <a:p>
            <a:r>
              <a:rPr lang="nb-NO" sz="1200" dirty="0"/>
              <a:t>Lag areal kurver</a:t>
            </a:r>
            <a:endParaRPr lang="nb-NO" dirty="0"/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900C33-90AE-4963-9AD8-3B07939F57E9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61157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900C33-90AE-4963-9AD8-3B07939F57E9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11767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900C33-90AE-4963-9AD8-3B07939F57E9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85119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900C33-90AE-4963-9AD8-3B07939F57E9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47855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  <a:p>
            <a:r>
              <a:rPr lang="nb-NO" dirty="0"/>
              <a:t>Tiden brukt på podkaster fortsetter å øke, og i 2024 (Q1-Q3) brukte folk i gjennomsnitt 15 minutter daglig på å lytte til podkaster. Personer i aldersgruppen 18-29 år brukte i snitt hele 26 minutter. I Q3 øker podkast  til 18 min.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900C33-90AE-4963-9AD8-3B07939F57E9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0835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200" b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200" b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900C33-90AE-4963-9AD8-3B07939F57E9}" type="slidenum">
              <a:rPr lang="en-GB" smtClean="0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784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1200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900C33-90AE-4963-9AD8-3B07939F57E9}" type="slidenum">
              <a:rPr lang="en-GB" smtClean="0"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44950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76296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8421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1931">
              <a:defRPr/>
            </a:pPr>
            <a:fld id="{65900C33-90AE-4963-9AD8-3B07939F57E9}" type="slidenum">
              <a:rPr lang="en-GB">
                <a:solidFill>
                  <a:prstClr val="black"/>
                </a:solidFill>
                <a:latin typeface="Calibri"/>
              </a:rPr>
              <a:pPr defTabSz="911931">
                <a:defRPr/>
              </a:pPr>
              <a:t>3</a:t>
            </a:fld>
            <a:endParaRPr lang="en-GB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64837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900C33-90AE-4963-9AD8-3B07939F57E9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36121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900C33-90AE-4963-9AD8-3B07939F57E9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31067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900C33-90AE-4963-9AD8-3B07939F57E9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70598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900C33-90AE-4963-9AD8-3B07939F57E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61181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900C33-90AE-4963-9AD8-3B07939F57E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29825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900C33-90AE-4963-9AD8-3B07939F57E9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58904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b="0" i="0" dirty="0">
              <a:solidFill>
                <a:srgbClr val="0D0D0D"/>
              </a:solidFill>
              <a:effectLst/>
              <a:latin typeface="Söhne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900C33-90AE-4963-9AD8-3B07939F57E9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8102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6.sv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895B6F9-54DB-428E-9A0A-FA1DD7C58F69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12441" b="21555"/>
          <a:stretch/>
        </p:blipFill>
        <p:spPr>
          <a:xfrm>
            <a:off x="359999" y="434974"/>
            <a:ext cx="3337358" cy="3460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1490400"/>
            <a:ext cx="3520800" cy="19764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0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3708000"/>
            <a:ext cx="3520800" cy="10224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0929DC8-987C-4BF4-9A49-8F549F1F3D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363" y="4971600"/>
            <a:ext cx="3521075" cy="1022350"/>
          </a:xfrm>
        </p:spPr>
        <p:txBody>
          <a:bodyPr anchor="b"/>
          <a:lstStyle>
            <a:lvl1pPr>
              <a:spcBef>
                <a:spcPts val="600"/>
              </a:spcBef>
              <a:defRPr sz="1200"/>
            </a:lvl1pPr>
          </a:lstStyle>
          <a:p>
            <a:pPr lvl="0"/>
            <a:r>
              <a:rPr lang="en-GB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848500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x content +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07A87-9762-46A5-A1BF-60907C2C37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EE70F8-6350-4489-8BF1-B1E111BCAB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0CCAD9-3BB6-43FD-8F71-48FD58809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0E6D9E-AC7D-4CD8-9A1B-DC502AAB0B8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63" y="1710000"/>
            <a:ext cx="5626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F252CF9-0987-4CBA-8CC7-B6582ECA239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363" y="2376000"/>
            <a:ext cx="5626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FAA4903-9221-4FF9-912C-268A8584F33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2800" y="1710000"/>
            <a:ext cx="5626800" cy="60483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3F8654F-9C23-4A2E-AF1D-7C6743D88CE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02363" y="2376488"/>
            <a:ext cx="5626800" cy="33432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1F22C1D-496B-4E53-BF19-ED9291DCCF9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0363" y="910800"/>
            <a:ext cx="11466512" cy="396000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8535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ECC06-0E64-440D-9CE8-5164D16518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90BAE0-3503-40B7-97FF-3BBA5C4DD7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42D4FE-2A34-4C36-A765-CE00B9912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E4B3E9-7CA2-4847-B7BD-96957DE3022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2" y="1710000"/>
            <a:ext cx="3672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10D5E0E-637F-4A32-A98F-3FE4ED81219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57618" y="1710000"/>
            <a:ext cx="3672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6435609-FC5D-424F-A15C-A0856D1FFFF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154874" y="1710000"/>
            <a:ext cx="3672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7582AC7-4667-407B-A5E8-45D6349311A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301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x content +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5AEE3-9929-4A79-A968-8D4311BF5D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AA155B-CCB9-45EF-83E7-A4F386C3D5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46BAB9-04B4-4317-A1F0-FDDB9A128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2044888-1B05-4294-ABC2-A93A4A32E0D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10000"/>
            <a:ext cx="36720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B8C48F8-FEC0-41E0-BBB9-68EC3003D7D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363" y="2376000"/>
            <a:ext cx="36720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59D2917-03D0-4000-AA1D-13CEEB10FBF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57437" y="1710000"/>
            <a:ext cx="36720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DE23886-2490-491C-8436-F655BBCD8C9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257619" y="2376488"/>
            <a:ext cx="3672000" cy="33432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1DA3C15-7E9D-4E22-895A-F50878BD33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54874" y="1710000"/>
            <a:ext cx="3672000" cy="60483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C41F52C9-6836-4FC9-99EA-1BF6FF01DF3F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154874" y="2376000"/>
            <a:ext cx="36720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593581B-25F6-45F4-A388-25B91698559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183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C880B-B2A1-4343-8F1B-D11FAEA2A2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/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1184D5-78E0-4646-8F38-C52C718FFF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802832-2B66-4562-9C71-D7D150739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F49FA9-6D89-44C4-B6C9-EA8D7FB7563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2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AD1D924-231B-4C18-8E90-2DFF9C04EF0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272933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EF0024D-3708-4302-8C69-256AD759387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185504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E3415997-1B6E-4BEC-B682-F9280D0D5E3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9098074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97B1331-D3E0-4904-82E5-02B601057E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638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x content +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6C45C-9BBB-4B14-BC71-8D9593AF92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CA3869-0626-4D7E-A07F-ED2B248D28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9845BF-B227-4307-81B9-E7C8FC57C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1A4FC7E-D91D-407A-BFBE-F405D6BBEA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10000"/>
            <a:ext cx="2728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29916EF-EC2F-4137-B182-AA5508918E8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2728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D9A3CD5-4B7B-41AC-BFD5-7AA2D853D03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72691" y="1710000"/>
            <a:ext cx="2728800" cy="60483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5F727AD-E63B-412E-B986-D86DFE5EED2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272691" y="2376488"/>
            <a:ext cx="2728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CEE6CD4-960B-4926-8A35-E8FF363F872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85382" y="1710000"/>
            <a:ext cx="2728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E544BF1C-E9EC-43D2-A239-79E43B7C24C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185382" y="2376000"/>
            <a:ext cx="2728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27027DC-FD56-4CD6-8B38-7C623A97D1C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98074" y="1710000"/>
            <a:ext cx="2728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5513656D-7804-45C7-9561-4FFDBE1F523B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9098074" y="2376488"/>
            <a:ext cx="2728800" cy="33432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5AA444E5-6DCB-4387-82D7-374FBA34E3E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0363" y="910800"/>
            <a:ext cx="11466512" cy="396000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848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5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EED13-8109-40D7-B85E-48D72364D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60EB60-D174-4782-B63F-DCF2657E1B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4526FD-FB6E-4148-89B3-7D266E27B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5E99A7-B8B8-4860-8872-63A20BC4983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3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136CF45-35B9-4F30-93CE-11D7DC6AE4A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689691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190C909-262D-4930-924B-8C4285CF855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019019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18864E4-1D92-4544-8F52-1155810D792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348347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E68E0E68-5345-4D62-8D07-AE58AE330678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9677674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E23F4F6-B0E8-4724-933C-35F21A7E423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0874" y="910800"/>
            <a:ext cx="11466000" cy="396000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5749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5 x content +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5C433-9252-44D6-8AA4-495DB59340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6AA46E-1017-4823-B4EC-B35766CE67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E1B86A-68D0-4D2D-A5CB-00F231C8B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34B8469-FF2E-4467-8E43-A49A3388A2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63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F0DDC14-9B67-4FE8-BC58-A70501A5344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007D028-2ECB-46AF-8517-CCF9C089D8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89691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F1DDE75-E486-4A48-BDBB-2C2A5B5E64D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689419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7A506B6-1DA9-4CD7-9F56-C6BF2FDC187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19019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3F41FFAE-2857-4B94-916D-0210AE0A1766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018838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8C34C508-C3AF-422F-B1C7-A38F34513AB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48347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0D9455C4-8047-4B5B-B5BC-4A0379405BC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7348257" y="2376488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5AEAC907-A41C-4782-BCD8-2B8C0ADD422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677674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056BBA8E-FD61-47C5-A779-B66918B4D327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9677674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48EED4C4-55A2-440F-BFEB-B054C51690A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spcBef>
                <a:spcPts val="600"/>
              </a:spcBef>
              <a:defRPr sz="2200"/>
            </a:lvl1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4162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6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4F353-7CBB-4EBB-BB48-0DDB45E9B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5794D1-DF29-4B89-9359-EE65C8A56A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772A83-22C7-42BE-87D1-B99FEC135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7B7932-7D06-4E7E-AF70-44D39F481C0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00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FB353AB-4D08-4BBD-91C2-E6A30A5F493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30112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4A6B5AF-EB3C-46C5-B212-27204822781C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24224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800475F-DBE2-47A0-89B9-1175EDD8427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18336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B5CE08A-01D2-488B-843A-CA3415AB732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12448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39BAB9BC-6F39-4494-87B4-04D45B7607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1006560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569F7FED-54BA-4C56-83A5-FA860119404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spcBef>
                <a:spcPts val="600"/>
              </a:spcBef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0084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6 x content +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36FA1-AACD-4AC6-8977-227A1E8204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9A02C0-437A-4731-B690-16D1AFCAA8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CC7B4E-73B3-4F33-A7FC-00F64BC9B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0764FD-7DA2-4FE5-A31B-6691075F468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08149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BC0C4CA-E13F-460B-A188-81482902B70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105AA54-6669-4974-B1E8-3E58001D87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01120" y="1708149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2A0DDBF-A8B7-4F77-B8D5-E6CF8FB015A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30112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793D7A9-75C8-4028-9CA8-F07E93F82E4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42240" y="1708150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9B5E2A26-6C2A-419D-B4DC-291BA85B0C8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24224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DE92C5F-EFFE-48BF-93E1-CC78EFCD294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83360" y="1708149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3DA85A52-F7FD-4298-9AE5-CB80F4E3C64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18336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4E88849-5449-4627-813B-31B40F08F0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24480" y="1708150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9A7FC01F-A245-4C0F-BF24-3AAE6AC55CC4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812448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5CCD92EA-38A4-44E5-ADF7-78EA3D6DD06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065600" y="1708150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28" name="Content Placeholder 27">
            <a:extLst>
              <a:ext uri="{FF2B5EF4-FFF2-40B4-BE49-F238E27FC236}">
                <a16:creationId xmlns:a16="http://schemas.microsoft.com/office/drawing/2014/main" id="{8317D903-C6B2-443C-A2F2-E7B672E08E3B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1006560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D26D01CC-3541-4F97-AF97-73FF6352033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spcBef>
                <a:spcPts val="600"/>
              </a:spcBef>
              <a:defRPr sz="2200"/>
            </a:lvl1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0292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62903-71A8-4BD2-B059-6BA4C3AA39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5626800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3EFCC3-809C-4472-825A-5268DA7595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7A7757-8EC5-4D12-B56F-AB9F88D69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55437D9-CE22-451C-B458-B3F648A642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08150"/>
            <a:ext cx="5626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F169CDD-9FFC-4BEA-A4C1-F55F1EBC5A6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2799" y="430717"/>
            <a:ext cx="5626800" cy="54684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45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CC213809-11F2-4FF6-8836-C61FDCCBA32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72000" y="1490400"/>
            <a:ext cx="7920000" cy="450000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1EB514B-0857-4EBF-B042-2A3E81792E2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1490400"/>
            <a:ext cx="3520800" cy="197533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0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8F4C310-09FC-4B27-9FA2-5128CE9C608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0000" y="3708000"/>
            <a:ext cx="3520800" cy="102271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8B54B2-17FC-4F44-A549-93DE726BD63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0000" y="4971600"/>
            <a:ext cx="3519536" cy="1022713"/>
          </a:xfrm>
        </p:spPr>
        <p:txBody>
          <a:bodyPr anchor="b"/>
          <a:lstStyle>
            <a:lvl1pPr>
              <a:spcBef>
                <a:spcPts val="600"/>
              </a:spcBef>
              <a:defRPr sz="12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367E2D2-7C31-4CEA-8775-7B4E031C034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13475" y="1490401"/>
            <a:ext cx="63612" cy="450000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B3A8B4B6-C035-6A96-A777-00C56576260E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11836" b="21555"/>
          <a:stretch/>
        </p:blipFill>
        <p:spPr>
          <a:xfrm>
            <a:off x="359999" y="431800"/>
            <a:ext cx="3337358" cy="34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336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FAACB8-7B00-457D-8F89-FB4DD9039A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556072-910B-4986-8C02-A52A75446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4F34447-13E0-43B9-BE1F-C60C03555D3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60000" y="432000"/>
            <a:ext cx="5627561" cy="54684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0D6BD01-6C23-44ED-8363-1C234E2533E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02361" y="1708150"/>
            <a:ext cx="5626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6AABB0-FC25-4DDA-B141-9861B8EF64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02361" y="430718"/>
            <a:ext cx="5626800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55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98738-2E1C-4407-AE23-FC7C522477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DB932A-F9A4-4379-8F69-FA63BDFA24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347A58-42BF-4A47-A878-643A5CD27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7C6D4BB-14E1-42DC-832A-2D0CE78632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63" y="910800"/>
            <a:ext cx="11466512" cy="396000"/>
          </a:xfrm>
        </p:spPr>
        <p:txBody>
          <a:bodyPr/>
          <a:lstStyle>
            <a:lvl1pPr>
              <a:spcBef>
                <a:spcPts val="600"/>
              </a:spcBef>
              <a:defRPr sz="2200"/>
            </a:lvl1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6370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B2F2EE-42BB-4EB6-8FC2-5E56E4F34F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875A20-F354-407F-8F71-92C914742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751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6D27E5-D8AF-4E72-866C-5CE987AA9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0CD7C1-7B44-4B43-BD7D-01FFBEA57F82}" type="datetimeFigureOut">
              <a:rPr kumimoji="0" lang="nb-NO" sz="1800" b="0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11.12.2024</a:t>
            </a:fld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CDFFB7-47F3-4A87-BA70-C38348852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3CAFBE-89E1-4487-AC24-B71B27743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658E7D-93B5-4BD6-8126-60576CEC7E87}" type="slidenum">
              <a:rPr kumimoji="0" lang="nb-NO" sz="1000" b="0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nb-NO" sz="1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0561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x1 Box (Grey Bo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84CBA3-D598-4B1F-BAA3-EE14B5154290}" type="slidenum">
              <a:rPr kumimoji="0" lang="en-AU" sz="1000" b="0" i="0" u="none" strike="noStrike" kern="1200" cap="none" spc="0" normalizeH="0" baseline="0" noProof="0" smtClean="0">
                <a:ln>
                  <a:noFill/>
                </a:ln>
                <a:solidFill>
                  <a:srgbClr val="71717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AU" sz="1000" b="0" i="0" u="none" strike="noStrike" kern="1200" cap="none" spc="0" normalizeH="0" baseline="0" noProof="0" dirty="0">
              <a:ln>
                <a:noFill/>
              </a:ln>
              <a:solidFill>
                <a:srgbClr val="71717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81001" y="1031840"/>
            <a:ext cx="11425767" cy="4906999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722967" y="5570538"/>
            <a:ext cx="1008380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>
                <a:solidFill>
                  <a:srgbClr val="333333"/>
                </a:solidFill>
              </a:defRPr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14811919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2 x content + headings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07A87-9762-46A5-A1BF-60907C2C37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EE70F8-6350-4489-8BF1-B1E111BCAB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0CCAD9-3BB6-43FD-8F71-48FD58809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Interbuss Q2 2020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0E6D9E-AC7D-4CD8-9A1B-DC502AAB0B8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63" y="1710000"/>
            <a:ext cx="5626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F252CF9-0987-4CBA-8CC7-B6582ECA239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363" y="2376000"/>
            <a:ext cx="5626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FAA4903-9221-4FF9-912C-268A8584F33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2800" y="1710000"/>
            <a:ext cx="5626800" cy="60483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3F8654F-9C23-4A2E-AF1D-7C6743D88CE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02363" y="2376488"/>
            <a:ext cx="5626800" cy="33432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5293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1 x content + heading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B7F44-1A9D-43CE-8B94-70E892BCC6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F0CD56-CDEF-4F99-82E9-F8344BA7D8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34BEE3-566C-4068-A777-C3A4762E861B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F17232-4933-4B44-AB0A-14F735246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Interbuss Q3 2020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4A8CE99-0AD9-4D9C-9C09-47545620E96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10000"/>
            <a:ext cx="11464925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8CF1398-AEAE-44BE-B05F-E03B17EB921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114660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4263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0000" y="1706565"/>
            <a:ext cx="11461585" cy="400684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4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4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4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57718" y="288925"/>
            <a:ext cx="11469281" cy="41657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9213"/>
            <a:ext cx="969963" cy="1825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57719" y="739776"/>
            <a:ext cx="11463867" cy="396875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6096000" y="6399213"/>
            <a:ext cx="4696800" cy="182562"/>
          </a:xfrm>
        </p:spPr>
        <p:txBody>
          <a:bodyPr anchor="ctr">
            <a:noAutofit/>
          </a:bodyPr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footer text</a:t>
            </a:r>
          </a:p>
        </p:txBody>
      </p:sp>
    </p:spTree>
    <p:extLst>
      <p:ext uri="{BB962C8B-B14F-4D97-AF65-F5344CB8AC3E}">
        <p14:creationId xmlns:p14="http://schemas.microsoft.com/office/powerpoint/2010/main" val="1627005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1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0000" y="1706565"/>
            <a:ext cx="11461585" cy="400684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4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4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4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57718" y="288925"/>
            <a:ext cx="11469281" cy="41657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9213"/>
            <a:ext cx="969963" cy="1825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57719" y="739776"/>
            <a:ext cx="11463867" cy="396875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6096000" y="6399213"/>
            <a:ext cx="4696800" cy="182562"/>
          </a:xfrm>
        </p:spPr>
        <p:txBody>
          <a:bodyPr anchor="ctr">
            <a:noAutofit/>
          </a:bodyPr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footer text</a:t>
            </a:r>
          </a:p>
        </p:txBody>
      </p:sp>
    </p:spTree>
    <p:extLst>
      <p:ext uri="{BB962C8B-B14F-4D97-AF65-F5344CB8AC3E}">
        <p14:creationId xmlns:p14="http://schemas.microsoft.com/office/powerpoint/2010/main" val="4245208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x content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596ED-8270-4BD9-9069-84F474882F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CA3A6B-089A-48DA-907F-9446B12760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873D13-8BEF-4470-A16D-19EDE6E7A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01F0EAC-DF03-4553-8D22-C26B163DC97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60363" y="1710000"/>
            <a:ext cx="11466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1063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 (black)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1490400"/>
            <a:ext cx="3520800" cy="19764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000" b="0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3708000"/>
            <a:ext cx="3520800" cy="10224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0929DC8-987C-4BF4-9A49-8F549F1F3D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363" y="4971600"/>
            <a:ext cx="3521075" cy="1022350"/>
          </a:xfrm>
        </p:spPr>
        <p:txBody>
          <a:bodyPr anchor="b"/>
          <a:lstStyle>
            <a:lvl1pPr>
              <a:spcBef>
                <a:spcPts val="600"/>
              </a:spcBef>
              <a:defRPr sz="12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D23A00E7-27CD-A2BA-446E-20B17576BB92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11835" b="20949"/>
          <a:stretch/>
        </p:blipFill>
        <p:spPr>
          <a:xfrm>
            <a:off x="360002" y="431800"/>
            <a:ext cx="3337351" cy="35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511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x content + heading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B7F44-1A9D-43CE-8B94-70E892BCC6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F0CD56-CDEF-4F99-82E9-F8344BA7D8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F17232-4933-4B44-AB0A-14F735246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4A8CE99-0AD9-4D9C-9C09-47545620E96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10000"/>
            <a:ext cx="11464925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8CF1398-AEAE-44BE-B05F-E03B17EB921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114660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7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x content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667F2-B31E-4932-857C-E542EC7E06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86C412-8D9A-4518-BD82-093D1D70BD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8D1434-081E-42DD-A0E7-8AD211AD6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D24B38-2DD2-4BE4-A6BC-6AB461A6A6A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3" y="1710000"/>
            <a:ext cx="5626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028BB49-92B7-4BBE-AD91-816AF9386D4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00965" y="1710000"/>
            <a:ext cx="5626800" cy="39989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213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x content + headings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07A87-9762-46A5-A1BF-60907C2C37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EE70F8-6350-4489-8BF1-B1E111BCAB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0CCAD9-3BB6-43FD-8F71-48FD58809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0E6D9E-AC7D-4CD8-9A1B-DC502AAB0B8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63" y="1710000"/>
            <a:ext cx="5626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F252CF9-0987-4CBA-8CC7-B6582ECA239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363" y="2376000"/>
            <a:ext cx="5626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FAA4903-9221-4FF9-912C-268A8584F33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2800" y="1710000"/>
            <a:ext cx="5626800" cy="60483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3F8654F-9C23-4A2E-AF1D-7C6743D88CE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02363" y="2376488"/>
            <a:ext cx="5626800" cy="33432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6837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x content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ECC06-0E64-440D-9CE8-5164D16518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90BAE0-3503-40B7-97FF-3BBA5C4DD7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42D4FE-2A34-4C36-A765-CE00B9912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E4B3E9-7CA2-4847-B7BD-96957DE3022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2" y="1710000"/>
            <a:ext cx="3672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10D5E0E-637F-4A32-A98F-3FE4ED81219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57618" y="1710000"/>
            <a:ext cx="3672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6435609-FC5D-424F-A15C-A0856D1FFFF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154874" y="1710000"/>
            <a:ext cx="3672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7170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x content + headings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5AEE3-9929-4A79-A968-8D4311BF5D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/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AA155B-CCB9-45EF-83E7-A4F386C3D5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46BAB9-04B4-4317-A1F0-FDDB9A128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2044888-1B05-4294-ABC2-A93A4A32E0D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10000"/>
            <a:ext cx="36720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B8C48F8-FEC0-41E0-BBB9-68EC3003D7D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363" y="2376000"/>
            <a:ext cx="36720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59D2917-03D0-4000-AA1D-13CEEB10FBF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57437" y="1710000"/>
            <a:ext cx="36720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DE23886-2490-491C-8436-F655BBCD8C9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257619" y="2376488"/>
            <a:ext cx="3672000" cy="33432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1DA3C15-7E9D-4E22-895A-F50878BD33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54874" y="1710000"/>
            <a:ext cx="3672000" cy="60483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C41F52C9-6836-4FC9-99EA-1BF6FF01DF3F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154874" y="2376000"/>
            <a:ext cx="36720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8475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x content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C880B-B2A1-4343-8F1B-D11FAEA2A2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1184D5-78E0-4646-8F38-C52C718FFF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802832-2B66-4562-9C71-D7D150739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F49FA9-6D89-44C4-B6C9-EA8D7FB7563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2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AD1D924-231B-4C18-8E90-2DFF9C04EF0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272933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EF0024D-3708-4302-8C69-256AD759387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185504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E3415997-1B6E-4BEC-B682-F9280D0D5E3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9098074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8855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x content + headings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6C45C-9BBB-4B14-BC71-8D9593AF92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CA3869-0626-4D7E-A07F-ED2B248D28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9845BF-B227-4307-81B9-E7C8FC57C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1A4FC7E-D91D-407A-BFBE-F405D6BBEA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10000"/>
            <a:ext cx="2728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29916EF-EC2F-4137-B182-AA5508918E8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2728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D9A3CD5-4B7B-41AC-BFD5-7AA2D853D03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72691" y="1710000"/>
            <a:ext cx="2728800" cy="60483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5F727AD-E63B-412E-B986-D86DFE5EED2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272691" y="2376488"/>
            <a:ext cx="2728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CEE6CD4-960B-4926-8A35-E8FF363F872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85382" y="1710000"/>
            <a:ext cx="2728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E544BF1C-E9EC-43D2-A239-79E43B7C24C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185382" y="2376000"/>
            <a:ext cx="2728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27027DC-FD56-4CD6-8B38-7C623A97D1C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98074" y="1710000"/>
            <a:ext cx="2728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5513656D-7804-45C7-9561-4FFDBE1F523B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9098074" y="2376488"/>
            <a:ext cx="2728800" cy="33432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5809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5 x content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EED13-8109-40D7-B85E-48D72364D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60EB60-D174-4782-B63F-DCF2657E1B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4526FD-FB6E-4148-89B3-7D266E27B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5E99A7-B8B8-4860-8872-63A20BC4983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3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136CF45-35B9-4F30-93CE-11D7DC6AE4A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689691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190C909-262D-4930-924B-8C4285CF855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019019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18864E4-1D92-4544-8F52-1155810D792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348347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E68E0E68-5345-4D62-8D07-AE58AE330678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9677674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3089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5 x content + headings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5C433-9252-44D6-8AA4-495DB59340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6AA46E-1017-4823-B4EC-B35766CE67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E1B86A-68D0-4D2D-A5CB-00F231C8B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34B8469-FF2E-4467-8E43-A49A3388A2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63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F0DDC14-9B67-4FE8-BC58-A70501A5344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007D028-2ECB-46AF-8517-CCF9C089D8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89691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F1DDE75-E486-4A48-BDBB-2C2A5B5E64D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689419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7A506B6-1DA9-4CD7-9F56-C6BF2FDC187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19019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3F41FFAE-2857-4B94-916D-0210AE0A1766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018838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8C34C508-C3AF-422F-B1C7-A38F34513AB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48347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0D9455C4-8047-4B5B-B5BC-4A0379405BC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7348257" y="2376488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5AEAC907-A41C-4782-BCD8-2B8C0ADD422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677674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056BBA8E-FD61-47C5-A779-B66918B4D327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9677674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874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6 x content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4F353-7CBB-4EBB-BB48-0DDB45E9B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5794D1-DF29-4B89-9359-EE65C8A56A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772A83-22C7-42BE-87D1-B99FEC135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7B7932-7D06-4E7E-AF70-44D39F481C0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00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FB353AB-4D08-4BBD-91C2-E6A30A5F493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301295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4A6B5AF-EB3C-46C5-B212-27204822781C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24080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800475F-DBE2-47A0-89B9-1175EDD8427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183885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B5CE08A-01D2-488B-843A-CA3415AB732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12518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39BAB9BC-6F39-4494-87B4-04D45B7607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10066474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9820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 (black)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CC213809-11F2-4FF6-8836-C61FDCCBA32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72000" y="1490400"/>
            <a:ext cx="7920000" cy="450000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1EB514B-0857-4EBF-B042-2A3E81792E2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1490400"/>
            <a:ext cx="3520800" cy="197533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8F4C310-09FC-4B27-9FA2-5128CE9C608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0000" y="3708000"/>
            <a:ext cx="3520800" cy="102271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8B54B2-17FC-4F44-A549-93DE726BD63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0000" y="4971600"/>
            <a:ext cx="3519536" cy="1022713"/>
          </a:xfrm>
        </p:spPr>
        <p:txBody>
          <a:bodyPr anchor="b"/>
          <a:lstStyle>
            <a:lvl1pPr>
              <a:spcBef>
                <a:spcPts val="600"/>
              </a:spcBef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B940724-CD0A-4966-9236-B1E83A63E8E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13475" y="1490401"/>
            <a:ext cx="63612" cy="450000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B28BB97A-9386-53B0-D230-EED94CF0006F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11836" b="21555"/>
          <a:stretch/>
        </p:blipFill>
        <p:spPr>
          <a:xfrm>
            <a:off x="360000" y="428625"/>
            <a:ext cx="3337351" cy="34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1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6 x content + headings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36FA1-AACD-4AC6-8977-227A1E8204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9A02C0-437A-4731-B690-16D1AFCAA8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CC7B4E-73B3-4F33-A7FC-00F64BC9B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0764FD-7DA2-4FE5-A31B-6691075F468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08149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BC0C4CA-E13F-460B-A188-81482902B70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105AA54-6669-4974-B1E8-3E58001D87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01295" y="1708149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2A0DDBF-A8B7-4F77-B8D5-E6CF8FB015A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301295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793D7A9-75C8-4028-9CA8-F07E93F82E4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40800" y="1708150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9B5E2A26-6C2A-419D-B4DC-291BA85B0C8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24080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DE92C5F-EFFE-48BF-93E1-CC78EFCD294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83885" y="1708149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3DA85A52-F7FD-4298-9AE5-CB80F4E3C64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183885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4E88849-5449-4627-813B-31B40F08F0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25180" y="1708150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9A7FC01F-A245-4C0F-BF24-3AAE6AC55CC4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812518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5CCD92EA-38A4-44E5-ADF7-78EA3D6DD06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066474" y="1708150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28" name="Content Placeholder 27">
            <a:extLst>
              <a:ext uri="{FF2B5EF4-FFF2-40B4-BE49-F238E27FC236}">
                <a16:creationId xmlns:a16="http://schemas.microsoft.com/office/drawing/2014/main" id="{8317D903-C6B2-443C-A2F2-E7B672E08E3B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10066474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089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98738-2E1C-4407-AE23-FC7C522477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DB932A-F9A4-4379-8F69-FA63BDFA24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347A58-42BF-4A47-A878-643A5CD27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502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shboard exp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6FF685-0455-410C-BAD6-9C18A6B827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2994E6-33EF-41B4-9B8F-14CDAEC3A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E51B97-D115-41B0-A593-DB194CD0637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000" y="432000"/>
            <a:ext cx="9536400" cy="5281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956DFF0-F399-4C7B-9862-88E481176C8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062000" y="432000"/>
            <a:ext cx="1764000" cy="5281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7044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x content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0000" y="1706565"/>
            <a:ext cx="11461585" cy="4006848"/>
          </a:xfrm>
          <a:extLst>
            <a:ext uri="{91240B29-F687-4F45-9708-019B960494DF}">
              <a14:hiddenLine xmlns:a14="http://schemas.microsoft.com/office/drawing/2010/main" w="12700">
                <a:solidFill>
                  <a:srgbClr val="39E9CB"/>
                </a:solidFill>
              </a14:hiddenLine>
            </a:ext>
          </a:extLst>
        </p:spPr>
        <p:txBody>
          <a:bodyPr>
            <a:noAutofit/>
          </a:bodyPr>
          <a:lstStyle>
            <a:lvl1pPr>
              <a:defRPr sz="16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6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6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6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57718" y="288925"/>
            <a:ext cx="11469281" cy="416570"/>
          </a:xfrm>
          <a:extLst>
            <a:ext uri="{91240B29-F687-4F45-9708-019B960494DF}">
              <a14:hiddenLine xmlns:a14="http://schemas.microsoft.com/office/drawing/2010/main" w="12700">
                <a:solidFill>
                  <a:srgbClr val="BF23E7"/>
                </a:solidFill>
              </a14:hiddenLine>
            </a:ext>
          </a:extLst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9213"/>
            <a:ext cx="969963" cy="1825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2700">
                <a:solidFill>
                  <a:srgbClr val="423CA2"/>
                </a:solidFill>
              </a14:hiddenLine>
            </a:ext>
          </a:extLst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6096000" y="6399213"/>
            <a:ext cx="4696800" cy="182562"/>
          </a:xfrm>
          <a:extLst>
            <a:ext uri="{91240B29-F687-4F45-9708-019B960494DF}">
              <a14:hiddenLine xmlns:a14="http://schemas.microsoft.com/office/drawing/2010/main" w="12700">
                <a:solidFill>
                  <a:srgbClr val="0A3A30"/>
                </a:solidFill>
              </a14:hiddenLine>
            </a:ext>
          </a:extLst>
        </p:spPr>
        <p:txBody>
          <a:bodyPr anchor="ctr">
            <a:noAutofit/>
          </a:bodyPr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footer text</a:t>
            </a:r>
          </a:p>
        </p:txBody>
      </p:sp>
    </p:spTree>
    <p:extLst>
      <p:ext uri="{BB962C8B-B14F-4D97-AF65-F5344CB8AC3E}">
        <p14:creationId xmlns:p14="http://schemas.microsoft.com/office/powerpoint/2010/main" val="3902945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x content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0000" y="1706565"/>
            <a:ext cx="5625600" cy="4006800"/>
          </a:xfrm>
        </p:spPr>
        <p:txBody>
          <a:bodyPr>
            <a:noAutofit/>
          </a:bodyPr>
          <a:lstStyle>
            <a:lvl1pPr>
              <a:defRPr sz="16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6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6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6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" name="Content Placeholder 35"/>
          <p:cNvSpPr>
            <a:spLocks noGrp="1"/>
          </p:cNvSpPr>
          <p:nvPr>
            <p:ph sz="quarter" idx="14" hasCustomPrompt="1"/>
          </p:nvPr>
        </p:nvSpPr>
        <p:spPr>
          <a:xfrm>
            <a:off x="6191575" y="1706563"/>
            <a:ext cx="5625600" cy="4006800"/>
          </a:xfrm>
        </p:spPr>
        <p:txBody>
          <a:bodyPr>
            <a:noAutofit/>
          </a:bodyPr>
          <a:lstStyle>
            <a:lvl1pPr>
              <a:defRPr sz="16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6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6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6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57718" y="288925"/>
            <a:ext cx="11469281" cy="41657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9213"/>
            <a:ext cx="969963" cy="1825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6096000" y="6399213"/>
            <a:ext cx="4696800" cy="182562"/>
          </a:xfrm>
        </p:spPr>
        <p:txBody>
          <a:bodyPr anchor="ctr">
            <a:noAutofit/>
          </a:bodyPr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footer text</a:t>
            </a:r>
          </a:p>
        </p:txBody>
      </p:sp>
    </p:spTree>
    <p:extLst>
      <p:ext uri="{BB962C8B-B14F-4D97-AF65-F5344CB8AC3E}">
        <p14:creationId xmlns:p14="http://schemas.microsoft.com/office/powerpoint/2010/main" val="144479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x content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9999" y="1706563"/>
            <a:ext cx="3681600" cy="4006850"/>
          </a:xfrm>
        </p:spPr>
        <p:txBody>
          <a:bodyPr>
            <a:noAutofit/>
          </a:bodyPr>
          <a:lstStyle>
            <a:lvl1pPr>
              <a:defRPr sz="16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6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6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6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251327" y="1706563"/>
            <a:ext cx="3681600" cy="4006850"/>
          </a:xfrm>
        </p:spPr>
        <p:txBody>
          <a:bodyPr>
            <a:noAutofit/>
          </a:bodyPr>
          <a:lstStyle>
            <a:lvl1pPr>
              <a:defRPr sz="16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6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6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6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5" hasCustomPrompt="1"/>
          </p:nvPr>
        </p:nvSpPr>
        <p:spPr>
          <a:xfrm>
            <a:off x="8142653" y="1706563"/>
            <a:ext cx="3681600" cy="4006850"/>
          </a:xfrm>
        </p:spPr>
        <p:txBody>
          <a:bodyPr>
            <a:noAutofit/>
          </a:bodyPr>
          <a:lstStyle>
            <a:lvl1pPr>
              <a:defRPr sz="16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6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6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6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357718" y="288925"/>
            <a:ext cx="11469281" cy="41657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6096000" y="6399213"/>
            <a:ext cx="4696800" cy="182562"/>
          </a:xfrm>
        </p:spPr>
        <p:txBody>
          <a:bodyPr anchor="ctr">
            <a:noAutofit/>
          </a:bodyPr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footer text</a:t>
            </a: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9213"/>
            <a:ext cx="969963" cy="1825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2250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x content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9999" y="1706563"/>
            <a:ext cx="2714400" cy="4006850"/>
          </a:xfrm>
        </p:spPr>
        <p:txBody>
          <a:bodyPr>
            <a:noAutofit/>
          </a:bodyPr>
          <a:lstStyle>
            <a:lvl1pPr>
              <a:defRPr sz="16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6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6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6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4" hasCustomPrompt="1"/>
          </p:nvPr>
        </p:nvSpPr>
        <p:spPr>
          <a:xfrm>
            <a:off x="3275192" y="1706563"/>
            <a:ext cx="2714400" cy="4006850"/>
          </a:xfrm>
        </p:spPr>
        <p:txBody>
          <a:bodyPr>
            <a:noAutofit/>
          </a:bodyPr>
          <a:lstStyle>
            <a:lvl1pPr>
              <a:defRPr sz="16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6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6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6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5" hasCustomPrompt="1"/>
          </p:nvPr>
        </p:nvSpPr>
        <p:spPr>
          <a:xfrm>
            <a:off x="6190385" y="1706563"/>
            <a:ext cx="2714400" cy="4006850"/>
          </a:xfrm>
        </p:spPr>
        <p:txBody>
          <a:bodyPr>
            <a:noAutofit/>
          </a:bodyPr>
          <a:lstStyle>
            <a:lvl1pPr>
              <a:defRPr sz="16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6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6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6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 hasCustomPrompt="1"/>
          </p:nvPr>
        </p:nvSpPr>
        <p:spPr>
          <a:xfrm>
            <a:off x="9105580" y="1706563"/>
            <a:ext cx="2714400" cy="4006850"/>
          </a:xfrm>
        </p:spPr>
        <p:txBody>
          <a:bodyPr>
            <a:noAutofit/>
          </a:bodyPr>
          <a:lstStyle>
            <a:lvl1pPr>
              <a:defRPr sz="16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6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6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6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357718" y="288925"/>
            <a:ext cx="11469281" cy="41657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21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6096000" y="6399213"/>
            <a:ext cx="4696800" cy="182562"/>
          </a:xfrm>
        </p:spPr>
        <p:txBody>
          <a:bodyPr anchor="ctr">
            <a:noAutofit/>
          </a:bodyPr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footer text</a:t>
            </a: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9213"/>
            <a:ext cx="969963" cy="1825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6196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57718" y="288925"/>
            <a:ext cx="11469281" cy="41657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9213"/>
            <a:ext cx="969963" cy="1825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6096000" y="6399213"/>
            <a:ext cx="4696800" cy="182562"/>
          </a:xfrm>
        </p:spPr>
        <p:txBody>
          <a:bodyPr anchor="ctr">
            <a:noAutofit/>
          </a:bodyPr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footer text</a:t>
            </a:r>
          </a:p>
        </p:txBody>
      </p:sp>
    </p:spTree>
    <p:extLst>
      <p:ext uri="{BB962C8B-B14F-4D97-AF65-F5344CB8AC3E}">
        <p14:creationId xmlns:p14="http://schemas.microsoft.com/office/powerpoint/2010/main" val="3997206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7200" y="1138238"/>
            <a:ext cx="4665663" cy="1787237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7200" y="3146902"/>
            <a:ext cx="4665663" cy="188229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600"/>
              </a:spcBef>
              <a:buNone/>
              <a:defRPr sz="22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00" y="457201"/>
            <a:ext cx="2567641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87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cture Placeholder 31"/>
          <p:cNvSpPr>
            <a:spLocks noGrp="1"/>
          </p:cNvSpPr>
          <p:nvPr>
            <p:ph type="pic" sz="quarter" idx="13"/>
          </p:nvPr>
        </p:nvSpPr>
        <p:spPr>
          <a:xfrm>
            <a:off x="-6650" y="857"/>
            <a:ext cx="12200176" cy="6857143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3846097"/>
            <a:ext cx="11466875" cy="11430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4989097"/>
            <a:ext cx="11466875" cy="112574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20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81252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59999" y="2258559"/>
            <a:ext cx="5643563" cy="1980000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4000" b="0">
                <a:solidFill>
                  <a:schemeClr val="tx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GB" dirty="0"/>
              <a:t>Click to add title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59999" y="1713600"/>
            <a:ext cx="976676" cy="540000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4000" b="0">
                <a:solidFill>
                  <a:schemeClr val="tx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No.</a:t>
            </a:r>
          </a:p>
        </p:txBody>
      </p:sp>
    </p:spTree>
    <p:extLst>
      <p:ext uri="{BB962C8B-B14F-4D97-AF65-F5344CB8AC3E}">
        <p14:creationId xmlns:p14="http://schemas.microsoft.com/office/powerpoint/2010/main" val="240192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62800" y="1138238"/>
            <a:ext cx="4665663" cy="1787237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62800" y="3146902"/>
            <a:ext cx="4665663" cy="188229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600"/>
              </a:spcBef>
              <a:buNone/>
              <a:defRPr sz="22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00" y="457201"/>
            <a:ext cx="2567641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858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 (black)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367200" y="1138238"/>
            <a:ext cx="4666800" cy="17892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7200" y="3147038"/>
            <a:ext cx="4666800" cy="18828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600"/>
              </a:spcBef>
              <a:buNone/>
              <a:defRPr sz="22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00" y="457201"/>
            <a:ext cx="2567641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118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 (black)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cture Placeholder 31"/>
          <p:cNvSpPr>
            <a:spLocks noGrp="1"/>
          </p:cNvSpPr>
          <p:nvPr>
            <p:ph type="pic" sz="quarter" idx="13"/>
          </p:nvPr>
        </p:nvSpPr>
        <p:spPr>
          <a:xfrm>
            <a:off x="-6650" y="857"/>
            <a:ext cx="12200176" cy="6857143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3846097"/>
            <a:ext cx="11466875" cy="11430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4989097"/>
            <a:ext cx="11466875" cy="112574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200"/>
              </a:spcBef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99343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 (black)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00" y="457201"/>
            <a:ext cx="2567641" cy="493777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7162800" y="1138238"/>
            <a:ext cx="4665663" cy="1787237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62800" y="3146902"/>
            <a:ext cx="4665663" cy="188229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600"/>
              </a:spcBef>
              <a:buNone/>
              <a:defRPr sz="22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71700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60362" y="2984855"/>
            <a:ext cx="11466511" cy="1585557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2400" b="1">
                <a:solidFill>
                  <a:schemeClr val="tx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59999" y="2564672"/>
            <a:ext cx="976676" cy="411163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2400" b="1">
                <a:solidFill>
                  <a:schemeClr val="tx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No.</a:t>
            </a:r>
          </a:p>
        </p:txBody>
      </p:sp>
    </p:spTree>
    <p:extLst>
      <p:ext uri="{BB962C8B-B14F-4D97-AF65-F5344CB8AC3E}">
        <p14:creationId xmlns:p14="http://schemas.microsoft.com/office/powerpoint/2010/main" val="2363086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(black)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59998" y="2984855"/>
            <a:ext cx="11468465" cy="1585557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2400" b="1">
                <a:solidFill>
                  <a:schemeClr val="bg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60363" y="2564672"/>
            <a:ext cx="976312" cy="411163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2400" b="1">
                <a:solidFill>
                  <a:schemeClr val="bg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No.</a:t>
            </a:r>
          </a:p>
        </p:txBody>
      </p:sp>
    </p:spTree>
    <p:extLst>
      <p:ext uri="{BB962C8B-B14F-4D97-AF65-F5344CB8AC3E}">
        <p14:creationId xmlns:p14="http://schemas.microsoft.com/office/powerpoint/2010/main" val="1505422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9999" y="1708150"/>
            <a:ext cx="11466873" cy="4018118"/>
          </a:xfrm>
        </p:spPr>
        <p:txBody>
          <a:bodyPr>
            <a:noAutofit/>
          </a:bodyPr>
          <a:lstStyle>
            <a:lvl1pPr>
              <a:defRPr sz="16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6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6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6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59999" y="430717"/>
            <a:ext cx="11466875" cy="40411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4275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57188" y="909635"/>
            <a:ext cx="11477331" cy="396875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00" y="6393509"/>
            <a:ext cx="4670778" cy="197792"/>
          </a:xfrm>
        </p:spPr>
        <p:txBody>
          <a:bodyPr anchor="ctr">
            <a:noAutofit/>
          </a:bodyPr>
          <a:lstStyle>
            <a:lvl1pPr>
              <a:spcBef>
                <a:spcPts val="600"/>
              </a:spcBef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footer text</a:t>
            </a:r>
          </a:p>
        </p:txBody>
      </p:sp>
    </p:spTree>
    <p:extLst>
      <p:ext uri="{BB962C8B-B14F-4D97-AF65-F5344CB8AC3E}">
        <p14:creationId xmlns:p14="http://schemas.microsoft.com/office/powerpoint/2010/main" val="329277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0000" y="1708150"/>
            <a:ext cx="5626800" cy="4003200"/>
          </a:xfrm>
        </p:spPr>
        <p:txBody>
          <a:bodyPr>
            <a:noAutofit/>
          </a:bodyPr>
          <a:lstStyle>
            <a:lvl1pPr>
              <a:defRPr sz="16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6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6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6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0" name="Content Placeholder 35"/>
          <p:cNvSpPr>
            <a:spLocks noGrp="1"/>
          </p:cNvSpPr>
          <p:nvPr>
            <p:ph sz="quarter" idx="14" hasCustomPrompt="1"/>
          </p:nvPr>
        </p:nvSpPr>
        <p:spPr>
          <a:xfrm>
            <a:off x="6191574" y="1708150"/>
            <a:ext cx="5626800" cy="4003200"/>
          </a:xfrm>
        </p:spPr>
        <p:txBody>
          <a:bodyPr>
            <a:noAutofit/>
          </a:bodyPr>
          <a:lstStyle>
            <a:lvl1pPr>
              <a:defRPr sz="16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6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6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6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59999" y="430717"/>
            <a:ext cx="11466875" cy="40411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4275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57188" y="909635"/>
            <a:ext cx="11477331" cy="396875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00" y="6393509"/>
            <a:ext cx="4670778" cy="197792"/>
          </a:xfrm>
        </p:spPr>
        <p:txBody>
          <a:bodyPr anchor="ctr">
            <a:noAutofit/>
          </a:bodyPr>
          <a:lstStyle>
            <a:lvl1pPr>
              <a:spcBef>
                <a:spcPts val="600"/>
              </a:spcBef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footer text</a:t>
            </a:r>
          </a:p>
        </p:txBody>
      </p:sp>
    </p:spTree>
    <p:extLst>
      <p:ext uri="{BB962C8B-B14F-4D97-AF65-F5344CB8AC3E}">
        <p14:creationId xmlns:p14="http://schemas.microsoft.com/office/powerpoint/2010/main" val="3570229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59998" y="1708150"/>
            <a:ext cx="3679200" cy="4003675"/>
          </a:xfrm>
        </p:spPr>
        <p:txBody>
          <a:bodyPr>
            <a:noAutofit/>
          </a:bodyPr>
          <a:lstStyle>
            <a:lvl1pPr>
              <a:defRPr sz="16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6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6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6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4251326" y="1708150"/>
            <a:ext cx="3679200" cy="4003675"/>
          </a:xfrm>
        </p:spPr>
        <p:txBody>
          <a:bodyPr>
            <a:noAutofit/>
          </a:bodyPr>
          <a:lstStyle>
            <a:lvl1pPr>
              <a:defRPr sz="16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6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6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6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8142653" y="1708150"/>
            <a:ext cx="3679200" cy="4003675"/>
          </a:xfrm>
        </p:spPr>
        <p:txBody>
          <a:bodyPr>
            <a:noAutofit/>
          </a:bodyPr>
          <a:lstStyle>
            <a:lvl1pPr>
              <a:defRPr sz="16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6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6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6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59999" y="430717"/>
            <a:ext cx="11466875" cy="40411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57188" y="909635"/>
            <a:ext cx="11477331" cy="396875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00" y="6393509"/>
            <a:ext cx="4670778" cy="197792"/>
          </a:xfrm>
        </p:spPr>
        <p:txBody>
          <a:bodyPr anchor="ctr">
            <a:noAutofit/>
          </a:bodyPr>
          <a:lstStyle>
            <a:lvl1pPr>
              <a:spcBef>
                <a:spcPts val="600"/>
              </a:spcBef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footer text</a:t>
            </a: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4275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926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9998" y="1708150"/>
            <a:ext cx="2714400" cy="4003675"/>
          </a:xfrm>
        </p:spPr>
        <p:txBody>
          <a:bodyPr>
            <a:noAutofit/>
          </a:bodyPr>
          <a:lstStyle>
            <a:lvl1pPr>
              <a:defRPr sz="16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6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6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6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4" hasCustomPrompt="1"/>
          </p:nvPr>
        </p:nvSpPr>
        <p:spPr>
          <a:xfrm>
            <a:off x="3275192" y="1708150"/>
            <a:ext cx="2714400" cy="4003675"/>
          </a:xfrm>
        </p:spPr>
        <p:txBody>
          <a:bodyPr>
            <a:noAutofit/>
          </a:bodyPr>
          <a:lstStyle>
            <a:lvl1pPr>
              <a:defRPr sz="16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6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6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6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5" hasCustomPrompt="1"/>
          </p:nvPr>
        </p:nvSpPr>
        <p:spPr>
          <a:xfrm>
            <a:off x="6190386" y="1708150"/>
            <a:ext cx="2714400" cy="4003675"/>
          </a:xfrm>
        </p:spPr>
        <p:txBody>
          <a:bodyPr>
            <a:noAutofit/>
          </a:bodyPr>
          <a:lstStyle>
            <a:lvl1pPr>
              <a:defRPr sz="16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6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6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6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 hasCustomPrompt="1"/>
          </p:nvPr>
        </p:nvSpPr>
        <p:spPr>
          <a:xfrm>
            <a:off x="9105580" y="1708150"/>
            <a:ext cx="2714400" cy="4003675"/>
          </a:xfrm>
        </p:spPr>
        <p:txBody>
          <a:bodyPr>
            <a:noAutofit/>
          </a:bodyPr>
          <a:lstStyle>
            <a:lvl1pPr>
              <a:defRPr sz="16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6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6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6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59999" y="430717"/>
            <a:ext cx="11466875" cy="40411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57188" y="909635"/>
            <a:ext cx="11477331" cy="396875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1" name="Text Placehold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6096000" y="6393509"/>
            <a:ext cx="4670778" cy="197792"/>
          </a:xfrm>
        </p:spPr>
        <p:txBody>
          <a:bodyPr anchor="ctr">
            <a:noAutofit/>
          </a:bodyPr>
          <a:lstStyle>
            <a:lvl1pPr>
              <a:spcBef>
                <a:spcPts val="600"/>
              </a:spcBef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footer text</a:t>
            </a: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4275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1557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(black)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59998" y="2257200"/>
            <a:ext cx="5643927" cy="1980000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4000" b="0">
                <a:solidFill>
                  <a:schemeClr val="bg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GB" dirty="0"/>
              <a:t>Click to add title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60363" y="1713332"/>
            <a:ext cx="976312" cy="540000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4000" b="0">
                <a:solidFill>
                  <a:schemeClr val="bg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No.</a:t>
            </a:r>
          </a:p>
        </p:txBody>
      </p:sp>
    </p:spTree>
    <p:extLst>
      <p:ext uri="{BB962C8B-B14F-4D97-AF65-F5344CB8AC3E}">
        <p14:creationId xmlns:p14="http://schemas.microsoft.com/office/powerpoint/2010/main" val="2324934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59999" y="430717"/>
            <a:ext cx="11466875" cy="40411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4275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57188" y="909635"/>
            <a:ext cx="11477331" cy="396875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00" y="6393509"/>
            <a:ext cx="4670778" cy="197792"/>
          </a:xfrm>
        </p:spPr>
        <p:txBody>
          <a:bodyPr anchor="ctr">
            <a:noAutofit/>
          </a:bodyPr>
          <a:lstStyle>
            <a:lvl1pPr>
              <a:spcBef>
                <a:spcPts val="600"/>
              </a:spcBef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footer text</a:t>
            </a:r>
          </a:p>
        </p:txBody>
      </p:sp>
    </p:spTree>
    <p:extLst>
      <p:ext uri="{BB962C8B-B14F-4D97-AF65-F5344CB8AC3E}">
        <p14:creationId xmlns:p14="http://schemas.microsoft.com/office/powerpoint/2010/main" val="1825895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4275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1057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636240-6CDE-43CF-9923-D38ACD728A3E}" type="slidenum">
              <a:rPr lang="nb-NO"/>
              <a:pPr/>
              <a:t>‹#›</a:t>
            </a:fld>
            <a:endParaRPr lang="nb-NO" dirty="0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ftr" sz="quarter" idx="11"/>
          </p:nvPr>
        </p:nvSpPr>
        <p:spPr>
          <a:xfrm>
            <a:off x="9431868" y="6248400"/>
            <a:ext cx="2442633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Gallupskolen November 2011</a:t>
            </a:r>
          </a:p>
        </p:txBody>
      </p:sp>
    </p:spTree>
    <p:extLst>
      <p:ext uri="{BB962C8B-B14F-4D97-AF65-F5344CB8AC3E}">
        <p14:creationId xmlns:p14="http://schemas.microsoft.com/office/powerpoint/2010/main" val="1888151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596ED-8270-4BD9-9069-84F474882F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CA3A6B-089A-48DA-907F-9446B12760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873D13-8BEF-4470-A16D-19EDE6E7A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0105BF4-D562-44BF-BA5C-F9CA4C0FE9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0363" y="910800"/>
            <a:ext cx="11466000" cy="396000"/>
          </a:xfrm>
        </p:spPr>
        <p:txBody>
          <a:bodyPr/>
          <a:lstStyle>
            <a:lvl1pPr>
              <a:spcBef>
                <a:spcPts val="600"/>
              </a:spcBef>
              <a:defRPr sz="2200"/>
            </a:lvl1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01F0EAC-DF03-4553-8D22-C26B163DC97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60363" y="1710000"/>
            <a:ext cx="11466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960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x content +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B7F44-1A9D-43CE-8B94-70E892BCC6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F0CD56-CDEF-4F99-82E9-F8344BA7D8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F17232-4933-4B44-AB0A-14F735246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4A8CE99-0AD9-4D9C-9C09-47545620E96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10000"/>
            <a:ext cx="11464925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8CF1398-AEAE-44BE-B05F-E03B17EB921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114660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A51D583-D2F5-4206-82FD-3E7E687E57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910800"/>
            <a:ext cx="11466513" cy="396000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3484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667F2-B31E-4932-857C-E542EC7E06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86C412-8D9A-4518-BD82-093D1D70BD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8D1434-081E-42DD-A0E7-8AD211AD6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D24B38-2DD2-4BE4-A6BC-6AB461A6A6A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3" y="1710000"/>
            <a:ext cx="5626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028BB49-92B7-4BBE-AD91-816AF9386D4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00965" y="1710000"/>
            <a:ext cx="5626800" cy="39989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9FAE1AF-1132-4B0D-8DC6-F52576CE68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363" y="910800"/>
            <a:ext cx="11466000" cy="396000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1295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tags" Target="../tags/tag7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49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itle Placeholder 1"/>
          <p:cNvSpPr>
            <a:spLocks noGrp="1"/>
          </p:cNvSpPr>
          <p:nvPr>
            <p:ph type="title"/>
          </p:nvPr>
        </p:nvSpPr>
        <p:spPr>
          <a:xfrm>
            <a:off x="359999" y="430718"/>
            <a:ext cx="11466875" cy="4032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92" name="Text Placeholder 2"/>
          <p:cNvSpPr>
            <a:spLocks noGrp="1"/>
          </p:cNvSpPr>
          <p:nvPr>
            <p:ph type="body" idx="1"/>
          </p:nvPr>
        </p:nvSpPr>
        <p:spPr>
          <a:xfrm>
            <a:off x="359999" y="1710000"/>
            <a:ext cx="11466875" cy="399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0000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-1143000" y="-600255"/>
            <a:ext cx="13680281" cy="6913023"/>
            <a:chOff x="-1143000" y="-600255"/>
            <a:chExt cx="13680281" cy="6913023"/>
          </a:xfrm>
        </p:grpSpPr>
        <p:cxnSp>
          <p:nvCxnSpPr>
            <p:cNvPr id="14" name="Straight Connector 13"/>
            <p:cNvCxnSpPr/>
            <p:nvPr userDrawn="1"/>
          </p:nvCxnSpPr>
          <p:spPr>
            <a:xfrm>
              <a:off x="-256200" y="1710267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>
              <a:off x="-256200" y="6143820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-256200" y="3426354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>
              <a:off x="-256200" y="5714470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 userDrawn="1"/>
          </p:nvSpPr>
          <p:spPr>
            <a:xfrm>
              <a:off x="-747711" y="164615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4.78cm</a:t>
              </a:r>
            </a:p>
          </p:txBody>
        </p:sp>
        <p:sp>
          <p:nvSpPr>
            <p:cNvPr id="54" name="TextBox 53"/>
            <p:cNvSpPr txBox="1"/>
            <p:nvPr userDrawn="1"/>
          </p:nvSpPr>
          <p:spPr>
            <a:xfrm>
              <a:off x="-747711" y="3357884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0 cm</a:t>
              </a:r>
            </a:p>
          </p:txBody>
        </p:sp>
        <p:sp>
          <p:nvSpPr>
            <p:cNvPr id="58" name="TextBox 57"/>
            <p:cNvSpPr txBox="1"/>
            <p:nvPr userDrawn="1"/>
          </p:nvSpPr>
          <p:spPr>
            <a:xfrm>
              <a:off x="-747711" y="5640188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6.35 cm</a:t>
              </a:r>
            </a:p>
          </p:txBody>
        </p:sp>
        <p:sp>
          <p:nvSpPr>
            <p:cNvPr id="60" name="TextBox 59"/>
            <p:cNvSpPr txBox="1"/>
            <p:nvPr userDrawn="1"/>
          </p:nvSpPr>
          <p:spPr>
            <a:xfrm>
              <a:off x="304800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tx1"/>
                  </a:solidFill>
                </a:rPr>
                <a:t>15.93cm</a:t>
              </a:r>
            </a:p>
          </p:txBody>
        </p:sp>
        <p:sp>
          <p:nvSpPr>
            <p:cNvPr id="72" name="TextBox 71"/>
            <p:cNvSpPr txBox="1"/>
            <p:nvPr userDrawn="1"/>
          </p:nvSpPr>
          <p:spPr>
            <a:xfrm>
              <a:off x="11426031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15.93 cm</a:t>
              </a:r>
            </a:p>
          </p:txBody>
        </p:sp>
        <p:cxnSp>
          <p:nvCxnSpPr>
            <p:cNvPr id="5" name="Straight Connector 4"/>
            <p:cNvCxnSpPr/>
            <p:nvPr userDrawn="1"/>
          </p:nvCxnSpPr>
          <p:spPr>
            <a:xfrm>
              <a:off x="361588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/>
            <p:cNvSpPr txBox="1"/>
            <p:nvPr userDrawn="1"/>
          </p:nvSpPr>
          <p:spPr>
            <a:xfrm>
              <a:off x="-1143000" y="5763299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Content Bottom</a:t>
              </a:r>
            </a:p>
          </p:txBody>
        </p:sp>
        <p:sp>
          <p:nvSpPr>
            <p:cNvPr id="86" name="TextBox 85"/>
            <p:cNvSpPr txBox="1"/>
            <p:nvPr userDrawn="1"/>
          </p:nvSpPr>
          <p:spPr>
            <a:xfrm>
              <a:off x="-1143000" y="1769267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Content Top</a:t>
              </a:r>
            </a:p>
          </p:txBody>
        </p:sp>
        <p:sp>
          <p:nvSpPr>
            <p:cNvPr id="88" name="TextBox 87"/>
            <p:cNvSpPr txBox="1"/>
            <p:nvPr userDrawn="1"/>
          </p:nvSpPr>
          <p:spPr>
            <a:xfrm>
              <a:off x="-590537" y="-438330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Left Margin</a:t>
              </a:r>
            </a:p>
          </p:txBody>
        </p:sp>
        <p:sp>
          <p:nvSpPr>
            <p:cNvPr id="89" name="TextBox 88"/>
            <p:cNvSpPr txBox="1"/>
            <p:nvPr userDrawn="1"/>
          </p:nvSpPr>
          <p:spPr>
            <a:xfrm>
              <a:off x="11898039" y="-438330"/>
              <a:ext cx="639242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tx1"/>
                  </a:solidFill>
                </a:rPr>
                <a:t>Right Margin</a:t>
              </a:r>
            </a:p>
          </p:txBody>
        </p:sp>
        <p:cxnSp>
          <p:nvCxnSpPr>
            <p:cNvPr id="98" name="Straight Connector 97"/>
            <p:cNvCxnSpPr/>
            <p:nvPr userDrawn="1"/>
          </p:nvCxnSpPr>
          <p:spPr>
            <a:xfrm>
              <a:off x="6096000" y="-363357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/>
            <p:cNvSpPr txBox="1"/>
            <p:nvPr userDrawn="1"/>
          </p:nvSpPr>
          <p:spPr>
            <a:xfrm>
              <a:off x="5914719" y="-600255"/>
              <a:ext cx="362256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 dirty="0">
                  <a:solidFill>
                    <a:schemeClr val="tx1"/>
                  </a:solidFill>
                </a:rPr>
                <a:t>Middle </a:t>
              </a:r>
              <a:br>
                <a:rPr lang="en-GB" sz="800" dirty="0">
                  <a:solidFill>
                    <a:schemeClr val="tx1"/>
                  </a:solidFill>
                </a:rPr>
              </a:br>
              <a:r>
                <a:rPr lang="en-GB" sz="800" dirty="0">
                  <a:solidFill>
                    <a:schemeClr val="tx1"/>
                  </a:solidFill>
                </a:rPr>
                <a:t>0cm </a:t>
              </a:r>
            </a:p>
          </p:txBody>
        </p:sp>
        <p:sp>
          <p:nvSpPr>
            <p:cNvPr id="101" name="TextBox 100"/>
            <p:cNvSpPr txBox="1"/>
            <p:nvPr userDrawn="1"/>
          </p:nvSpPr>
          <p:spPr>
            <a:xfrm>
              <a:off x="5636264" y="-208836"/>
              <a:ext cx="36225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 dirty="0">
                  <a:solidFill>
                    <a:schemeClr val="tx1"/>
                  </a:solidFill>
                </a:rPr>
                <a:t>0.26cm</a:t>
              </a:r>
            </a:p>
          </p:txBody>
        </p:sp>
        <p:cxnSp>
          <p:nvCxnSpPr>
            <p:cNvPr id="104" name="Straight Connector 103"/>
            <p:cNvCxnSpPr/>
            <p:nvPr userDrawn="1"/>
          </p:nvCxnSpPr>
          <p:spPr>
            <a:xfrm>
              <a:off x="6000389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 userDrawn="1"/>
          </p:nvCxnSpPr>
          <p:spPr>
            <a:xfrm>
              <a:off x="6190362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Box 105"/>
            <p:cNvSpPr txBox="1"/>
            <p:nvPr userDrawn="1"/>
          </p:nvSpPr>
          <p:spPr>
            <a:xfrm>
              <a:off x="6191102" y="-208836"/>
              <a:ext cx="36225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 dirty="0">
                  <a:solidFill>
                    <a:schemeClr val="tx1"/>
                  </a:solidFill>
                </a:rPr>
                <a:t>0.26cm</a:t>
              </a:r>
            </a:p>
          </p:txBody>
        </p:sp>
        <p:cxnSp>
          <p:nvCxnSpPr>
            <p:cNvPr id="107" name="Straight Connector 106"/>
            <p:cNvCxnSpPr/>
            <p:nvPr userDrawn="1"/>
          </p:nvCxnSpPr>
          <p:spPr>
            <a:xfrm>
              <a:off x="11836111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 userDrawn="1"/>
          </p:nvCxnSpPr>
          <p:spPr>
            <a:xfrm>
              <a:off x="-256200" y="430824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TextBox 108"/>
            <p:cNvSpPr txBox="1"/>
            <p:nvPr userDrawn="1"/>
          </p:nvSpPr>
          <p:spPr>
            <a:xfrm>
              <a:off x="-747711" y="404813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8.33cm</a:t>
              </a:r>
            </a:p>
          </p:txBody>
        </p:sp>
        <p:sp>
          <p:nvSpPr>
            <p:cNvPr id="110" name="TextBox 109"/>
            <p:cNvSpPr txBox="1"/>
            <p:nvPr userDrawn="1"/>
          </p:nvSpPr>
          <p:spPr>
            <a:xfrm>
              <a:off x="-1143000" y="527924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Title Top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925CEB6-6DDA-49BF-824C-CFA9D8A07E3F}"/>
                </a:ext>
              </a:extLst>
            </p:cNvPr>
            <p:cNvSpPr txBox="1"/>
            <p:nvPr userDrawn="1"/>
          </p:nvSpPr>
          <p:spPr>
            <a:xfrm>
              <a:off x="-747711" y="606654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7.54 cm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1658A23-15A2-4406-AF7E-89707B5575E7}"/>
                </a:ext>
              </a:extLst>
            </p:cNvPr>
            <p:cNvSpPr txBox="1"/>
            <p:nvPr userDrawn="1"/>
          </p:nvSpPr>
          <p:spPr>
            <a:xfrm>
              <a:off x="-1143000" y="6189657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Image Bottom</a:t>
              </a:r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5639F-9E76-41B0-BB57-8F8A1F6001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72400" y="6390000"/>
            <a:ext cx="7495200" cy="19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805F70E-6BF1-451B-AC5F-64819FD40883}"/>
              </a:ext>
            </a:extLst>
          </p:cNvPr>
          <p:cNvCxnSpPr>
            <a:cxnSpLocks/>
          </p:cNvCxnSpPr>
          <p:nvPr userDrawn="1">
            <p:custDataLst>
              <p:tags r:id="rId30"/>
            </p:custDataLst>
          </p:nvPr>
        </p:nvCxnSpPr>
        <p:spPr>
          <a:xfrm>
            <a:off x="360000" y="6120000"/>
            <a:ext cx="11474161" cy="0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Bilde 6" descr="Et bilde som inneholder sort, mørke, natt&#10;&#10;Automatisk generert beskrivelse">
            <a:extLst>
              <a:ext uri="{FF2B5EF4-FFF2-40B4-BE49-F238E27FC236}">
                <a16:creationId xmlns:a16="http://schemas.microsoft.com/office/drawing/2014/main" id="{024FC630-DBEB-D056-EA66-06FBD58DD7C5}"/>
              </a:ext>
            </a:extLst>
          </p:cNvPr>
          <p:cNvPicPr>
            <a:picLocks noChangeAspect="1"/>
          </p:cNvPicPr>
          <p:nvPr userDrawn="1"/>
        </p:nvPicPr>
        <p:blipFill>
          <a:blip r:embed="rId31"/>
          <a:stretch>
            <a:fillRect/>
          </a:stretch>
        </p:blipFill>
        <p:spPr>
          <a:xfrm>
            <a:off x="275304" y="6310211"/>
            <a:ext cx="1691142" cy="38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662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819" r:id="rId2"/>
    <p:sldLayoutId id="2147483821" r:id="rId3"/>
    <p:sldLayoutId id="2147483820" r:id="rId4"/>
    <p:sldLayoutId id="2147483697" r:id="rId5"/>
    <p:sldLayoutId id="2147483696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  <p:sldLayoutId id="2147483772" r:id="rId18"/>
    <p:sldLayoutId id="2147483773" r:id="rId19"/>
    <p:sldLayoutId id="2147483774" r:id="rId20"/>
    <p:sldLayoutId id="2147483775" r:id="rId21"/>
    <p:sldLayoutId id="2147483776" r:id="rId22"/>
    <p:sldLayoutId id="2147483863" r:id="rId23"/>
    <p:sldLayoutId id="2147483864" r:id="rId24"/>
    <p:sldLayoutId id="2147483865" r:id="rId25"/>
    <p:sldLayoutId id="2147483867" r:id="rId26"/>
    <p:sldLayoutId id="2147483868" r:id="rId27"/>
    <p:sldLayoutId id="2147483869" r:id="rId2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100000"/>
        </a:lnSpc>
        <a:spcBef>
          <a:spcPts val="60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orient="horz" pos="2160" userDrawn="1">
          <p15:clr>
            <a:srgbClr val="F26B43"/>
          </p15:clr>
        </p15:guide>
        <p15:guide id="14" pos="7453" userDrawn="1">
          <p15:clr>
            <a:srgbClr val="F26B43"/>
          </p15:clr>
        </p15:guide>
        <p15:guide id="28" orient="horz" pos="1076" userDrawn="1">
          <p15:clr>
            <a:srgbClr val="F26B43"/>
          </p15:clr>
        </p15:guide>
        <p15:guide id="29" orient="horz" pos="270" userDrawn="1">
          <p15:clr>
            <a:srgbClr val="F26B43"/>
          </p15:clr>
        </p15:guide>
        <p15:guide id="33" orient="horz" pos="3600" userDrawn="1">
          <p15:clr>
            <a:srgbClr val="F26B43"/>
          </p15:clr>
        </p15:guide>
        <p15:guide id="35" pos="228" userDrawn="1">
          <p15:clr>
            <a:srgbClr val="F26B43"/>
          </p15:clr>
        </p15:guide>
        <p15:guide id="36" pos="3840" userDrawn="1">
          <p15:clr>
            <a:srgbClr val="F26B43"/>
          </p15:clr>
        </p15:guide>
        <p15:guide id="37" pos="3782" userDrawn="1">
          <p15:clr>
            <a:srgbClr val="F26B43"/>
          </p15:clr>
        </p15:guide>
        <p15:guide id="38" pos="3900" userDrawn="1">
          <p15:clr>
            <a:srgbClr val="F26B43"/>
          </p15:clr>
        </p15:guide>
        <p15:guide id="39" orient="horz" pos="387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itle Placeholder 1"/>
          <p:cNvSpPr>
            <a:spLocks noGrp="1"/>
          </p:cNvSpPr>
          <p:nvPr>
            <p:ph type="title"/>
          </p:nvPr>
        </p:nvSpPr>
        <p:spPr>
          <a:xfrm>
            <a:off x="359999" y="430718"/>
            <a:ext cx="11466875" cy="4032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92" name="Text Placeholder 2"/>
          <p:cNvSpPr>
            <a:spLocks noGrp="1"/>
          </p:cNvSpPr>
          <p:nvPr>
            <p:ph type="body" idx="1"/>
          </p:nvPr>
        </p:nvSpPr>
        <p:spPr>
          <a:xfrm>
            <a:off x="359999" y="1710000"/>
            <a:ext cx="11466875" cy="399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0000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5639F-9E76-41B0-BB57-8F8A1F600167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3272400" y="6390000"/>
            <a:ext cx="7495200" cy="19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1FD9D1B-8E5A-447D-B2D0-15FF23DD7EDA}"/>
              </a:ext>
            </a:extLst>
          </p:cNvPr>
          <p:cNvCxnSpPr>
            <a:cxnSpLocks/>
          </p:cNvCxnSpPr>
          <p:nvPr userDrawn="1">
            <p:custDataLst>
              <p:tags r:id="rId15"/>
            </p:custDataLst>
          </p:nvPr>
        </p:nvCxnSpPr>
        <p:spPr>
          <a:xfrm>
            <a:off x="360000" y="6120000"/>
            <a:ext cx="11474161" cy="0"/>
          </a:xfrm>
          <a:prstGeom prst="line">
            <a:avLst/>
          </a:prstGeom>
          <a:ln w="38100">
            <a:solidFill>
              <a:srgbClr val="333333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27AF91A0-A869-4C9D-8D84-C843E57FF9C6}"/>
              </a:ext>
            </a:extLst>
          </p:cNvPr>
          <p:cNvGrpSpPr/>
          <p:nvPr userDrawn="1"/>
        </p:nvGrpSpPr>
        <p:grpSpPr>
          <a:xfrm>
            <a:off x="-1143000" y="-600255"/>
            <a:ext cx="13680281" cy="6916199"/>
            <a:chOff x="-1143000" y="-600255"/>
            <a:chExt cx="13680281" cy="6916199"/>
          </a:xfrm>
        </p:grpSpPr>
        <p:cxnSp>
          <p:nvCxnSpPr>
            <p:cNvPr id="14" name="Straight Connector 13"/>
            <p:cNvCxnSpPr/>
            <p:nvPr userDrawn="1"/>
          </p:nvCxnSpPr>
          <p:spPr>
            <a:xfrm>
              <a:off x="-256200" y="1710267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-256200" y="3426354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>
              <a:off x="-256200" y="5714470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 userDrawn="1"/>
          </p:nvSpPr>
          <p:spPr>
            <a:xfrm>
              <a:off x="-747711" y="164615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4.78cm</a:t>
              </a:r>
            </a:p>
          </p:txBody>
        </p:sp>
        <p:sp>
          <p:nvSpPr>
            <p:cNvPr id="54" name="TextBox 53"/>
            <p:cNvSpPr txBox="1"/>
            <p:nvPr userDrawn="1"/>
          </p:nvSpPr>
          <p:spPr>
            <a:xfrm>
              <a:off x="-747711" y="3357884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0 cm</a:t>
              </a:r>
            </a:p>
          </p:txBody>
        </p:sp>
        <p:sp>
          <p:nvSpPr>
            <p:cNvPr id="58" name="TextBox 57"/>
            <p:cNvSpPr txBox="1"/>
            <p:nvPr userDrawn="1"/>
          </p:nvSpPr>
          <p:spPr>
            <a:xfrm>
              <a:off x="-747711" y="5640188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6.35 cm</a:t>
              </a:r>
            </a:p>
          </p:txBody>
        </p:sp>
        <p:sp>
          <p:nvSpPr>
            <p:cNvPr id="60" name="TextBox 59"/>
            <p:cNvSpPr txBox="1"/>
            <p:nvPr userDrawn="1"/>
          </p:nvSpPr>
          <p:spPr>
            <a:xfrm>
              <a:off x="304800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tx1"/>
                  </a:solidFill>
                </a:rPr>
                <a:t>15.93cm</a:t>
              </a:r>
            </a:p>
          </p:txBody>
        </p:sp>
        <p:sp>
          <p:nvSpPr>
            <p:cNvPr id="72" name="TextBox 71"/>
            <p:cNvSpPr txBox="1"/>
            <p:nvPr userDrawn="1"/>
          </p:nvSpPr>
          <p:spPr>
            <a:xfrm>
              <a:off x="11426031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15.93 cm</a:t>
              </a:r>
            </a:p>
          </p:txBody>
        </p:sp>
        <p:cxnSp>
          <p:nvCxnSpPr>
            <p:cNvPr id="5" name="Straight Connector 4"/>
            <p:cNvCxnSpPr/>
            <p:nvPr userDrawn="1"/>
          </p:nvCxnSpPr>
          <p:spPr>
            <a:xfrm>
              <a:off x="361588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/>
            <p:cNvSpPr txBox="1"/>
            <p:nvPr userDrawn="1"/>
          </p:nvSpPr>
          <p:spPr>
            <a:xfrm>
              <a:off x="-1143000" y="5763299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Content Bottom</a:t>
              </a:r>
            </a:p>
          </p:txBody>
        </p:sp>
        <p:sp>
          <p:nvSpPr>
            <p:cNvPr id="86" name="TextBox 85"/>
            <p:cNvSpPr txBox="1"/>
            <p:nvPr userDrawn="1"/>
          </p:nvSpPr>
          <p:spPr>
            <a:xfrm>
              <a:off x="-1143000" y="1769267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Content Top</a:t>
              </a:r>
            </a:p>
          </p:txBody>
        </p:sp>
        <p:sp>
          <p:nvSpPr>
            <p:cNvPr id="88" name="TextBox 87"/>
            <p:cNvSpPr txBox="1"/>
            <p:nvPr userDrawn="1"/>
          </p:nvSpPr>
          <p:spPr>
            <a:xfrm>
              <a:off x="-590537" y="-438330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Left Margin</a:t>
              </a:r>
            </a:p>
          </p:txBody>
        </p:sp>
        <p:sp>
          <p:nvSpPr>
            <p:cNvPr id="89" name="TextBox 88"/>
            <p:cNvSpPr txBox="1"/>
            <p:nvPr userDrawn="1"/>
          </p:nvSpPr>
          <p:spPr>
            <a:xfrm>
              <a:off x="11898039" y="-438330"/>
              <a:ext cx="639242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tx1"/>
                  </a:solidFill>
                </a:rPr>
                <a:t>Right Margin</a:t>
              </a:r>
            </a:p>
          </p:txBody>
        </p:sp>
        <p:cxnSp>
          <p:nvCxnSpPr>
            <p:cNvPr id="98" name="Straight Connector 97"/>
            <p:cNvCxnSpPr/>
            <p:nvPr userDrawn="1"/>
          </p:nvCxnSpPr>
          <p:spPr>
            <a:xfrm>
              <a:off x="6096000" y="-363357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/>
            <p:cNvSpPr txBox="1"/>
            <p:nvPr userDrawn="1"/>
          </p:nvSpPr>
          <p:spPr>
            <a:xfrm>
              <a:off x="5914719" y="-600255"/>
              <a:ext cx="362256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 dirty="0">
                  <a:solidFill>
                    <a:schemeClr val="tx1"/>
                  </a:solidFill>
                </a:rPr>
                <a:t>Middle </a:t>
              </a:r>
              <a:br>
                <a:rPr lang="en-GB" sz="800" dirty="0">
                  <a:solidFill>
                    <a:schemeClr val="tx1"/>
                  </a:solidFill>
                </a:rPr>
              </a:br>
              <a:r>
                <a:rPr lang="en-GB" sz="800" dirty="0">
                  <a:solidFill>
                    <a:schemeClr val="tx1"/>
                  </a:solidFill>
                </a:rPr>
                <a:t>0cm </a:t>
              </a:r>
            </a:p>
          </p:txBody>
        </p:sp>
        <p:sp>
          <p:nvSpPr>
            <p:cNvPr id="101" name="TextBox 100"/>
            <p:cNvSpPr txBox="1"/>
            <p:nvPr userDrawn="1"/>
          </p:nvSpPr>
          <p:spPr>
            <a:xfrm>
              <a:off x="5636264" y="-208836"/>
              <a:ext cx="36225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 dirty="0">
                  <a:solidFill>
                    <a:schemeClr val="tx1"/>
                  </a:solidFill>
                </a:rPr>
                <a:t>0.26cm</a:t>
              </a:r>
            </a:p>
          </p:txBody>
        </p:sp>
        <p:cxnSp>
          <p:nvCxnSpPr>
            <p:cNvPr id="104" name="Straight Connector 103"/>
            <p:cNvCxnSpPr/>
            <p:nvPr userDrawn="1"/>
          </p:nvCxnSpPr>
          <p:spPr>
            <a:xfrm>
              <a:off x="6000389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 userDrawn="1"/>
          </p:nvCxnSpPr>
          <p:spPr>
            <a:xfrm>
              <a:off x="6190362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Box 105"/>
            <p:cNvSpPr txBox="1"/>
            <p:nvPr userDrawn="1"/>
          </p:nvSpPr>
          <p:spPr>
            <a:xfrm>
              <a:off x="6191102" y="-208836"/>
              <a:ext cx="36225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 dirty="0">
                  <a:solidFill>
                    <a:schemeClr val="tx1"/>
                  </a:solidFill>
                </a:rPr>
                <a:t>0.26cm</a:t>
              </a:r>
            </a:p>
          </p:txBody>
        </p:sp>
        <p:cxnSp>
          <p:nvCxnSpPr>
            <p:cNvPr id="107" name="Straight Connector 106"/>
            <p:cNvCxnSpPr/>
            <p:nvPr userDrawn="1"/>
          </p:nvCxnSpPr>
          <p:spPr>
            <a:xfrm>
              <a:off x="11836111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 userDrawn="1"/>
          </p:nvCxnSpPr>
          <p:spPr>
            <a:xfrm>
              <a:off x="-256200" y="430824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TextBox 108"/>
            <p:cNvSpPr txBox="1"/>
            <p:nvPr userDrawn="1"/>
          </p:nvSpPr>
          <p:spPr>
            <a:xfrm>
              <a:off x="-747711" y="404813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8.33cm</a:t>
              </a:r>
            </a:p>
          </p:txBody>
        </p:sp>
        <p:sp>
          <p:nvSpPr>
            <p:cNvPr id="110" name="TextBox 109"/>
            <p:cNvSpPr txBox="1"/>
            <p:nvPr userDrawn="1"/>
          </p:nvSpPr>
          <p:spPr>
            <a:xfrm>
              <a:off x="-1143000" y="527924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Title Top</a:t>
              </a:r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C819980-719E-42BA-84AA-491FF69717D9}"/>
                </a:ext>
              </a:extLst>
            </p:cNvPr>
            <p:cNvCxnSpPr/>
            <p:nvPr userDrawn="1"/>
          </p:nvCxnSpPr>
          <p:spPr>
            <a:xfrm>
              <a:off x="-256200" y="6145408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D636BE3-4FEE-45BA-A183-BCB80C007E10}"/>
                </a:ext>
              </a:extLst>
            </p:cNvPr>
            <p:cNvSpPr txBox="1"/>
            <p:nvPr userDrawn="1"/>
          </p:nvSpPr>
          <p:spPr>
            <a:xfrm>
              <a:off x="-747711" y="6069722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7.54 cm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2FC16A6-CA4F-4B0F-B25C-7772D09D7351}"/>
                </a:ext>
              </a:extLst>
            </p:cNvPr>
            <p:cNvSpPr txBox="1"/>
            <p:nvPr userDrawn="1"/>
          </p:nvSpPr>
          <p:spPr>
            <a:xfrm>
              <a:off x="-1143000" y="6192833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Image Bottom</a:t>
              </a:r>
            </a:p>
          </p:txBody>
        </p:sp>
      </p:grpSp>
      <p:pic>
        <p:nvPicPr>
          <p:cNvPr id="7" name="Bilde 6" descr="Et bilde som inneholder sort, mørke, natt&#10;&#10;Automatisk generert beskrivelse">
            <a:extLst>
              <a:ext uri="{FF2B5EF4-FFF2-40B4-BE49-F238E27FC236}">
                <a16:creationId xmlns:a16="http://schemas.microsoft.com/office/drawing/2014/main" id="{DE34578C-8DCD-9274-FA00-63610E33D1ED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275304" y="6310211"/>
            <a:ext cx="1691142" cy="38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036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800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100000"/>
        </a:lnSpc>
        <a:spcBef>
          <a:spcPts val="60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orient="horz" pos="2160">
          <p15:clr>
            <a:srgbClr val="F26B43"/>
          </p15:clr>
        </p15:guide>
        <p15:guide id="14" pos="7453">
          <p15:clr>
            <a:srgbClr val="F26B43"/>
          </p15:clr>
        </p15:guide>
        <p15:guide id="28" orient="horz" pos="1076">
          <p15:clr>
            <a:srgbClr val="F26B43"/>
          </p15:clr>
        </p15:guide>
        <p15:guide id="29" orient="horz" pos="270">
          <p15:clr>
            <a:srgbClr val="F26B43"/>
          </p15:clr>
        </p15:guide>
        <p15:guide id="33" orient="horz" pos="3600">
          <p15:clr>
            <a:srgbClr val="F26B43"/>
          </p15:clr>
        </p15:guide>
        <p15:guide id="35" pos="228">
          <p15:clr>
            <a:srgbClr val="F26B43"/>
          </p15:clr>
        </p15:guide>
        <p15:guide id="36" pos="3840">
          <p15:clr>
            <a:srgbClr val="F26B43"/>
          </p15:clr>
        </p15:guide>
        <p15:guide id="37" pos="3782">
          <p15:clr>
            <a:srgbClr val="F26B43"/>
          </p15:clr>
        </p15:guide>
        <p15:guide id="38" pos="3900">
          <p15:clr>
            <a:srgbClr val="F26B43"/>
          </p15:clr>
        </p15:guide>
        <p15:guide id="39" orient="horz" pos="387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itle Placeholder 1"/>
          <p:cNvSpPr>
            <a:spLocks noGrp="1"/>
          </p:cNvSpPr>
          <p:nvPr>
            <p:ph type="title"/>
          </p:nvPr>
        </p:nvSpPr>
        <p:spPr>
          <a:xfrm>
            <a:off x="359999" y="430718"/>
            <a:ext cx="11466875" cy="4032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92" name="Text Placeholder 2"/>
          <p:cNvSpPr>
            <a:spLocks noGrp="1"/>
          </p:cNvSpPr>
          <p:nvPr>
            <p:ph type="body" idx="1"/>
          </p:nvPr>
        </p:nvSpPr>
        <p:spPr>
          <a:xfrm>
            <a:off x="359999" y="1710000"/>
            <a:ext cx="11466875" cy="399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0000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-1143000" y="-600255"/>
            <a:ext cx="13680281" cy="6720255"/>
            <a:chOff x="-1143000" y="-600255"/>
            <a:chExt cx="13680281" cy="6720255"/>
          </a:xfrm>
        </p:grpSpPr>
        <p:cxnSp>
          <p:nvCxnSpPr>
            <p:cNvPr id="14" name="Straight Connector 13"/>
            <p:cNvCxnSpPr/>
            <p:nvPr userDrawn="1"/>
          </p:nvCxnSpPr>
          <p:spPr>
            <a:xfrm>
              <a:off x="-256200" y="1710267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>
              <a:off x="-256200" y="6120000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-256200" y="3426354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>
              <a:off x="-256200" y="5714470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 userDrawn="1"/>
          </p:nvSpPr>
          <p:spPr>
            <a:xfrm>
              <a:off x="-747711" y="164615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4.78cm</a:t>
              </a:r>
            </a:p>
          </p:txBody>
        </p:sp>
        <p:sp>
          <p:nvSpPr>
            <p:cNvPr id="54" name="TextBox 53"/>
            <p:cNvSpPr txBox="1"/>
            <p:nvPr userDrawn="1"/>
          </p:nvSpPr>
          <p:spPr>
            <a:xfrm>
              <a:off x="-747711" y="3357884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0 cm</a:t>
              </a:r>
            </a:p>
          </p:txBody>
        </p:sp>
        <p:sp>
          <p:nvSpPr>
            <p:cNvPr id="58" name="TextBox 57"/>
            <p:cNvSpPr txBox="1"/>
            <p:nvPr userDrawn="1"/>
          </p:nvSpPr>
          <p:spPr>
            <a:xfrm>
              <a:off x="-747711" y="5640188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6.35 cm</a:t>
              </a:r>
            </a:p>
          </p:txBody>
        </p:sp>
        <p:sp>
          <p:nvSpPr>
            <p:cNvPr id="60" name="TextBox 59"/>
            <p:cNvSpPr txBox="1"/>
            <p:nvPr userDrawn="1"/>
          </p:nvSpPr>
          <p:spPr>
            <a:xfrm>
              <a:off x="304800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tx1"/>
                  </a:solidFill>
                </a:rPr>
                <a:t>15.93cm</a:t>
              </a:r>
            </a:p>
          </p:txBody>
        </p:sp>
        <p:sp>
          <p:nvSpPr>
            <p:cNvPr id="72" name="TextBox 71"/>
            <p:cNvSpPr txBox="1"/>
            <p:nvPr userDrawn="1"/>
          </p:nvSpPr>
          <p:spPr>
            <a:xfrm>
              <a:off x="11426031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15.93 cm</a:t>
              </a:r>
            </a:p>
          </p:txBody>
        </p:sp>
        <p:cxnSp>
          <p:nvCxnSpPr>
            <p:cNvPr id="5" name="Straight Connector 4"/>
            <p:cNvCxnSpPr/>
            <p:nvPr userDrawn="1"/>
          </p:nvCxnSpPr>
          <p:spPr>
            <a:xfrm>
              <a:off x="361588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/>
            <p:cNvSpPr txBox="1"/>
            <p:nvPr userDrawn="1"/>
          </p:nvSpPr>
          <p:spPr>
            <a:xfrm>
              <a:off x="-1143000" y="5763299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Content Bottom</a:t>
              </a:r>
            </a:p>
          </p:txBody>
        </p:sp>
        <p:sp>
          <p:nvSpPr>
            <p:cNvPr id="86" name="TextBox 85"/>
            <p:cNvSpPr txBox="1"/>
            <p:nvPr userDrawn="1"/>
          </p:nvSpPr>
          <p:spPr>
            <a:xfrm>
              <a:off x="-1143000" y="1769267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Content Top</a:t>
              </a:r>
            </a:p>
          </p:txBody>
        </p:sp>
        <p:sp>
          <p:nvSpPr>
            <p:cNvPr id="88" name="TextBox 87"/>
            <p:cNvSpPr txBox="1"/>
            <p:nvPr userDrawn="1"/>
          </p:nvSpPr>
          <p:spPr>
            <a:xfrm>
              <a:off x="-590537" y="-438330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Left Margin</a:t>
              </a:r>
            </a:p>
          </p:txBody>
        </p:sp>
        <p:sp>
          <p:nvSpPr>
            <p:cNvPr id="89" name="TextBox 88"/>
            <p:cNvSpPr txBox="1"/>
            <p:nvPr userDrawn="1"/>
          </p:nvSpPr>
          <p:spPr>
            <a:xfrm>
              <a:off x="11898039" y="-438330"/>
              <a:ext cx="639242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tx1"/>
                  </a:solidFill>
                </a:rPr>
                <a:t>Right Margin</a:t>
              </a:r>
            </a:p>
          </p:txBody>
        </p:sp>
        <p:cxnSp>
          <p:nvCxnSpPr>
            <p:cNvPr id="98" name="Straight Connector 97"/>
            <p:cNvCxnSpPr/>
            <p:nvPr userDrawn="1"/>
          </p:nvCxnSpPr>
          <p:spPr>
            <a:xfrm>
              <a:off x="6096000" y="-363357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/>
            <p:cNvSpPr txBox="1"/>
            <p:nvPr userDrawn="1"/>
          </p:nvSpPr>
          <p:spPr>
            <a:xfrm>
              <a:off x="5914719" y="-600255"/>
              <a:ext cx="362256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 dirty="0">
                  <a:solidFill>
                    <a:schemeClr val="tx1"/>
                  </a:solidFill>
                </a:rPr>
                <a:t>Middle </a:t>
              </a:r>
              <a:br>
                <a:rPr lang="en-GB" sz="800" dirty="0">
                  <a:solidFill>
                    <a:schemeClr val="tx1"/>
                  </a:solidFill>
                </a:rPr>
              </a:br>
              <a:r>
                <a:rPr lang="en-GB" sz="800" dirty="0">
                  <a:solidFill>
                    <a:schemeClr val="tx1"/>
                  </a:solidFill>
                </a:rPr>
                <a:t>0cm </a:t>
              </a:r>
            </a:p>
          </p:txBody>
        </p:sp>
        <p:sp>
          <p:nvSpPr>
            <p:cNvPr id="101" name="TextBox 100"/>
            <p:cNvSpPr txBox="1"/>
            <p:nvPr userDrawn="1"/>
          </p:nvSpPr>
          <p:spPr>
            <a:xfrm>
              <a:off x="5636264" y="-208836"/>
              <a:ext cx="36225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 dirty="0">
                  <a:solidFill>
                    <a:schemeClr val="tx1"/>
                  </a:solidFill>
                </a:rPr>
                <a:t>0.26cm</a:t>
              </a:r>
            </a:p>
          </p:txBody>
        </p:sp>
        <p:cxnSp>
          <p:nvCxnSpPr>
            <p:cNvPr id="104" name="Straight Connector 103"/>
            <p:cNvCxnSpPr/>
            <p:nvPr userDrawn="1"/>
          </p:nvCxnSpPr>
          <p:spPr>
            <a:xfrm>
              <a:off x="6000389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 userDrawn="1"/>
          </p:nvCxnSpPr>
          <p:spPr>
            <a:xfrm>
              <a:off x="6190362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Box 105"/>
            <p:cNvSpPr txBox="1"/>
            <p:nvPr userDrawn="1"/>
          </p:nvSpPr>
          <p:spPr>
            <a:xfrm>
              <a:off x="6191102" y="-208836"/>
              <a:ext cx="36225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 dirty="0">
                  <a:solidFill>
                    <a:schemeClr val="tx1"/>
                  </a:solidFill>
                </a:rPr>
                <a:t>0.26cm</a:t>
              </a:r>
            </a:p>
          </p:txBody>
        </p:sp>
        <p:cxnSp>
          <p:nvCxnSpPr>
            <p:cNvPr id="107" name="Straight Connector 106"/>
            <p:cNvCxnSpPr/>
            <p:nvPr userDrawn="1"/>
          </p:nvCxnSpPr>
          <p:spPr>
            <a:xfrm>
              <a:off x="11836111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 userDrawn="1"/>
          </p:nvCxnSpPr>
          <p:spPr>
            <a:xfrm>
              <a:off x="-256200" y="430824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TextBox 108"/>
            <p:cNvSpPr txBox="1"/>
            <p:nvPr userDrawn="1"/>
          </p:nvSpPr>
          <p:spPr>
            <a:xfrm>
              <a:off x="-747711" y="404813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8.33cm</a:t>
              </a:r>
            </a:p>
          </p:txBody>
        </p:sp>
        <p:sp>
          <p:nvSpPr>
            <p:cNvPr id="110" name="TextBox 109"/>
            <p:cNvSpPr txBox="1"/>
            <p:nvPr userDrawn="1"/>
          </p:nvSpPr>
          <p:spPr>
            <a:xfrm>
              <a:off x="-1143000" y="527924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Title Top</a:t>
              </a:r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5639F-9E76-41B0-BB57-8F8A1F6001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72400" y="6390000"/>
            <a:ext cx="7495200" cy="19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B75DB98-1BD1-4926-8750-16657B153BE4}"/>
              </a:ext>
            </a:extLst>
          </p:cNvPr>
          <p:cNvCxnSpPr>
            <a:cxnSpLocks/>
          </p:cNvCxnSpPr>
          <p:nvPr userDrawn="1"/>
        </p:nvCxnSpPr>
        <p:spPr>
          <a:xfrm>
            <a:off x="360000" y="6120000"/>
            <a:ext cx="11474161" cy="0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Bilde 6" descr="Et bilde som inneholder sort, mørke, natt&#10;&#10;Automatisk generert beskrivelse">
            <a:extLst>
              <a:ext uri="{FF2B5EF4-FFF2-40B4-BE49-F238E27FC236}">
                <a16:creationId xmlns:a16="http://schemas.microsoft.com/office/drawing/2014/main" id="{1E112163-294F-D34F-1D76-360F798E44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5304" y="6310211"/>
            <a:ext cx="1691142" cy="38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071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100000"/>
        </a:lnSpc>
        <a:spcBef>
          <a:spcPts val="60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orient="horz" pos="2160">
          <p15:clr>
            <a:srgbClr val="F26B43"/>
          </p15:clr>
        </p15:guide>
        <p15:guide id="14" pos="7453">
          <p15:clr>
            <a:srgbClr val="F26B43"/>
          </p15:clr>
        </p15:guide>
        <p15:guide id="28" orient="horz" pos="1076">
          <p15:clr>
            <a:srgbClr val="F26B43"/>
          </p15:clr>
        </p15:guide>
        <p15:guide id="29" orient="horz" pos="270">
          <p15:clr>
            <a:srgbClr val="F26B43"/>
          </p15:clr>
        </p15:guide>
        <p15:guide id="33" orient="horz" pos="3600">
          <p15:clr>
            <a:srgbClr val="F26B43"/>
          </p15:clr>
        </p15:guide>
        <p15:guide id="35" pos="228">
          <p15:clr>
            <a:srgbClr val="F26B43"/>
          </p15:clr>
        </p15:guide>
        <p15:guide id="36" pos="3840">
          <p15:clr>
            <a:srgbClr val="F26B43"/>
          </p15:clr>
        </p15:guide>
        <p15:guide id="37" pos="3782">
          <p15:clr>
            <a:srgbClr val="F26B43"/>
          </p15:clr>
        </p15:guide>
        <p15:guide id="38" pos="390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itle Placeholder 1"/>
          <p:cNvSpPr>
            <a:spLocks noGrp="1"/>
          </p:cNvSpPr>
          <p:nvPr>
            <p:ph type="title"/>
          </p:nvPr>
        </p:nvSpPr>
        <p:spPr>
          <a:xfrm>
            <a:off x="357718" y="288926"/>
            <a:ext cx="11463865" cy="84772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92" name="Text Placeholder 2"/>
          <p:cNvSpPr>
            <a:spLocks noGrp="1"/>
          </p:cNvSpPr>
          <p:nvPr>
            <p:ph type="body" idx="1"/>
          </p:nvPr>
        </p:nvSpPr>
        <p:spPr>
          <a:xfrm>
            <a:off x="360000" y="1706564"/>
            <a:ext cx="11466875" cy="40068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cxnSp>
        <p:nvCxnSpPr>
          <p:cNvPr id="93" name="Straight Connector 92"/>
          <p:cNvCxnSpPr/>
          <p:nvPr/>
        </p:nvCxnSpPr>
        <p:spPr>
          <a:xfrm>
            <a:off x="0" y="6121816"/>
            <a:ext cx="12192000" cy="0"/>
          </a:xfrm>
          <a:prstGeom prst="line">
            <a:avLst/>
          </a:prstGeom>
          <a:ln w="19050">
            <a:gradFill>
              <a:gsLst>
                <a:gs pos="0">
                  <a:srgbClr val="F2DA64"/>
                </a:gs>
                <a:gs pos="18000">
                  <a:srgbClr val="A27700"/>
                </a:gs>
                <a:gs pos="71000">
                  <a:srgbClr val="D7B446"/>
                </a:gs>
                <a:gs pos="51000">
                  <a:srgbClr val="F2DA64"/>
                </a:gs>
                <a:gs pos="100000">
                  <a:srgbClr val="987000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9213"/>
            <a:ext cx="969963" cy="1825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120" name="Group 119"/>
          <p:cNvGrpSpPr/>
          <p:nvPr userDrawn="1"/>
        </p:nvGrpSpPr>
        <p:grpSpPr>
          <a:xfrm>
            <a:off x="-1320800" y="-553566"/>
            <a:ext cx="13990320" cy="6673566"/>
            <a:chOff x="-990600" y="-553566"/>
            <a:chExt cx="10492740" cy="6673566"/>
          </a:xfrm>
        </p:grpSpPr>
        <p:cxnSp>
          <p:nvCxnSpPr>
            <p:cNvPr id="121" name="Straight Connector 120"/>
            <p:cNvCxnSpPr/>
            <p:nvPr userDrawn="1"/>
          </p:nvCxnSpPr>
          <p:spPr>
            <a:xfrm>
              <a:off x="8870157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 userDrawn="1"/>
          </p:nvCxnSpPr>
          <p:spPr>
            <a:xfrm>
              <a:off x="-192150" y="285750"/>
              <a:ext cx="135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 userDrawn="1"/>
          </p:nvCxnSpPr>
          <p:spPr>
            <a:xfrm>
              <a:off x="-192150" y="1707886"/>
              <a:ext cx="135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 userDrawn="1"/>
          </p:nvCxnSpPr>
          <p:spPr>
            <a:xfrm>
              <a:off x="-192150" y="6120000"/>
              <a:ext cx="135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 userDrawn="1"/>
          </p:nvCxnSpPr>
          <p:spPr>
            <a:xfrm>
              <a:off x="-192150" y="3426354"/>
              <a:ext cx="135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 userDrawn="1"/>
          </p:nvCxnSpPr>
          <p:spPr>
            <a:xfrm>
              <a:off x="-192150" y="5714470"/>
              <a:ext cx="135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 userDrawn="1"/>
          </p:nvCxnSpPr>
          <p:spPr>
            <a:xfrm>
              <a:off x="4499697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 userDrawn="1"/>
          </p:nvCxnSpPr>
          <p:spPr>
            <a:xfrm>
              <a:off x="4572000" y="-288131"/>
              <a:ext cx="0" cy="202406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TextBox 128"/>
            <p:cNvSpPr txBox="1"/>
            <p:nvPr userDrawn="1"/>
          </p:nvSpPr>
          <p:spPr>
            <a:xfrm>
              <a:off x="-630925" y="1646156"/>
              <a:ext cx="39914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4.78cm</a:t>
              </a:r>
            </a:p>
          </p:txBody>
        </p:sp>
        <p:sp>
          <p:nvSpPr>
            <p:cNvPr id="130" name="TextBox 129"/>
            <p:cNvSpPr txBox="1"/>
            <p:nvPr userDrawn="1"/>
          </p:nvSpPr>
          <p:spPr>
            <a:xfrm>
              <a:off x="-630925" y="3357884"/>
              <a:ext cx="39914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0cm</a:t>
              </a:r>
            </a:p>
          </p:txBody>
        </p:sp>
        <p:sp>
          <p:nvSpPr>
            <p:cNvPr id="131" name="TextBox 130"/>
            <p:cNvSpPr txBox="1"/>
            <p:nvPr userDrawn="1"/>
          </p:nvSpPr>
          <p:spPr>
            <a:xfrm>
              <a:off x="-630925" y="5640188"/>
              <a:ext cx="39914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6.36cm</a:t>
              </a:r>
            </a:p>
          </p:txBody>
        </p:sp>
        <p:sp>
          <p:nvSpPr>
            <p:cNvPr id="132" name="TextBox 131"/>
            <p:cNvSpPr txBox="1"/>
            <p:nvPr userDrawn="1"/>
          </p:nvSpPr>
          <p:spPr>
            <a:xfrm>
              <a:off x="298272" y="-297180"/>
              <a:ext cx="407812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tx1"/>
                  </a:solidFill>
                </a:rPr>
                <a:t>11.96cm</a:t>
              </a:r>
            </a:p>
          </p:txBody>
        </p:sp>
        <p:sp>
          <p:nvSpPr>
            <p:cNvPr id="133" name="TextBox 132"/>
            <p:cNvSpPr txBox="1"/>
            <p:nvPr userDrawn="1"/>
          </p:nvSpPr>
          <p:spPr>
            <a:xfrm>
              <a:off x="4064858" y="-208836"/>
              <a:ext cx="407812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0.20cm</a:t>
              </a:r>
            </a:p>
          </p:txBody>
        </p:sp>
        <p:sp>
          <p:nvSpPr>
            <p:cNvPr id="134" name="TextBox 133"/>
            <p:cNvSpPr txBox="1"/>
            <p:nvPr userDrawn="1"/>
          </p:nvSpPr>
          <p:spPr>
            <a:xfrm>
              <a:off x="4672443" y="-208836"/>
              <a:ext cx="407812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tx1"/>
                  </a:solidFill>
                </a:rPr>
                <a:t>0.20cm</a:t>
              </a:r>
            </a:p>
          </p:txBody>
        </p:sp>
        <p:sp>
          <p:nvSpPr>
            <p:cNvPr id="135" name="TextBox 134"/>
            <p:cNvSpPr txBox="1"/>
            <p:nvPr userDrawn="1"/>
          </p:nvSpPr>
          <p:spPr>
            <a:xfrm>
              <a:off x="8444866" y="-292104"/>
              <a:ext cx="407812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11.94cm</a:t>
              </a:r>
            </a:p>
          </p:txBody>
        </p:sp>
        <p:sp>
          <p:nvSpPr>
            <p:cNvPr id="136" name="TextBox 135"/>
            <p:cNvSpPr txBox="1"/>
            <p:nvPr userDrawn="1"/>
          </p:nvSpPr>
          <p:spPr>
            <a:xfrm>
              <a:off x="4368094" y="-553566"/>
              <a:ext cx="407812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 dirty="0">
                  <a:solidFill>
                    <a:schemeClr val="tx1"/>
                  </a:solidFill>
                </a:rPr>
                <a:t>Middle</a:t>
              </a:r>
              <a:br>
                <a:rPr lang="en-GB" sz="800" dirty="0">
                  <a:solidFill>
                    <a:schemeClr val="tx1"/>
                  </a:solidFill>
                </a:rPr>
              </a:br>
              <a:r>
                <a:rPr lang="en-GB" sz="800" dirty="0">
                  <a:solidFill>
                    <a:schemeClr val="tx1"/>
                  </a:solidFill>
                </a:rPr>
                <a:t>0cm</a:t>
              </a:r>
            </a:p>
          </p:txBody>
        </p:sp>
        <p:cxnSp>
          <p:nvCxnSpPr>
            <p:cNvPr id="137" name="Straight Connector 136"/>
            <p:cNvCxnSpPr/>
            <p:nvPr userDrawn="1"/>
          </p:nvCxnSpPr>
          <p:spPr>
            <a:xfrm>
              <a:off x="270000" y="-445725"/>
              <a:ext cx="0" cy="36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TextBox 137"/>
            <p:cNvSpPr txBox="1"/>
            <p:nvPr userDrawn="1"/>
          </p:nvSpPr>
          <p:spPr>
            <a:xfrm>
              <a:off x="-990600" y="5763299"/>
              <a:ext cx="75882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Content Bottom</a:t>
              </a:r>
            </a:p>
          </p:txBody>
        </p:sp>
        <p:sp>
          <p:nvSpPr>
            <p:cNvPr id="139" name="TextBox 138"/>
            <p:cNvSpPr txBox="1"/>
            <p:nvPr userDrawn="1"/>
          </p:nvSpPr>
          <p:spPr>
            <a:xfrm>
              <a:off x="-990600" y="1766886"/>
              <a:ext cx="75882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Content Top</a:t>
              </a:r>
            </a:p>
          </p:txBody>
        </p:sp>
        <p:sp>
          <p:nvSpPr>
            <p:cNvPr id="140" name="TextBox 139"/>
            <p:cNvSpPr txBox="1"/>
            <p:nvPr userDrawn="1"/>
          </p:nvSpPr>
          <p:spPr>
            <a:xfrm>
              <a:off x="-537210" y="-297180"/>
              <a:ext cx="775293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Left Margin</a:t>
              </a:r>
            </a:p>
          </p:txBody>
        </p:sp>
        <p:sp>
          <p:nvSpPr>
            <p:cNvPr id="141" name="TextBox 140"/>
            <p:cNvSpPr txBox="1"/>
            <p:nvPr userDrawn="1"/>
          </p:nvSpPr>
          <p:spPr>
            <a:xfrm>
              <a:off x="8907866" y="-297180"/>
              <a:ext cx="594274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tx1"/>
                  </a:solidFill>
                </a:rPr>
                <a:t>Right Margin</a:t>
              </a:r>
            </a:p>
          </p:txBody>
        </p:sp>
        <p:cxnSp>
          <p:nvCxnSpPr>
            <p:cNvPr id="142" name="Straight Connector 141"/>
            <p:cNvCxnSpPr/>
            <p:nvPr userDrawn="1"/>
          </p:nvCxnSpPr>
          <p:spPr>
            <a:xfrm>
              <a:off x="4643438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" name="TextBox 142"/>
            <p:cNvSpPr txBox="1"/>
            <p:nvPr userDrawn="1"/>
          </p:nvSpPr>
          <p:spPr>
            <a:xfrm>
              <a:off x="-630925" y="199943"/>
              <a:ext cx="39914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8.73cm</a:t>
              </a:r>
            </a:p>
          </p:txBody>
        </p:sp>
        <p:sp>
          <p:nvSpPr>
            <p:cNvPr id="144" name="TextBox 143"/>
            <p:cNvSpPr txBox="1"/>
            <p:nvPr userDrawn="1"/>
          </p:nvSpPr>
          <p:spPr>
            <a:xfrm>
              <a:off x="-990600" y="323054"/>
              <a:ext cx="75882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Title Top</a:t>
              </a:r>
            </a:p>
          </p:txBody>
        </p:sp>
      </p:grpSp>
      <p:pic>
        <p:nvPicPr>
          <p:cNvPr id="3" name="Bilde 2" descr="Et bilde som inneholder sort, mørke, natt&#10;&#10;Automatisk generert beskrivelse">
            <a:extLst>
              <a:ext uri="{FF2B5EF4-FFF2-40B4-BE49-F238E27FC236}">
                <a16:creationId xmlns:a16="http://schemas.microsoft.com/office/drawing/2014/main" id="{B37A6968-032D-59E2-2389-7C40FB62D6FE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75304" y="6310211"/>
            <a:ext cx="1691142" cy="38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426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100000"/>
        </a:lnSpc>
        <a:spcBef>
          <a:spcPts val="60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lnSpc>
          <a:spcPct val="10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1950" indent="-180975" algn="l" defTabSz="914400" rtl="0" eaLnBrk="1" latinLnBrk="0" hangingPunct="1">
        <a:lnSpc>
          <a:spcPct val="10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42925" indent="-180975" algn="l" defTabSz="914400" rtl="0" eaLnBrk="1" latinLnBrk="0" hangingPunct="1">
        <a:lnSpc>
          <a:spcPct val="10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1450" algn="l" defTabSz="914400" rtl="0" eaLnBrk="1" latinLnBrk="0" hangingPunct="1">
        <a:lnSpc>
          <a:spcPct val="10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68">
          <p15:clr>
            <a:srgbClr val="F26B43"/>
          </p15:clr>
        </p15:guide>
        <p15:guide id="2" orient="horz" pos="2160">
          <p15:clr>
            <a:srgbClr val="F26B43"/>
          </p15:clr>
        </p15:guide>
        <p15:guide id="14" pos="2880">
          <p15:clr>
            <a:srgbClr val="F26B43"/>
          </p15:clr>
        </p15:guide>
        <p15:guide id="25" pos="5588">
          <p15:clr>
            <a:srgbClr val="F26B43"/>
          </p15:clr>
        </p15:guide>
        <p15:guide id="28" orient="horz" pos="1076">
          <p15:clr>
            <a:srgbClr val="F26B43"/>
          </p15:clr>
        </p15:guide>
        <p15:guide id="33" orient="horz" pos="3602">
          <p15:clr>
            <a:srgbClr val="F26B43"/>
          </p15:clr>
        </p15:guide>
        <p15:guide id="36" orient="horz" pos="179">
          <p15:clr>
            <a:srgbClr val="F26B43"/>
          </p15:clr>
        </p15:guide>
        <p15:guide id="37" pos="2925">
          <p15:clr>
            <a:srgbClr val="F26B43"/>
          </p15:clr>
        </p15:guide>
        <p15:guide id="38" pos="2835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143000" y="-438330"/>
            <a:ext cx="13716000" cy="6621721"/>
            <a:chOff x="-1143000" y="-438330"/>
            <a:chExt cx="13716000" cy="6621721"/>
          </a:xfrm>
        </p:grpSpPr>
        <p:cxnSp>
          <p:nvCxnSpPr>
            <p:cNvPr id="12" name="Straight Connector 11"/>
            <p:cNvCxnSpPr/>
            <p:nvPr userDrawn="1"/>
          </p:nvCxnSpPr>
          <p:spPr>
            <a:xfrm>
              <a:off x="11826875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 userDrawn="1"/>
          </p:nvCxnSpPr>
          <p:spPr>
            <a:xfrm>
              <a:off x="-256200" y="1138238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>
              <a:off x="-256200" y="1710267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>
              <a:off x="-256200" y="6120000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 userDrawn="1"/>
          </p:nvSpPr>
          <p:spPr>
            <a:xfrm>
              <a:off x="-747711" y="1075580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3.16cm</a:t>
              </a:r>
            </a:p>
          </p:txBody>
        </p:sp>
        <p:cxnSp>
          <p:nvCxnSpPr>
            <p:cNvPr id="21" name="Straight Connector 20"/>
            <p:cNvCxnSpPr/>
            <p:nvPr userDrawn="1"/>
          </p:nvCxnSpPr>
          <p:spPr>
            <a:xfrm>
              <a:off x="-256200" y="2282296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>
              <a:off x="-256200" y="2854325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-256200" y="3426354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>
              <a:off x="-256200" y="3998383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>
            <a:xfrm>
              <a:off x="-256200" y="4570412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>
              <a:off x="-256200" y="5142441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>
              <a:off x="-256200" y="5714470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>
              <a:off x="1149350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>
              <a:off x="2120034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>
              <a:off x="3090718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 userDrawn="1"/>
          </p:nvCxnSpPr>
          <p:spPr>
            <a:xfrm>
              <a:off x="4061402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>
            <a:xfrm>
              <a:off x="5032086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>
            <a:xfrm>
              <a:off x="6002770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 userDrawn="1"/>
          </p:nvCxnSpPr>
          <p:spPr>
            <a:xfrm>
              <a:off x="6973454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 userDrawn="1"/>
          </p:nvCxnSpPr>
          <p:spPr>
            <a:xfrm>
              <a:off x="7944138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 userDrawn="1"/>
          </p:nvCxnSpPr>
          <p:spPr>
            <a:xfrm>
              <a:off x="8914822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 userDrawn="1"/>
          </p:nvCxnSpPr>
          <p:spPr>
            <a:xfrm>
              <a:off x="9885506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 userDrawn="1"/>
          </p:nvCxnSpPr>
          <p:spPr>
            <a:xfrm>
              <a:off x="10856190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 userDrawn="1"/>
          </p:nvCxnSpPr>
          <p:spPr>
            <a:xfrm>
              <a:off x="11049000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 userDrawn="1"/>
          </p:nvCxnSpPr>
          <p:spPr>
            <a:xfrm>
              <a:off x="10077270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 userDrawn="1"/>
          </p:nvCxnSpPr>
          <p:spPr>
            <a:xfrm>
              <a:off x="9105543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 userDrawn="1"/>
          </p:nvCxnSpPr>
          <p:spPr>
            <a:xfrm>
              <a:off x="8133816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 userDrawn="1"/>
          </p:nvCxnSpPr>
          <p:spPr>
            <a:xfrm>
              <a:off x="7162089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 userDrawn="1"/>
          </p:nvCxnSpPr>
          <p:spPr>
            <a:xfrm>
              <a:off x="6190362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 userDrawn="1"/>
          </p:nvCxnSpPr>
          <p:spPr>
            <a:xfrm>
              <a:off x="5218635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 userDrawn="1"/>
          </p:nvCxnSpPr>
          <p:spPr>
            <a:xfrm>
              <a:off x="4246908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 userDrawn="1"/>
          </p:nvCxnSpPr>
          <p:spPr>
            <a:xfrm>
              <a:off x="3275181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 userDrawn="1"/>
          </p:nvCxnSpPr>
          <p:spPr>
            <a:xfrm>
              <a:off x="2303454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 userDrawn="1"/>
          </p:nvCxnSpPr>
          <p:spPr>
            <a:xfrm>
              <a:off x="1331727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 userDrawn="1"/>
          </p:nvSpPr>
          <p:spPr>
            <a:xfrm>
              <a:off x="-747711" y="164615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4.75cm</a:t>
              </a:r>
            </a:p>
          </p:txBody>
        </p:sp>
        <p:sp>
          <p:nvSpPr>
            <p:cNvPr id="52" name="TextBox 51"/>
            <p:cNvSpPr txBox="1"/>
            <p:nvPr userDrawn="1"/>
          </p:nvSpPr>
          <p:spPr>
            <a:xfrm>
              <a:off x="-747711" y="2216732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6.34cm</a:t>
              </a:r>
            </a:p>
          </p:txBody>
        </p:sp>
        <p:sp>
          <p:nvSpPr>
            <p:cNvPr id="53" name="TextBox 52"/>
            <p:cNvSpPr txBox="1"/>
            <p:nvPr userDrawn="1"/>
          </p:nvSpPr>
          <p:spPr>
            <a:xfrm>
              <a:off x="-747711" y="2787308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7.93cm</a:t>
              </a:r>
            </a:p>
          </p:txBody>
        </p:sp>
        <p:sp>
          <p:nvSpPr>
            <p:cNvPr id="54" name="TextBox 53"/>
            <p:cNvSpPr txBox="1"/>
            <p:nvPr userDrawn="1"/>
          </p:nvSpPr>
          <p:spPr>
            <a:xfrm>
              <a:off x="-747711" y="3357884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9.52cm</a:t>
              </a:r>
            </a:p>
          </p:txBody>
        </p:sp>
        <p:sp>
          <p:nvSpPr>
            <p:cNvPr id="55" name="TextBox 54"/>
            <p:cNvSpPr txBox="1"/>
            <p:nvPr userDrawn="1"/>
          </p:nvSpPr>
          <p:spPr>
            <a:xfrm>
              <a:off x="-747711" y="3928460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11.11cm</a:t>
              </a:r>
            </a:p>
          </p:txBody>
        </p:sp>
        <p:sp>
          <p:nvSpPr>
            <p:cNvPr id="56" name="TextBox 55"/>
            <p:cNvSpPr txBox="1"/>
            <p:nvPr userDrawn="1"/>
          </p:nvSpPr>
          <p:spPr>
            <a:xfrm>
              <a:off x="-747711" y="44990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12.70cm</a:t>
              </a:r>
            </a:p>
          </p:txBody>
        </p:sp>
        <p:sp>
          <p:nvSpPr>
            <p:cNvPr id="57" name="TextBox 56"/>
            <p:cNvSpPr txBox="1"/>
            <p:nvPr userDrawn="1"/>
          </p:nvSpPr>
          <p:spPr>
            <a:xfrm>
              <a:off x="-747711" y="5069612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14.29cm</a:t>
              </a:r>
            </a:p>
          </p:txBody>
        </p:sp>
        <p:sp>
          <p:nvSpPr>
            <p:cNvPr id="58" name="TextBox 57"/>
            <p:cNvSpPr txBox="1"/>
            <p:nvPr userDrawn="1"/>
          </p:nvSpPr>
          <p:spPr>
            <a:xfrm>
              <a:off x="-747711" y="5640188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15.87cm</a:t>
              </a:r>
            </a:p>
          </p:txBody>
        </p:sp>
        <p:sp>
          <p:nvSpPr>
            <p:cNvPr id="59" name="TextBox 58"/>
            <p:cNvSpPr txBox="1"/>
            <p:nvPr userDrawn="1"/>
          </p:nvSpPr>
          <p:spPr>
            <a:xfrm>
              <a:off x="-747711" y="6060280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17.00cm</a:t>
              </a:r>
            </a:p>
          </p:txBody>
        </p:sp>
        <p:sp>
          <p:nvSpPr>
            <p:cNvPr id="60" name="TextBox 59"/>
            <p:cNvSpPr txBox="1"/>
            <p:nvPr userDrawn="1"/>
          </p:nvSpPr>
          <p:spPr>
            <a:xfrm>
              <a:off x="304800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tx1"/>
                  </a:solidFill>
                </a:rPr>
                <a:t>1.00cm</a:t>
              </a:r>
            </a:p>
          </p:txBody>
        </p:sp>
        <p:sp>
          <p:nvSpPr>
            <p:cNvPr id="61" name="TextBox 60"/>
            <p:cNvSpPr txBox="1"/>
            <p:nvPr userDrawn="1"/>
          </p:nvSpPr>
          <p:spPr>
            <a:xfrm>
              <a:off x="1276838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tx1"/>
                  </a:solidFill>
                </a:rPr>
                <a:t>3.70cm</a:t>
              </a:r>
            </a:p>
          </p:txBody>
        </p:sp>
        <p:sp>
          <p:nvSpPr>
            <p:cNvPr id="62" name="TextBox 61"/>
            <p:cNvSpPr txBox="1"/>
            <p:nvPr userDrawn="1"/>
          </p:nvSpPr>
          <p:spPr>
            <a:xfrm>
              <a:off x="2248876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tx1"/>
                  </a:solidFill>
                </a:rPr>
                <a:t>6.40cm</a:t>
              </a:r>
            </a:p>
          </p:txBody>
        </p:sp>
        <p:sp>
          <p:nvSpPr>
            <p:cNvPr id="63" name="TextBox 62"/>
            <p:cNvSpPr txBox="1"/>
            <p:nvPr userDrawn="1"/>
          </p:nvSpPr>
          <p:spPr>
            <a:xfrm>
              <a:off x="3220914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tx1"/>
                  </a:solidFill>
                </a:rPr>
                <a:t>9.10cm</a:t>
              </a:r>
            </a:p>
          </p:txBody>
        </p:sp>
        <p:sp>
          <p:nvSpPr>
            <p:cNvPr id="64" name="TextBox 63"/>
            <p:cNvSpPr txBox="1"/>
            <p:nvPr userDrawn="1"/>
          </p:nvSpPr>
          <p:spPr>
            <a:xfrm>
              <a:off x="4192952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tx1"/>
                  </a:solidFill>
                </a:rPr>
                <a:t>11.80cm</a:t>
              </a:r>
            </a:p>
          </p:txBody>
        </p:sp>
        <p:sp>
          <p:nvSpPr>
            <p:cNvPr id="65" name="TextBox 64"/>
            <p:cNvSpPr txBox="1"/>
            <p:nvPr userDrawn="1"/>
          </p:nvSpPr>
          <p:spPr>
            <a:xfrm>
              <a:off x="5164990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tx1"/>
                  </a:solidFill>
                </a:rPr>
                <a:t>14.50cm</a:t>
              </a:r>
            </a:p>
          </p:txBody>
        </p:sp>
        <p:sp>
          <p:nvSpPr>
            <p:cNvPr id="66" name="TextBox 65"/>
            <p:cNvSpPr txBox="1"/>
            <p:nvPr userDrawn="1"/>
          </p:nvSpPr>
          <p:spPr>
            <a:xfrm>
              <a:off x="6137028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tx1"/>
                  </a:solidFill>
                </a:rPr>
                <a:t>17.20cm</a:t>
              </a:r>
            </a:p>
          </p:txBody>
        </p:sp>
        <p:sp>
          <p:nvSpPr>
            <p:cNvPr id="67" name="TextBox 66"/>
            <p:cNvSpPr txBox="1"/>
            <p:nvPr userDrawn="1"/>
          </p:nvSpPr>
          <p:spPr>
            <a:xfrm>
              <a:off x="7109066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tx1"/>
                  </a:solidFill>
                </a:rPr>
                <a:t>9.90cm</a:t>
              </a:r>
            </a:p>
          </p:txBody>
        </p:sp>
        <p:sp>
          <p:nvSpPr>
            <p:cNvPr id="68" name="TextBox 67"/>
            <p:cNvSpPr txBox="1"/>
            <p:nvPr userDrawn="1"/>
          </p:nvSpPr>
          <p:spPr>
            <a:xfrm>
              <a:off x="8081104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tx1"/>
                  </a:solidFill>
                </a:rPr>
                <a:t>22.60cm</a:t>
              </a:r>
            </a:p>
          </p:txBody>
        </p:sp>
        <p:sp>
          <p:nvSpPr>
            <p:cNvPr id="69" name="TextBox 68"/>
            <p:cNvSpPr txBox="1"/>
            <p:nvPr userDrawn="1"/>
          </p:nvSpPr>
          <p:spPr>
            <a:xfrm>
              <a:off x="9053142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tx1"/>
                  </a:solidFill>
                </a:rPr>
                <a:t>25.30cm</a:t>
              </a:r>
            </a:p>
          </p:txBody>
        </p:sp>
        <p:sp>
          <p:nvSpPr>
            <p:cNvPr id="70" name="TextBox 69"/>
            <p:cNvSpPr txBox="1"/>
            <p:nvPr userDrawn="1"/>
          </p:nvSpPr>
          <p:spPr>
            <a:xfrm>
              <a:off x="10025180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tx1"/>
                  </a:solidFill>
                </a:rPr>
                <a:t>27.99cm</a:t>
              </a:r>
            </a:p>
          </p:txBody>
        </p:sp>
        <p:sp>
          <p:nvSpPr>
            <p:cNvPr id="71" name="TextBox 70"/>
            <p:cNvSpPr txBox="1"/>
            <p:nvPr userDrawn="1"/>
          </p:nvSpPr>
          <p:spPr>
            <a:xfrm>
              <a:off x="10997215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tx1"/>
                  </a:solidFill>
                </a:rPr>
                <a:t>30.69cm</a:t>
              </a:r>
            </a:p>
          </p:txBody>
        </p:sp>
        <p:sp>
          <p:nvSpPr>
            <p:cNvPr id="72" name="TextBox 71"/>
            <p:cNvSpPr txBox="1"/>
            <p:nvPr userDrawn="1"/>
          </p:nvSpPr>
          <p:spPr>
            <a:xfrm>
              <a:off x="11461750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32.85cm</a:t>
              </a:r>
            </a:p>
          </p:txBody>
        </p:sp>
        <p:sp>
          <p:nvSpPr>
            <p:cNvPr id="74" name="TextBox 73"/>
            <p:cNvSpPr txBox="1"/>
            <p:nvPr userDrawn="1"/>
          </p:nvSpPr>
          <p:spPr>
            <a:xfrm>
              <a:off x="10490780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30.16cm</a:t>
              </a:r>
            </a:p>
          </p:txBody>
        </p:sp>
        <p:sp>
          <p:nvSpPr>
            <p:cNvPr id="75" name="TextBox 74"/>
            <p:cNvSpPr txBox="1"/>
            <p:nvPr userDrawn="1"/>
          </p:nvSpPr>
          <p:spPr>
            <a:xfrm>
              <a:off x="9519807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27.46cm</a:t>
              </a:r>
            </a:p>
          </p:txBody>
        </p:sp>
        <p:sp>
          <p:nvSpPr>
            <p:cNvPr id="76" name="TextBox 75"/>
            <p:cNvSpPr txBox="1"/>
            <p:nvPr userDrawn="1"/>
          </p:nvSpPr>
          <p:spPr>
            <a:xfrm>
              <a:off x="8548834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24.76cm</a:t>
              </a:r>
            </a:p>
          </p:txBody>
        </p:sp>
        <p:sp>
          <p:nvSpPr>
            <p:cNvPr id="77" name="TextBox 76"/>
            <p:cNvSpPr txBox="1"/>
            <p:nvPr userDrawn="1"/>
          </p:nvSpPr>
          <p:spPr>
            <a:xfrm>
              <a:off x="7577861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22.07cm</a:t>
              </a:r>
            </a:p>
          </p:txBody>
        </p:sp>
        <p:sp>
          <p:nvSpPr>
            <p:cNvPr id="78" name="TextBox 77"/>
            <p:cNvSpPr txBox="1"/>
            <p:nvPr userDrawn="1"/>
          </p:nvSpPr>
          <p:spPr>
            <a:xfrm>
              <a:off x="6606888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19.37cm</a:t>
              </a:r>
            </a:p>
          </p:txBody>
        </p:sp>
        <p:sp>
          <p:nvSpPr>
            <p:cNvPr id="79" name="TextBox 78"/>
            <p:cNvSpPr txBox="1"/>
            <p:nvPr userDrawn="1"/>
          </p:nvSpPr>
          <p:spPr>
            <a:xfrm>
              <a:off x="5635915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16.67cm</a:t>
              </a:r>
            </a:p>
          </p:txBody>
        </p:sp>
        <p:sp>
          <p:nvSpPr>
            <p:cNvPr id="80" name="TextBox 79"/>
            <p:cNvSpPr txBox="1"/>
            <p:nvPr userDrawn="1"/>
          </p:nvSpPr>
          <p:spPr>
            <a:xfrm>
              <a:off x="4664942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13.98cm</a:t>
              </a:r>
            </a:p>
          </p:txBody>
        </p:sp>
        <p:sp>
          <p:nvSpPr>
            <p:cNvPr id="81" name="TextBox 80"/>
            <p:cNvSpPr txBox="1"/>
            <p:nvPr userDrawn="1"/>
          </p:nvSpPr>
          <p:spPr>
            <a:xfrm>
              <a:off x="3693969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11.28cm</a:t>
              </a:r>
            </a:p>
          </p:txBody>
        </p:sp>
        <p:sp>
          <p:nvSpPr>
            <p:cNvPr id="82" name="TextBox 81"/>
            <p:cNvSpPr txBox="1"/>
            <p:nvPr userDrawn="1"/>
          </p:nvSpPr>
          <p:spPr>
            <a:xfrm>
              <a:off x="2722996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8.59cm</a:t>
              </a:r>
            </a:p>
          </p:txBody>
        </p:sp>
        <p:sp>
          <p:nvSpPr>
            <p:cNvPr id="83" name="TextBox 82"/>
            <p:cNvSpPr txBox="1"/>
            <p:nvPr userDrawn="1"/>
          </p:nvSpPr>
          <p:spPr>
            <a:xfrm>
              <a:off x="1752023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5.89cm</a:t>
              </a:r>
            </a:p>
          </p:txBody>
        </p:sp>
        <p:sp>
          <p:nvSpPr>
            <p:cNvPr id="84" name="TextBox 83"/>
            <p:cNvSpPr txBox="1"/>
            <p:nvPr userDrawn="1"/>
          </p:nvSpPr>
          <p:spPr>
            <a:xfrm>
              <a:off x="781050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3.19cm</a:t>
              </a:r>
            </a:p>
          </p:txBody>
        </p:sp>
        <p:cxnSp>
          <p:nvCxnSpPr>
            <p:cNvPr id="5" name="Straight Connector 4"/>
            <p:cNvCxnSpPr/>
            <p:nvPr userDrawn="1"/>
          </p:nvCxnSpPr>
          <p:spPr>
            <a:xfrm>
              <a:off x="360000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/>
            <p:cNvSpPr txBox="1"/>
            <p:nvPr userDrawn="1"/>
          </p:nvSpPr>
          <p:spPr>
            <a:xfrm>
              <a:off x="-1143000" y="5763299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Content Bottom</a:t>
              </a:r>
            </a:p>
          </p:txBody>
        </p:sp>
        <p:sp>
          <p:nvSpPr>
            <p:cNvPr id="86" name="TextBox 85"/>
            <p:cNvSpPr txBox="1"/>
            <p:nvPr userDrawn="1"/>
          </p:nvSpPr>
          <p:spPr>
            <a:xfrm>
              <a:off x="-1143000" y="1769267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Content Top</a:t>
              </a:r>
            </a:p>
          </p:txBody>
        </p:sp>
        <p:sp>
          <p:nvSpPr>
            <p:cNvPr id="87" name="TextBox 86"/>
            <p:cNvSpPr txBox="1"/>
            <p:nvPr userDrawn="1"/>
          </p:nvSpPr>
          <p:spPr>
            <a:xfrm>
              <a:off x="-1143000" y="1198691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Heading Baseline</a:t>
              </a:r>
            </a:p>
          </p:txBody>
        </p:sp>
        <p:sp>
          <p:nvSpPr>
            <p:cNvPr id="88" name="TextBox 87"/>
            <p:cNvSpPr txBox="1"/>
            <p:nvPr userDrawn="1"/>
          </p:nvSpPr>
          <p:spPr>
            <a:xfrm>
              <a:off x="-590537" y="-438330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Left Margin</a:t>
              </a:r>
            </a:p>
          </p:txBody>
        </p:sp>
        <p:sp>
          <p:nvSpPr>
            <p:cNvPr id="89" name="TextBox 88"/>
            <p:cNvSpPr txBox="1"/>
            <p:nvPr userDrawn="1"/>
          </p:nvSpPr>
          <p:spPr>
            <a:xfrm>
              <a:off x="11933758" y="-438330"/>
              <a:ext cx="639242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tx1"/>
                  </a:solidFill>
                </a:rPr>
                <a:t>Right Margin</a:t>
              </a:r>
            </a:p>
          </p:txBody>
        </p:sp>
      </p:grpSp>
      <p:sp>
        <p:nvSpPr>
          <p:cNvPr id="91" name="Title Placeholder 1"/>
          <p:cNvSpPr>
            <a:spLocks noGrp="1"/>
          </p:cNvSpPr>
          <p:nvPr>
            <p:ph type="title"/>
          </p:nvPr>
        </p:nvSpPr>
        <p:spPr>
          <a:xfrm>
            <a:off x="359999" y="430718"/>
            <a:ext cx="11466875" cy="70434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2" name="Text Placeholder 2"/>
          <p:cNvSpPr>
            <a:spLocks noGrp="1"/>
          </p:cNvSpPr>
          <p:nvPr>
            <p:ph type="body" idx="1"/>
          </p:nvPr>
        </p:nvSpPr>
        <p:spPr>
          <a:xfrm>
            <a:off x="359999" y="1708150"/>
            <a:ext cx="11466875" cy="40036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4275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94" name="Straight Connector 93"/>
          <p:cNvCxnSpPr/>
          <p:nvPr/>
        </p:nvCxnSpPr>
        <p:spPr>
          <a:xfrm>
            <a:off x="0" y="6124991"/>
            <a:ext cx="12193200" cy="0"/>
          </a:xfrm>
          <a:prstGeom prst="line">
            <a:avLst/>
          </a:prstGeom>
          <a:ln w="19050">
            <a:gradFill>
              <a:gsLst>
                <a:gs pos="0">
                  <a:srgbClr val="F2DA64"/>
                </a:gs>
                <a:gs pos="18000">
                  <a:srgbClr val="A27700"/>
                </a:gs>
                <a:gs pos="71000">
                  <a:srgbClr val="D7B446"/>
                </a:gs>
                <a:gs pos="51000">
                  <a:srgbClr val="F2DA64"/>
                </a:gs>
                <a:gs pos="100000">
                  <a:srgbClr val="987000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Bilde 2" descr="Et bilde som inneholder sort, mørke, natt&#10;&#10;Automatisk generert beskrivelse">
            <a:extLst>
              <a:ext uri="{FF2B5EF4-FFF2-40B4-BE49-F238E27FC236}">
                <a16:creationId xmlns:a16="http://schemas.microsoft.com/office/drawing/2014/main" id="{8534E01A-4C34-4752-429C-66C58F547F9D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275304" y="6310211"/>
            <a:ext cx="1691142" cy="38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086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  <p:sldLayoutId id="2147483845" r:id="rId12"/>
    <p:sldLayoutId id="2147483846" r:id="rId13"/>
    <p:sldLayoutId id="2147483847" r:id="rId14"/>
    <p:sldLayoutId id="2147483848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100000"/>
        </a:lnSpc>
        <a:spcBef>
          <a:spcPts val="60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lnSpc>
          <a:spcPct val="10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1950" indent="-180975" algn="l" defTabSz="914400" rtl="0" eaLnBrk="1" latinLnBrk="0" hangingPunct="1">
        <a:lnSpc>
          <a:spcPct val="10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42925" indent="-180975" algn="l" defTabSz="914400" rtl="0" eaLnBrk="1" latinLnBrk="0" hangingPunct="1">
        <a:lnSpc>
          <a:spcPct val="10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1450" algn="l" defTabSz="914400" rtl="0" eaLnBrk="1" latinLnBrk="0" hangingPunct="1">
        <a:lnSpc>
          <a:spcPct val="10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27">
          <p15:clr>
            <a:srgbClr val="A4A3A4"/>
          </p15:clr>
        </p15:guide>
        <p15:guide id="2" orient="horz" pos="2159">
          <p15:clr>
            <a:srgbClr val="A4A3A4"/>
          </p15:clr>
        </p15:guide>
        <p15:guide id="3" pos="725">
          <p15:clr>
            <a:srgbClr val="A4A3A4"/>
          </p15:clr>
        </p15:guide>
        <p15:guide id="4" pos="842">
          <p15:clr>
            <a:srgbClr val="A4A3A4"/>
          </p15:clr>
        </p15:guide>
        <p15:guide id="5" pos="1335">
          <p15:clr>
            <a:srgbClr val="A4A3A4"/>
          </p15:clr>
        </p15:guide>
        <p15:guide id="6" pos="1454">
          <p15:clr>
            <a:srgbClr val="A4A3A4"/>
          </p15:clr>
        </p15:guide>
        <p15:guide id="7" pos="1947">
          <p15:clr>
            <a:srgbClr val="A4A3A4"/>
          </p15:clr>
        </p15:guide>
        <p15:guide id="8" pos="2064">
          <p15:clr>
            <a:srgbClr val="A4A3A4"/>
          </p15:clr>
        </p15:guide>
        <p15:guide id="9" pos="2558">
          <p15:clr>
            <a:srgbClr val="A4A3A4"/>
          </p15:clr>
        </p15:guide>
        <p15:guide id="10" pos="2678">
          <p15:clr>
            <a:srgbClr val="A4A3A4"/>
          </p15:clr>
        </p15:guide>
        <p15:guide id="11" pos="3170">
          <p15:clr>
            <a:srgbClr val="A4A3A4"/>
          </p15:clr>
        </p15:guide>
        <p15:guide id="12" pos="3288">
          <p15:clr>
            <a:srgbClr val="A4A3A4"/>
          </p15:clr>
        </p15:guide>
        <p15:guide id="13" pos="3780">
          <p15:clr>
            <a:srgbClr val="A4A3A4"/>
          </p15:clr>
        </p15:guide>
        <p15:guide id="14" pos="3900">
          <p15:clr>
            <a:srgbClr val="A4A3A4"/>
          </p15:clr>
        </p15:guide>
        <p15:guide id="15" pos="4392">
          <p15:clr>
            <a:srgbClr val="A4A3A4"/>
          </p15:clr>
        </p15:guide>
        <p15:guide id="16" pos="4512">
          <p15:clr>
            <a:srgbClr val="A4A3A4"/>
          </p15:clr>
        </p15:guide>
        <p15:guide id="17" pos="5124">
          <p15:clr>
            <a:srgbClr val="A4A3A4"/>
          </p15:clr>
        </p15:guide>
        <p15:guide id="18" pos="5004">
          <p15:clr>
            <a:srgbClr val="A4A3A4"/>
          </p15:clr>
        </p15:guide>
        <p15:guide id="19" pos="5616">
          <p15:clr>
            <a:srgbClr val="A4A3A4"/>
          </p15:clr>
        </p15:guide>
        <p15:guide id="20" pos="5736">
          <p15:clr>
            <a:srgbClr val="A4A3A4"/>
          </p15:clr>
        </p15:guide>
        <p15:guide id="21" pos="6227">
          <p15:clr>
            <a:srgbClr val="A4A3A4"/>
          </p15:clr>
        </p15:guide>
        <p15:guide id="22" pos="6348">
          <p15:clr>
            <a:srgbClr val="A4A3A4"/>
          </p15:clr>
        </p15:guide>
        <p15:guide id="23" pos="6839">
          <p15:clr>
            <a:srgbClr val="A4A3A4"/>
          </p15:clr>
        </p15:guide>
        <p15:guide id="24" pos="6960">
          <p15:clr>
            <a:srgbClr val="A4A3A4"/>
          </p15:clr>
        </p15:guide>
        <p15:guide id="25" pos="7451">
          <p15:clr>
            <a:srgbClr val="A4A3A4"/>
          </p15:clr>
        </p15:guide>
        <p15:guide id="26" orient="horz" pos="1799">
          <p15:clr>
            <a:srgbClr val="A4A3A4"/>
          </p15:clr>
        </p15:guide>
        <p15:guide id="27" orient="horz" pos="1437">
          <p15:clr>
            <a:srgbClr val="A4A3A4"/>
          </p15:clr>
        </p15:guide>
        <p15:guide id="28" orient="horz" pos="1077">
          <p15:clr>
            <a:srgbClr val="A4A3A4"/>
          </p15:clr>
        </p15:guide>
        <p15:guide id="29" orient="horz" pos="717">
          <p15:clr>
            <a:srgbClr val="A4A3A4"/>
          </p15:clr>
        </p15:guide>
        <p15:guide id="30" orient="horz" pos="2519">
          <p15:clr>
            <a:srgbClr val="A4A3A4"/>
          </p15:clr>
        </p15:guide>
        <p15:guide id="31" orient="horz" pos="2879">
          <p15:clr>
            <a:srgbClr val="A4A3A4"/>
          </p15:clr>
        </p15:guide>
        <p15:guide id="32" orient="horz" pos="3240">
          <p15:clr>
            <a:srgbClr val="A4A3A4"/>
          </p15:clr>
        </p15:guide>
        <p15:guide id="33" orient="horz" pos="3600">
          <p15:clr>
            <a:srgbClr val="A4A3A4"/>
          </p15:clr>
        </p15:guide>
        <p15:guide id="34" orient="horz" pos="3855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Relationship Id="rId6" Type="http://schemas.openxmlformats.org/officeDocument/2006/relationships/hyperlink" Target="https://kampanje.com/medier/2023/12/-derfor-trekker-vi-oss-ut-av-tunein/" TargetMode="External"/><Relationship Id="rId5" Type="http://schemas.openxmlformats.org/officeDocument/2006/relationships/hyperlink" Target="https://www.nielsen.com/about-us/locations/norway/" TargetMode="External"/><Relationship Id="rId4" Type="http://schemas.openxmlformats.org/officeDocument/2006/relationships/hyperlink" Target="https://dashboard-eu-iport.nielsen-iwatch.com/norway_radio_quarterly_reporting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12.xml"/><Relationship Id="rId6" Type="http://schemas.openxmlformats.org/officeDocument/2006/relationships/image" Target="../media/image12.PNG"/><Relationship Id="rId5" Type="http://schemas.openxmlformats.org/officeDocument/2006/relationships/hyperlink" Target="https://kantar.no/medier/forbruker_media/" TargetMode="External"/><Relationship Id="rId4" Type="http://schemas.openxmlformats.org/officeDocument/2006/relationships/chart" Target="../charts/char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image" Target="../media/image10.png"/><Relationship Id="rId5" Type="http://schemas.openxmlformats.org/officeDocument/2006/relationships/chart" Target="../charts/chart11.xml"/><Relationship Id="rId4" Type="http://schemas.openxmlformats.org/officeDocument/2006/relationships/hyperlink" Target="https://kantar.no/medier/forbruker_media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5" Type="http://schemas.openxmlformats.org/officeDocument/2006/relationships/image" Target="../media/image12.PNG"/><Relationship Id="rId4" Type="http://schemas.openxmlformats.org/officeDocument/2006/relationships/chart" Target="../charts/char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15.xml"/><Relationship Id="rId5" Type="http://schemas.openxmlformats.org/officeDocument/2006/relationships/image" Target="../media/image10.png"/><Relationship Id="rId4" Type="http://schemas.openxmlformats.org/officeDocument/2006/relationships/chart" Target="../charts/char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5" Type="http://schemas.openxmlformats.org/officeDocument/2006/relationships/image" Target="../media/image10.png"/><Relationship Id="rId4" Type="http://schemas.openxmlformats.org/officeDocument/2006/relationships/chart" Target="../charts/char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5" Type="http://schemas.openxmlformats.org/officeDocument/2006/relationships/image" Target="../media/image10.png"/><Relationship Id="rId4" Type="http://schemas.openxmlformats.org/officeDocument/2006/relationships/chart" Target="../charts/char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8.xml"/><Relationship Id="rId6" Type="http://schemas.openxmlformats.org/officeDocument/2006/relationships/image" Target="../media/image11.png"/><Relationship Id="rId5" Type="http://schemas.openxmlformats.org/officeDocument/2006/relationships/hyperlink" Target="https://kantar.no/medier/24Timer/" TargetMode="External"/><Relationship Id="rId4" Type="http://schemas.openxmlformats.org/officeDocument/2006/relationships/chart" Target="../charts/char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19.xml"/><Relationship Id="rId6" Type="http://schemas.openxmlformats.org/officeDocument/2006/relationships/hyperlink" Target="Forbruker%20&amp;%20Media" TargetMode="External"/><Relationship Id="rId5" Type="http://schemas.openxmlformats.org/officeDocument/2006/relationships/chart" Target="../charts/chart18.xml"/><Relationship Id="rId4" Type="http://schemas.openxmlformats.org/officeDocument/2006/relationships/chart" Target="../charts/char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6" Type="http://schemas.openxmlformats.org/officeDocument/2006/relationships/image" Target="../media/image11.png"/><Relationship Id="rId5" Type="http://schemas.openxmlformats.org/officeDocument/2006/relationships/hyperlink" Target="https://kantar.no/medier/24Timer/" TargetMode="External"/><Relationship Id="rId4" Type="http://schemas.openxmlformats.org/officeDocument/2006/relationships/chart" Target="../charts/char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21.xml"/><Relationship Id="rId5" Type="http://schemas.openxmlformats.org/officeDocument/2006/relationships/image" Target="../media/image10.png"/><Relationship Id="rId4" Type="http://schemas.openxmlformats.org/officeDocument/2006/relationships/chart" Target="../charts/chart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22.xml"/><Relationship Id="rId6" Type="http://schemas.openxmlformats.org/officeDocument/2006/relationships/image" Target="../media/image12.PNG"/><Relationship Id="rId5" Type="http://schemas.openxmlformats.org/officeDocument/2006/relationships/hyperlink" Target="Forbruker%20&amp;%20Media" TargetMode="External"/><Relationship Id="rId4" Type="http://schemas.openxmlformats.org/officeDocument/2006/relationships/chart" Target="../charts/chart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23.xml"/><Relationship Id="rId5" Type="http://schemas.openxmlformats.org/officeDocument/2006/relationships/image" Target="../media/image12.PNG"/><Relationship Id="rId4" Type="http://schemas.openxmlformats.org/officeDocument/2006/relationships/hyperlink" Target="https://app.powerbi.com/groups/me/reports/3d7d4568-ca49-4224-b676-062d2fcd84e8/ReportSection88fccec8b4976dbdc040?experience=power-bi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3d7d4568-ca49-4224-b676-062d2fcd84e8/ReportSection88fccec8b4976dbdc040?experience=power-bi" TargetMode="Externa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24.xml"/><Relationship Id="rId6" Type="http://schemas.openxmlformats.org/officeDocument/2006/relationships/image" Target="../media/image12.PNG"/><Relationship Id="rId5" Type="http://schemas.openxmlformats.org/officeDocument/2006/relationships/chart" Target="../charts/chart24.xml"/><Relationship Id="rId4" Type="http://schemas.openxmlformats.org/officeDocument/2006/relationships/chart" Target="../charts/chart2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chart" Target="../charts/chart2.xml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8.xml"/><Relationship Id="rId6" Type="http://schemas.openxmlformats.org/officeDocument/2006/relationships/hyperlink" Target="https://kantar.no/medier/24Timer2022/" TargetMode="External"/><Relationship Id="rId5" Type="http://schemas.openxmlformats.org/officeDocument/2006/relationships/hyperlink" Target="https://kantar.no/medier/qa-for-de-nye-malingene-for-avis-magasin-og-online/" TargetMode="Externa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kantar.no/medier/strommedata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0.png"/><Relationship Id="rId5" Type="http://schemas.openxmlformats.org/officeDocument/2006/relationships/hyperlink" Target="https://www.mediebedriftene.no/tall-og-fakta/rapporter/" TargetMode="Externa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hyperlink" Target="https://kantar.no/medier/24Timer/" TargetMode="Externa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9.xml"/><Relationship Id="rId6" Type="http://schemas.openxmlformats.org/officeDocument/2006/relationships/image" Target="../media/image11.png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0.xml"/><Relationship Id="rId6" Type="http://schemas.openxmlformats.org/officeDocument/2006/relationships/image" Target="../media/image11.png"/><Relationship Id="rId5" Type="http://schemas.openxmlformats.org/officeDocument/2006/relationships/hyperlink" Target="https://kantar.no/medier/24Timer/" TargetMode="External"/><Relationship Id="rId4" Type="http://schemas.openxmlformats.org/officeDocument/2006/relationships/chart" Target="../charts/char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11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hyperlink" Target="https://kantar.no/medier/24Timer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Relationship Id="rId6" Type="http://schemas.openxmlformats.org/officeDocument/2006/relationships/hyperlink" Target="https://kampanje.com/medier/2023/12/-derfor-trekker-vi-oss-ut-av-tunein/" TargetMode="External"/><Relationship Id="rId5" Type="http://schemas.openxmlformats.org/officeDocument/2006/relationships/hyperlink" Target="https://www.nielsen.com/about-us/locations/norway/" TargetMode="External"/><Relationship Id="rId4" Type="http://schemas.openxmlformats.org/officeDocument/2006/relationships/hyperlink" Target="https://dashboard-eu-iport.nielsen-iwatch.com/norway_radio_quarterly_reportin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10">
            <a:extLst>
              <a:ext uri="{FF2B5EF4-FFF2-40B4-BE49-F238E27FC236}">
                <a16:creationId xmlns:a16="http://schemas.microsoft.com/office/drawing/2014/main" id="{3795550F-182E-B4E8-74EA-3B4B22AAE8A8}"/>
              </a:ext>
            </a:extLst>
          </p:cNvPr>
          <p:cNvSpPr/>
          <p:nvPr/>
        </p:nvSpPr>
        <p:spPr>
          <a:xfrm>
            <a:off x="362561" y="5477469"/>
            <a:ext cx="11036959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Knut-Arne Futsæter Kantar Media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@futsaeter.bsky.social</a:t>
            </a: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Frokostmøte arrangert av Medietilsyntet 12.12.24: Hva betyr radio og lydinnhold for mediemangfoldet?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</a:b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521379E-70CC-759B-77CE-CB74C213BD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9999" y="1490400"/>
            <a:ext cx="11696534" cy="1976400"/>
          </a:xfrm>
        </p:spPr>
        <p:txBody>
          <a:bodyPr/>
          <a:lstStyle/>
          <a:p>
            <a:br>
              <a:rPr lang="nb-NO" sz="4000" b="0" dirty="0"/>
            </a:br>
            <a:r>
              <a:rPr lang="nb-NO" sz="4000" b="0" dirty="0"/>
              <a:t>Lokalradioenes rolle i det nye medielandskapet</a:t>
            </a:r>
            <a:endParaRPr lang="nb-NO" sz="4000" b="0" i="1" dirty="0"/>
          </a:p>
        </p:txBody>
      </p:sp>
    </p:spTree>
    <p:extLst>
      <p:ext uri="{BB962C8B-B14F-4D97-AF65-F5344CB8AC3E}">
        <p14:creationId xmlns:p14="http://schemas.microsoft.com/office/powerpoint/2010/main" val="3054136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6A4A3677-5FA6-4E4D-B4AD-BCC7A5F393DE}"/>
              </a:ext>
            </a:extLst>
          </p:cNvPr>
          <p:cNvSpPr txBox="1">
            <a:spLocks/>
          </p:cNvSpPr>
          <p:nvPr/>
        </p:nvSpPr>
        <p:spPr>
          <a:xfrm>
            <a:off x="358843" y="3731"/>
            <a:ext cx="11824531" cy="96573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ts val="60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8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Redusert lyttertid for riksdekkende radiokanaler i 2024</a:t>
            </a:r>
          </a:p>
        </p:txBody>
      </p:sp>
      <p:graphicFrame>
        <p:nvGraphicFramePr>
          <p:cNvPr id="6" name="Plassholder for innhold 5">
            <a:extLst>
              <a:ext uri="{FF2B5EF4-FFF2-40B4-BE49-F238E27FC236}">
                <a16:creationId xmlns:a16="http://schemas.microsoft.com/office/drawing/2014/main" id="{32595597-744F-4294-81CB-25F913B8F78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194500"/>
              </p:ext>
            </p:extLst>
          </p:nvPr>
        </p:nvGraphicFramePr>
        <p:xfrm>
          <a:off x="454802" y="1738992"/>
          <a:ext cx="11372073" cy="4335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1A43281-3C9D-488C-AE66-737711E2D0A7}"/>
              </a:ext>
            </a:extLst>
          </p:cNvPr>
          <p:cNvSpPr txBox="1"/>
          <p:nvPr/>
        </p:nvSpPr>
        <p:spPr>
          <a:xfrm>
            <a:off x="10032304" y="5366635"/>
            <a:ext cx="646011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Minutter</a:t>
            </a:r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E2FF8241-8201-3E7D-9E1E-583523BE18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6022" y="6165724"/>
            <a:ext cx="9495351" cy="7360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>
              <a:defRPr/>
            </a:pPr>
            <a:r>
              <a:rPr kumimoji="0" lang="nb-NO" sz="1050" b="0" i="0" u="sng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Kilde</a:t>
            </a:r>
            <a:r>
              <a:rPr kumimoji="0" lang="nb-NO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:  </a:t>
            </a:r>
            <a:r>
              <a:rPr kumimoji="0" lang="nb-NO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Nielsen</a:t>
            </a:r>
            <a:r>
              <a:rPr kumimoji="0" lang="nb-NO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 Daglig lyttertid 2023 (jan-aug) og 2024 (jan-aug) 10 år +. </a:t>
            </a:r>
            <a:r>
              <a:rPr lang="nb-NO" sz="1050" dirty="0">
                <a:solidFill>
                  <a:schemeClr val="bg1">
                    <a:lumMod val="65000"/>
                  </a:schemeClr>
                </a:solidFill>
                <a:latin typeface="Arial"/>
                <a:cs typeface="Arial" pitchFamily="34" charset="0"/>
              </a:rPr>
              <a:t>Implementering av wearables startet i 2023 og vil være ferdig i løpet av 2024.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50" dirty="0">
                <a:solidFill>
                  <a:schemeClr val="bg1">
                    <a:lumMod val="50000"/>
                  </a:schemeClr>
                </a:solidFill>
                <a:latin typeface="Arial"/>
                <a:cs typeface="Arial" pitchFamily="34" charset="0"/>
              </a:rPr>
              <a:t>           </a:t>
            </a:r>
            <a:r>
              <a:rPr lang="nb-NO" sz="1050" dirty="0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Fra januar 2023 er det inkludert hodetelefonlytting i målingen til </a:t>
            </a:r>
            <a:r>
              <a:rPr lang="nb-NO" sz="1050" dirty="0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Nielsen</a:t>
            </a:r>
            <a:r>
              <a:rPr lang="nb-NO" sz="1050" dirty="0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 Dette har medført en økning i lyttertid i 2023.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50" dirty="0">
                <a:solidFill>
                  <a:schemeClr val="bg1">
                    <a:lumMod val="65000"/>
                  </a:schemeClr>
                </a:solidFill>
                <a:latin typeface="Arial"/>
                <a:cs typeface="Arial" pitchFamily="34" charset="0"/>
              </a:rPr>
              <a:t>           </a:t>
            </a:r>
            <a:r>
              <a:rPr kumimoji="0" lang="nb-NO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Både NRK og P4 trakk seg ut av Tuneln i januar 2024 (</a:t>
            </a:r>
            <a:r>
              <a:rPr kumimoji="0" lang="nb-NO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  <a:hlinkClick r:id="rId6"/>
              </a:rPr>
              <a:t>Kampanje</a:t>
            </a:r>
            <a:r>
              <a:rPr kumimoji="0" lang="nb-NO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 11.12.23). Det  har påvirket lyttertallene negativt det ikke er mulig å høre på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50" dirty="0">
                <a:solidFill>
                  <a:schemeClr val="bg1">
                    <a:lumMod val="65000"/>
                  </a:schemeClr>
                </a:solidFill>
                <a:latin typeface="Arial"/>
                <a:cs typeface="Arial" pitchFamily="34" charset="0"/>
              </a:rPr>
              <a:t>           </a:t>
            </a:r>
            <a:r>
              <a:rPr kumimoji="0" lang="nb-NO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NRK og P4 via Tuneln (inkl. Sonos), og det gjelder spesielt lytteriden. .</a:t>
            </a:r>
            <a:endParaRPr kumimoji="0" lang="nb-NO" sz="105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9" name="Pil: ned 8">
            <a:extLst>
              <a:ext uri="{FF2B5EF4-FFF2-40B4-BE49-F238E27FC236}">
                <a16:creationId xmlns:a16="http://schemas.microsoft.com/office/drawing/2014/main" id="{4F1B0B86-0F62-7910-2DA9-CAD828DB0158}"/>
              </a:ext>
            </a:extLst>
          </p:cNvPr>
          <p:cNvSpPr/>
          <p:nvPr/>
        </p:nvSpPr>
        <p:spPr bwMode="ltGray">
          <a:xfrm>
            <a:off x="10482684" y="1388445"/>
            <a:ext cx="195631" cy="304800"/>
          </a:xfrm>
          <a:prstGeom prst="downArrow">
            <a:avLst/>
          </a:prstGeom>
          <a:solidFill>
            <a:srgbClr val="ED666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nb-NO" sz="1600" b="0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C6017F27-39D5-D012-E10C-383CA86D33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230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1">
            <a:extLst>
              <a:ext uri="{FF2B5EF4-FFF2-40B4-BE49-F238E27FC236}">
                <a16:creationId xmlns:a16="http://schemas.microsoft.com/office/drawing/2014/main" id="{52E3B195-A193-04C7-D7AB-E4C0E2EA6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372" y="16888"/>
            <a:ext cx="11767740" cy="563783"/>
          </a:xfrm>
        </p:spPr>
        <p:txBody>
          <a:bodyPr/>
          <a:lstStyle/>
          <a:p>
            <a:r>
              <a:rPr lang="nb-NO" sz="2800" dirty="0">
                <a:solidFill>
                  <a:srgbClr val="000000"/>
                </a:solidFill>
              </a:rPr>
              <a:t>Færre lytter på norske radiokanaler</a:t>
            </a:r>
            <a:br>
              <a:rPr lang="nb-NO" sz="2800" dirty="0">
                <a:solidFill>
                  <a:schemeClr val="bg1">
                    <a:lumMod val="50000"/>
                  </a:schemeClr>
                </a:solidFill>
              </a:rPr>
            </a:br>
            <a:endParaRPr lang="nb-NO" sz="2800" i="1" dirty="0">
              <a:solidFill>
                <a:srgbClr val="7030A0"/>
              </a:solidFill>
            </a:endParaRPr>
          </a:p>
        </p:txBody>
      </p:sp>
      <p:graphicFrame>
        <p:nvGraphicFramePr>
          <p:cNvPr id="9" name="Plassholder for innhold 5">
            <a:extLst>
              <a:ext uri="{FF2B5EF4-FFF2-40B4-BE49-F238E27FC236}">
                <a16:creationId xmlns:a16="http://schemas.microsoft.com/office/drawing/2014/main" id="{4486F5C0-68E0-6D71-F91E-3DCC1AC830F9}"/>
              </a:ext>
            </a:extLst>
          </p:cNvPr>
          <p:cNvGraphicFramePr>
            <a:graphicFrameLocks/>
          </p:cNvGraphicFramePr>
          <p:nvPr/>
        </p:nvGraphicFramePr>
        <p:xfrm>
          <a:off x="88900" y="1298121"/>
          <a:ext cx="11767740" cy="4742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Plassholder for tekst 10">
            <a:extLst>
              <a:ext uri="{FF2B5EF4-FFF2-40B4-BE49-F238E27FC236}">
                <a16:creationId xmlns:a16="http://schemas.microsoft.com/office/drawing/2014/main" id="{14135486-6E98-C0A6-90FE-4E8E96E40B08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2172749" y="6357575"/>
            <a:ext cx="8290656" cy="43236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Arial"/>
              <a:buChar char="•"/>
              <a:defRPr lang="nb-NO" sz="2500" b="0" i="0" kern="1200" smtClean="0">
                <a:solidFill>
                  <a:schemeClr val="tx2"/>
                </a:solidFill>
                <a:latin typeface="LFT Etica Regular"/>
                <a:ea typeface="+mn-ea"/>
                <a:cs typeface="LFT Etica Regular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500" b="0" i="0" kern="1200">
                <a:solidFill>
                  <a:schemeClr val="tx2"/>
                </a:solidFill>
                <a:latin typeface="LFT Etica Regular"/>
                <a:ea typeface="+mn-ea"/>
                <a:cs typeface="LFT Etica Regular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2"/>
                </a:solidFill>
                <a:latin typeface="LFT Etica Regular"/>
                <a:ea typeface="+mn-ea"/>
                <a:cs typeface="LFT Etica Regular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2"/>
                </a:solidFill>
                <a:latin typeface="LFT Etica Regular"/>
                <a:ea typeface="+mn-ea"/>
                <a:cs typeface="LFT Etica Regular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500" b="0" i="0" kern="1200">
                <a:solidFill>
                  <a:schemeClr val="tx2"/>
                </a:solidFill>
                <a:latin typeface="LFT Etica Regular"/>
                <a:ea typeface="+mn-ea"/>
                <a:cs typeface="LFT Etica Regular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60FF"/>
              </a:buClr>
              <a:buSzPct val="80000"/>
              <a:buFont typeface="Arial"/>
              <a:buNone/>
              <a:tabLst/>
              <a:defRPr/>
            </a:pPr>
            <a:r>
              <a:rPr kumimoji="0" lang="nb-NO" sz="1000" b="0" i="0" u="sng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</a:rPr>
              <a:t>Kilde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</a:rPr>
              <a:t>: 	Kantar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rgbClr val="0060FF"/>
                </a:solidFill>
                <a:effectLst/>
                <a:uLnTx/>
                <a:uFillTx/>
                <a:latin typeface="Arial"/>
                <a:ea typeface="+mn-ea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Forbruker &amp; Media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</a:rPr>
              <a:t> De offisielle lyttertallene for lokalradio. Alle ukedager. CATI basen.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60FF"/>
              </a:buClr>
              <a:buSzPct val="80000"/>
              <a:buFont typeface="Arial"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</a:rPr>
              <a:t>	Fra 01.01.17 ble flere lokalradioer fra Bauer (Kiss, Radio Rock) og P4 Gruppen (P5 og NRJ) ikke målt, da de ble riksdekkende kanaler.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60FF"/>
              </a:buClr>
              <a:buSzPct val="80000"/>
              <a:buFont typeface="Arial"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</a:rPr>
              <a:t>         	30.04.18 opphørte lokalradioene P5 Trondheim, NRJ Trondheim, P7 Trondheim. Disse er nå kun rikskanaler.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60FF"/>
              </a:buClr>
              <a:buSzPct val="80000"/>
              <a:buFont typeface="Arial"/>
              <a:buNone/>
              <a:tabLst/>
              <a:defRPr/>
            </a:pPr>
            <a:endParaRPr kumimoji="0" lang="nb-NO" sz="1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/>
              <a:ea typeface="+mn-ea"/>
            </a:endParaRPr>
          </a:p>
        </p:txBody>
      </p:sp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F390DC84-8842-6F25-43D9-37EF8F707687}"/>
              </a:ext>
            </a:extLst>
          </p:cNvPr>
          <p:cNvSpPr txBox="1">
            <a:spLocks/>
          </p:cNvSpPr>
          <p:nvPr/>
        </p:nvSpPr>
        <p:spPr>
          <a:xfrm>
            <a:off x="10856913" y="6394275"/>
            <a:ext cx="969962" cy="1968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kstSylinder 7">
            <a:extLst>
              <a:ext uri="{FF2B5EF4-FFF2-40B4-BE49-F238E27FC236}">
                <a16:creationId xmlns:a16="http://schemas.microsoft.com/office/drawing/2014/main" id="{73BA29B9-A091-A845-D7D4-07B41BC725A3}"/>
              </a:ext>
            </a:extLst>
          </p:cNvPr>
          <p:cNvSpPr txBox="1"/>
          <p:nvPr/>
        </p:nvSpPr>
        <p:spPr>
          <a:xfrm>
            <a:off x="398383" y="990344"/>
            <a:ext cx="801823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nb-NO" sz="14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Prosent</a:t>
            </a:r>
          </a:p>
        </p:txBody>
      </p:sp>
      <p:sp>
        <p:nvSpPr>
          <p:cNvPr id="2" name="TextBox 7">
            <a:extLst>
              <a:ext uri="{FF2B5EF4-FFF2-40B4-BE49-F238E27FC236}">
                <a16:creationId xmlns:a16="http://schemas.microsoft.com/office/drawing/2014/main" id="{F40685F3-3AFB-2649-201A-19AD47157B59}"/>
              </a:ext>
            </a:extLst>
          </p:cNvPr>
          <p:cNvSpPr txBox="1"/>
          <p:nvPr/>
        </p:nvSpPr>
        <p:spPr>
          <a:xfrm>
            <a:off x="11048139" y="5799925"/>
            <a:ext cx="969963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200" dirty="0">
                <a:highlight>
                  <a:srgbClr val="FFFFFF"/>
                </a:highlight>
              </a:rPr>
              <a:t>2023/2024</a:t>
            </a:r>
          </a:p>
        </p:txBody>
      </p:sp>
      <p:sp>
        <p:nvSpPr>
          <p:cNvPr id="7" name="Pil: ned 6">
            <a:extLst>
              <a:ext uri="{FF2B5EF4-FFF2-40B4-BE49-F238E27FC236}">
                <a16:creationId xmlns:a16="http://schemas.microsoft.com/office/drawing/2014/main" id="{C0C8054B-4593-4A60-CEC9-06BF05AC1D5A}"/>
              </a:ext>
            </a:extLst>
          </p:cNvPr>
          <p:cNvSpPr/>
          <p:nvPr/>
        </p:nvSpPr>
        <p:spPr bwMode="ltGray">
          <a:xfrm>
            <a:off x="11258794" y="1906524"/>
            <a:ext cx="195631" cy="304800"/>
          </a:xfrm>
          <a:prstGeom prst="downArrow">
            <a:avLst/>
          </a:prstGeom>
          <a:solidFill>
            <a:srgbClr val="ED666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nb-NO" sz="1600" b="0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4DCE4D8-7FB8-4962-2702-16FEC31773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11</a:t>
            </a:fld>
            <a:endParaRPr lang="en-GB" dirty="0"/>
          </a:p>
        </p:txBody>
      </p:sp>
      <p:pic>
        <p:nvPicPr>
          <p:cNvPr id="4" name="Bilde 4">
            <a:extLst>
              <a:ext uri="{FF2B5EF4-FFF2-40B4-BE49-F238E27FC236}">
                <a16:creationId xmlns:a16="http://schemas.microsoft.com/office/drawing/2014/main" id="{12F864C9-382A-C628-0888-7671C9C4AD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00043" y="6138712"/>
            <a:ext cx="778595" cy="719288"/>
          </a:xfrm>
          <a:prstGeom prst="rect">
            <a:avLst/>
          </a:prstGeom>
        </p:spPr>
      </p:pic>
      <p:sp>
        <p:nvSpPr>
          <p:cNvPr id="5" name="Pil: ned 6">
            <a:extLst>
              <a:ext uri="{FF2B5EF4-FFF2-40B4-BE49-F238E27FC236}">
                <a16:creationId xmlns:a16="http://schemas.microsoft.com/office/drawing/2014/main" id="{4D3ED58A-2242-8A3D-7F97-CA4F4BBC1291}"/>
              </a:ext>
            </a:extLst>
          </p:cNvPr>
          <p:cNvSpPr/>
          <p:nvPr/>
        </p:nvSpPr>
        <p:spPr bwMode="ltGray">
          <a:xfrm>
            <a:off x="7471492" y="1614597"/>
            <a:ext cx="195631" cy="304800"/>
          </a:xfrm>
          <a:prstGeom prst="downArrow">
            <a:avLst/>
          </a:prstGeom>
          <a:solidFill>
            <a:srgbClr val="ED666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nb-NO" sz="1600" b="0" dirty="0"/>
          </a:p>
        </p:txBody>
      </p:sp>
    </p:spTree>
    <p:extLst>
      <p:ext uri="{BB962C8B-B14F-4D97-AF65-F5344CB8AC3E}">
        <p14:creationId xmlns:p14="http://schemas.microsoft.com/office/powerpoint/2010/main" val="1278610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tekst 10">
            <a:extLst>
              <a:ext uri="{FF2B5EF4-FFF2-40B4-BE49-F238E27FC236}">
                <a16:creationId xmlns:a16="http://schemas.microsoft.com/office/drawing/2014/main" id="{85C5E302-663E-47C5-B3E9-90F8FB6D2A48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2388848" y="6363747"/>
            <a:ext cx="9621869" cy="37772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Arial"/>
              <a:buChar char="•"/>
              <a:defRPr lang="nb-NO" sz="2500" b="0" i="0" kern="1200" smtClean="0">
                <a:solidFill>
                  <a:schemeClr val="tx2"/>
                </a:solidFill>
                <a:latin typeface="LFT Etica Regular"/>
                <a:ea typeface="+mn-ea"/>
                <a:cs typeface="LFT Etica Regular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500" b="0" i="0" kern="1200">
                <a:solidFill>
                  <a:schemeClr val="tx2"/>
                </a:solidFill>
                <a:latin typeface="LFT Etica Regular"/>
                <a:ea typeface="+mn-ea"/>
                <a:cs typeface="LFT Etica Regular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2"/>
                </a:solidFill>
                <a:latin typeface="LFT Etica Regular"/>
                <a:ea typeface="+mn-ea"/>
                <a:cs typeface="LFT Etica Regular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2"/>
                </a:solidFill>
                <a:latin typeface="LFT Etica Regular"/>
                <a:ea typeface="+mn-ea"/>
                <a:cs typeface="LFT Etica Regular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500" b="0" i="0" kern="1200">
                <a:solidFill>
                  <a:schemeClr val="tx2"/>
                </a:solidFill>
                <a:latin typeface="LFT Etica Regular"/>
                <a:ea typeface="+mn-ea"/>
                <a:cs typeface="LFT Etica Regular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60FF"/>
              </a:buClr>
              <a:buSzPct val="80000"/>
              <a:buFont typeface="Arial"/>
              <a:buNone/>
              <a:tabLst/>
              <a:defRPr/>
            </a:pPr>
            <a:r>
              <a:rPr kumimoji="0" lang="nb-NO" sz="1000" b="0" i="0" u="sng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</a:rPr>
              <a:t>Kilde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</a:rPr>
              <a:t>: Kantar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Forbruker &amp; Media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</a:rPr>
              <a:t>. Alle ukedager. CATI basen. Lyd totalt: Hørt på radiokanaler, podkast eller internett. </a:t>
            </a:r>
          </a:p>
        </p:txBody>
      </p:sp>
      <p:graphicFrame>
        <p:nvGraphicFramePr>
          <p:cNvPr id="8" name="Plassholder for innhold 5">
            <a:extLst>
              <a:ext uri="{FF2B5EF4-FFF2-40B4-BE49-F238E27FC236}">
                <a16:creationId xmlns:a16="http://schemas.microsoft.com/office/drawing/2014/main" id="{E2E58EB1-A541-44FD-B3B5-F64BAD2B2C83}"/>
              </a:ext>
            </a:extLst>
          </p:cNvPr>
          <p:cNvGraphicFramePr>
            <a:graphicFrameLocks/>
          </p:cNvGraphicFramePr>
          <p:nvPr/>
        </p:nvGraphicFramePr>
        <p:xfrm>
          <a:off x="388995" y="1714500"/>
          <a:ext cx="11416012" cy="43697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7BBBE3CC-D38C-491A-B0BD-083CA6CCFC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897" y="177811"/>
            <a:ext cx="11842103" cy="989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defTabSz="762000"/>
            <a:r>
              <a:rPr lang="nb-NO" sz="2800" b="1" dirty="0">
                <a:solidFill>
                  <a:srgbClr val="000000"/>
                </a:solidFill>
                <a:latin typeface="+mj-lt"/>
                <a:cs typeface="Arial" charset="0"/>
              </a:rPr>
              <a:t>Podkast løfter konsumet av lyd, men radiokanalene går tilbake og </a:t>
            </a:r>
            <a:br>
              <a:rPr lang="nb-NO" sz="2800" b="1" dirty="0">
                <a:solidFill>
                  <a:srgbClr val="000000"/>
                </a:solidFill>
                <a:latin typeface="+mj-lt"/>
                <a:cs typeface="Arial" charset="0"/>
              </a:rPr>
            </a:br>
            <a:r>
              <a:rPr lang="nb-NO" sz="2800" b="1" dirty="0">
                <a:solidFill>
                  <a:srgbClr val="000000"/>
                </a:solidFill>
                <a:latin typeface="+mj-lt"/>
                <a:cs typeface="Arial" charset="0"/>
              </a:rPr>
              <a:t>de norske radioselskapene møter internasjonal konkurranse</a:t>
            </a:r>
            <a:endParaRPr lang="nb-NO" sz="2800" dirty="0">
              <a:solidFill>
                <a:schemeClr val="bg1">
                  <a:lumMod val="50000"/>
                </a:schemeClr>
              </a:solidFill>
              <a:latin typeface="+mj-lt"/>
              <a:cs typeface="Arial" charset="0"/>
            </a:endParaRPr>
          </a:p>
          <a:p>
            <a:pPr defTabSz="762000"/>
            <a:endParaRPr lang="nb-NO" dirty="0">
              <a:solidFill>
                <a:schemeClr val="bg1">
                  <a:lumMod val="50000"/>
                </a:schemeClr>
              </a:solidFill>
              <a:latin typeface="+mj-lt"/>
              <a:cs typeface="Arial" charset="0"/>
            </a:endParaRPr>
          </a:p>
          <a:p>
            <a:pPr defTabSz="762000"/>
            <a:r>
              <a:rPr lang="nb-NO" dirty="0">
                <a:solidFill>
                  <a:schemeClr val="bg1">
                    <a:lumMod val="50000"/>
                  </a:schemeClr>
                </a:solidFill>
                <a:latin typeface="+mj-lt"/>
                <a:cs typeface="Arial" charset="0"/>
              </a:rPr>
              <a:t>Daglig dekning 2012 – 2023/2024</a:t>
            </a:r>
          </a:p>
        </p:txBody>
      </p:sp>
      <p:sp>
        <p:nvSpPr>
          <p:cNvPr id="14" name="TekstSylinder 7">
            <a:extLst>
              <a:ext uri="{FF2B5EF4-FFF2-40B4-BE49-F238E27FC236}">
                <a16:creationId xmlns:a16="http://schemas.microsoft.com/office/drawing/2014/main" id="{0E383ECC-3EF0-485F-8199-331E53D72848}"/>
              </a:ext>
            </a:extLst>
          </p:cNvPr>
          <p:cNvSpPr txBox="1"/>
          <p:nvPr/>
        </p:nvSpPr>
        <p:spPr>
          <a:xfrm>
            <a:off x="668261" y="3121223"/>
            <a:ext cx="801823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nb-NO" sz="14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Prosent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14FD8C3C-AE65-C669-4385-B9E33A5A1C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12</a:t>
            </a:fld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3812626-1922-4A5E-A3DB-1E5351AE3A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69054" y="6148165"/>
            <a:ext cx="691321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091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3A933DE7-7680-4C9D-A5A1-7341700DB5A6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285842483"/>
              </p:ext>
            </p:extLst>
          </p:nvPr>
        </p:nvGraphicFramePr>
        <p:xfrm>
          <a:off x="360363" y="1238251"/>
          <a:ext cx="11466512" cy="4825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45418448-DBAA-42E8-A156-87D0AF68C4D5}"/>
              </a:ext>
            </a:extLst>
          </p:cNvPr>
          <p:cNvSpPr txBox="1"/>
          <p:nvPr/>
        </p:nvSpPr>
        <p:spPr>
          <a:xfrm rot="16200000">
            <a:off x="-33626" y="3528429"/>
            <a:ext cx="78798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Prosent</a:t>
            </a:r>
          </a:p>
        </p:txBody>
      </p:sp>
      <p:sp>
        <p:nvSpPr>
          <p:cNvPr id="10" name="TekstSylinder 6">
            <a:extLst>
              <a:ext uri="{FF2B5EF4-FFF2-40B4-BE49-F238E27FC236}">
                <a16:creationId xmlns:a16="http://schemas.microsoft.com/office/drawing/2014/main" id="{B9CA3F82-51A7-4D87-8ECD-F5B1074CE650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980232" y="6486155"/>
            <a:ext cx="8530344" cy="261971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noAutofit/>
          </a:bodyPr>
          <a:lstStyle/>
          <a:p>
            <a:pPr lvl="0">
              <a:defRPr/>
            </a:pPr>
            <a:r>
              <a:rPr kumimoji="0" lang="nb-NO" sz="1000" b="0" i="0" u="sng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Kilde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: Kantar Forbruker &amp; Media. Norsk Lokalradioforbund. </a:t>
            </a:r>
            <a:r>
              <a:rPr lang="nb-NO" sz="1000" dirty="0">
                <a:solidFill>
                  <a:schemeClr val="bg1">
                    <a:lumMod val="50000"/>
                  </a:schemeClr>
                </a:solidFill>
              </a:rPr>
              <a:t>Andelen av radiolytterne som lytter på ulike plattformer daglig.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2024 er Q4 2023 - Q3 2024.		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844FED5-20B0-9B85-DCE0-D094229C6E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13</a:t>
            </a:fld>
            <a:endParaRPr lang="en-GB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12BCA043-CA1A-0D70-02B1-2FDEA86FDD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00043" y="6138712"/>
            <a:ext cx="778595" cy="719288"/>
          </a:xfrm>
          <a:prstGeom prst="rect">
            <a:avLst/>
          </a:prstGeom>
        </p:spPr>
      </p:pic>
      <p:sp>
        <p:nvSpPr>
          <p:cNvPr id="6" name="Title 6">
            <a:extLst>
              <a:ext uri="{FF2B5EF4-FFF2-40B4-BE49-F238E27FC236}">
                <a16:creationId xmlns:a16="http://schemas.microsoft.com/office/drawing/2014/main" id="{A70005C8-0A4C-76DB-94BC-7870C8369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562" y="6553"/>
            <a:ext cx="11829438" cy="924729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nb-NO" sz="2800" dirty="0"/>
              <a:t>Stadig mer av lokalradio lyttingen er via DAB og internett,</a:t>
            </a:r>
            <a:br>
              <a:rPr lang="nb-NO" sz="2800" dirty="0"/>
            </a:br>
            <a:r>
              <a:rPr lang="nb-NO" sz="2800" dirty="0"/>
              <a:t>men har digitaliseringen bremset opp?</a:t>
            </a:r>
            <a:br>
              <a:rPr lang="nb-NO" sz="2800" dirty="0"/>
            </a:br>
            <a:br>
              <a:rPr lang="nb-NO" sz="1600" b="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nb-NO" sz="1600" b="0" dirty="0">
                <a:solidFill>
                  <a:schemeClr val="bg1">
                    <a:lumMod val="50000"/>
                  </a:schemeClr>
                </a:solidFill>
              </a:rPr>
              <a:t>Daglig andelen av befolkningen </a:t>
            </a:r>
            <a:r>
              <a:rPr lang="nb-NO" sz="1600" b="0" u="sng" dirty="0">
                <a:solidFill>
                  <a:schemeClr val="bg1">
                    <a:lumMod val="50000"/>
                  </a:schemeClr>
                </a:solidFill>
              </a:rPr>
              <a:t>som lytter på lokalradio </a:t>
            </a:r>
            <a:r>
              <a:rPr lang="nb-NO" sz="1600" b="0" dirty="0">
                <a:solidFill>
                  <a:schemeClr val="bg1">
                    <a:lumMod val="50000"/>
                  </a:schemeClr>
                </a:solidFill>
              </a:rPr>
              <a:t>via FM, DAB og internett</a:t>
            </a:r>
            <a:endParaRPr lang="nb-NO" sz="2800" b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9BA694C-BD51-E318-8B3C-7BC6E4A58BC4}"/>
              </a:ext>
            </a:extLst>
          </p:cNvPr>
          <p:cNvSpPr/>
          <p:nvPr/>
        </p:nvSpPr>
        <p:spPr bwMode="ltGray">
          <a:xfrm>
            <a:off x="8936965" y="4688410"/>
            <a:ext cx="2527541" cy="377723"/>
          </a:xfrm>
          <a:prstGeom prst="rect">
            <a:avLst/>
          </a:prstGeom>
          <a:noFill/>
          <a:ln w="38100">
            <a:solidFill>
              <a:srgbClr val="C700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8761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5F9F9CF-1A15-4A4B-9573-F55D27CEB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69550"/>
            <a:ext cx="11466875" cy="403200"/>
          </a:xfrm>
        </p:spPr>
        <p:txBody>
          <a:bodyPr/>
          <a:lstStyle/>
          <a:p>
            <a:r>
              <a:rPr lang="nb-NO" sz="2800" dirty="0"/>
              <a:t>Podkastmarkedet: Mange aktører i et globalt marked</a:t>
            </a:r>
          </a:p>
        </p:txBody>
      </p:sp>
      <p:graphicFrame>
        <p:nvGraphicFramePr>
          <p:cNvPr id="22" name="Content Placeholder 9">
            <a:extLst>
              <a:ext uri="{FF2B5EF4-FFF2-40B4-BE49-F238E27FC236}">
                <a16:creationId xmlns:a16="http://schemas.microsoft.com/office/drawing/2014/main" id="{6E975719-80F4-45FF-B746-0F8F82B223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5294308"/>
              </p:ext>
            </p:extLst>
          </p:nvPr>
        </p:nvGraphicFramePr>
        <p:xfrm>
          <a:off x="363842" y="1702794"/>
          <a:ext cx="11464313" cy="4416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4401A12C-299A-452D-8C1C-6FBDAB8CB961}"/>
              </a:ext>
            </a:extLst>
          </p:cNvPr>
          <p:cNvSpPr txBox="1"/>
          <p:nvPr/>
        </p:nvSpPr>
        <p:spPr>
          <a:xfrm>
            <a:off x="839619" y="1805119"/>
            <a:ext cx="61715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Prosent</a:t>
            </a:r>
          </a:p>
        </p:txBody>
      </p:sp>
      <p:sp>
        <p:nvSpPr>
          <p:cNvPr id="9" name="Plassholder for tekst 10">
            <a:extLst>
              <a:ext uri="{FF2B5EF4-FFF2-40B4-BE49-F238E27FC236}">
                <a16:creationId xmlns:a16="http://schemas.microsoft.com/office/drawing/2014/main" id="{A2C2C534-17DB-48F5-B433-DB2E1E8352FE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2020556" y="6316713"/>
            <a:ext cx="6631388" cy="37772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000" indent="-342000" algn="l" defTabSz="914400" rtl="0" eaLnBrk="1" latinLnBrk="0" hangingPunct="1">
              <a:spcBef>
                <a:spcPts val="1320"/>
              </a:spcBef>
              <a:buFont typeface="Wingdings" pitchFamily="2" charset="2"/>
              <a:buChar char=""/>
              <a:defRPr lang="en-US" sz="2000" b="0" kern="1200" dirty="0" smtClean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741600" indent="-284400" algn="l" defTabSz="914400" rtl="0" eaLnBrk="1" latinLnBrk="0" hangingPunct="1"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  <a:buFont typeface="Wingdings" pitchFamily="2" charset="2"/>
              <a:buChar char=""/>
              <a:defRPr sz="1800" b="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144800" indent="-23040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"/>
              <a:defRPr sz="1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544400" indent="-230400" algn="l" defTabSz="914400" rtl="0" eaLnBrk="1" latinLnBrk="0" hangingPunct="1">
              <a:spcBef>
                <a:spcPct val="20000"/>
              </a:spcBef>
              <a:buClr>
                <a:schemeClr val="bg1">
                  <a:lumMod val="65000"/>
                </a:schemeClr>
              </a:buClr>
              <a:buFont typeface="Wingdings" pitchFamily="2" charset="2"/>
              <a:buChar char="n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1944000" indent="-230400" algn="l" defTabSz="914400" rtl="0" eaLnBrk="1" latinLnBrk="0" hangingPunct="1">
              <a:spcBef>
                <a:spcPts val="336"/>
              </a:spcBef>
              <a:spcAft>
                <a:spcPts val="0"/>
              </a:spcAft>
              <a:buClr>
                <a:schemeClr val="bg1">
                  <a:lumMod val="85000"/>
                </a:schemeClr>
              </a:buClr>
              <a:buFont typeface="Wingdings" pitchFamily="2" charset="2"/>
              <a:buChar char="n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762000">
              <a:buNone/>
              <a:defRPr/>
            </a:pPr>
            <a:r>
              <a:rPr lang="nb-NO" sz="1000" u="sng" dirty="0">
                <a:solidFill>
                  <a:schemeClr val="bg1">
                    <a:lumMod val="50000"/>
                  </a:schemeClr>
                </a:solidFill>
              </a:rPr>
              <a:t>Kilde</a:t>
            </a:r>
            <a:r>
              <a:rPr lang="nb-NO" sz="1000" dirty="0">
                <a:solidFill>
                  <a:schemeClr val="bg1">
                    <a:lumMod val="50000"/>
                  </a:schemeClr>
                </a:solidFill>
              </a:rPr>
              <a:t>: Kantar Forbruker &amp; Media.  CATI. 2024 er Q1-Q3.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2D46BF9F-7F0B-921F-7025-603442FD41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14</a:t>
            </a:fld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A3CDC57-D8D2-534E-CF3D-7D0C57BA88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69054" y="6148165"/>
            <a:ext cx="691321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71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0F418342-93ED-43AD-A8C9-B412252F373E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001006325"/>
              </p:ext>
            </p:extLst>
          </p:nvPr>
        </p:nvGraphicFramePr>
        <p:xfrm>
          <a:off x="360363" y="1582995"/>
          <a:ext cx="11466512" cy="4546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itle 2">
            <a:extLst>
              <a:ext uri="{FF2B5EF4-FFF2-40B4-BE49-F238E27FC236}">
                <a16:creationId xmlns:a16="http://schemas.microsoft.com/office/drawing/2014/main" id="{34523894-B18B-4B9C-A66F-2B551D4ABFE1}"/>
              </a:ext>
            </a:extLst>
          </p:cNvPr>
          <p:cNvSpPr txBox="1">
            <a:spLocks/>
          </p:cNvSpPr>
          <p:nvPr/>
        </p:nvSpPr>
        <p:spPr>
          <a:xfrm>
            <a:off x="360363" y="4391"/>
            <a:ext cx="11466512" cy="41657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ts val="60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2800" dirty="0">
                <a:solidFill>
                  <a:srgbClr val="000000"/>
                </a:solidFill>
                <a:latin typeface="Arial"/>
              </a:rPr>
              <a:t>4</a:t>
            </a:r>
            <a:r>
              <a:rPr kumimoji="0" lang="nb-NO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0-69 åringer hører hyppigst på radio via internett,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og de lytter også oftest på lokalradio</a:t>
            </a:r>
            <a:br>
              <a:rPr kumimoji="0" lang="nb-NO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endParaRPr kumimoji="0" lang="nb-NO" sz="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Daglig dekning for radio via internett og lokalradio etter alder i 2024 </a:t>
            </a:r>
            <a:br>
              <a:rPr kumimoji="0" lang="nb-NO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r>
              <a:rPr kumimoji="0" lang="nb-NO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50968E7-69E2-4B71-A555-51CBA8A2ED99}"/>
              </a:ext>
            </a:extLst>
          </p:cNvPr>
          <p:cNvSpPr/>
          <p:nvPr/>
        </p:nvSpPr>
        <p:spPr bwMode="ltGray">
          <a:xfrm>
            <a:off x="6487064" y="5732206"/>
            <a:ext cx="3752491" cy="377723"/>
          </a:xfrm>
          <a:prstGeom prst="rect">
            <a:avLst/>
          </a:prstGeom>
          <a:noFill/>
          <a:ln w="38100">
            <a:solidFill>
              <a:srgbClr val="C700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Plassholder for tekst 10">
            <a:extLst>
              <a:ext uri="{FF2B5EF4-FFF2-40B4-BE49-F238E27FC236}">
                <a16:creationId xmlns:a16="http://schemas.microsoft.com/office/drawing/2014/main" id="{85C5E302-663E-47C5-B3E9-90F8FB6D2A48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2388848" y="6363747"/>
            <a:ext cx="9621869" cy="37772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Arial"/>
              <a:buChar char="•"/>
              <a:defRPr lang="nb-NO" sz="2500" b="0" i="0" kern="1200" smtClean="0">
                <a:solidFill>
                  <a:schemeClr val="tx2"/>
                </a:solidFill>
                <a:latin typeface="LFT Etica Regular"/>
                <a:ea typeface="+mn-ea"/>
                <a:cs typeface="LFT Etica Regular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500" b="0" i="0" kern="1200">
                <a:solidFill>
                  <a:schemeClr val="tx2"/>
                </a:solidFill>
                <a:latin typeface="LFT Etica Regular"/>
                <a:ea typeface="+mn-ea"/>
                <a:cs typeface="LFT Etica Regular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2"/>
                </a:solidFill>
                <a:latin typeface="LFT Etica Regular"/>
                <a:ea typeface="+mn-ea"/>
                <a:cs typeface="LFT Etica Regular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2"/>
                </a:solidFill>
                <a:latin typeface="LFT Etica Regular"/>
                <a:ea typeface="+mn-ea"/>
                <a:cs typeface="LFT Etica Regular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500" b="0" i="0" kern="1200">
                <a:solidFill>
                  <a:schemeClr val="tx2"/>
                </a:solidFill>
                <a:latin typeface="LFT Etica Regular"/>
                <a:ea typeface="+mn-ea"/>
                <a:cs typeface="LFT Etica Regular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60FF"/>
              </a:buClr>
              <a:buSzPct val="80000"/>
              <a:buFont typeface="Arial"/>
              <a:buNone/>
              <a:tabLst/>
              <a:defRPr/>
            </a:pPr>
            <a:r>
              <a:rPr kumimoji="0" lang="nb-NO" sz="1000" b="0" i="0" u="sng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</a:rPr>
              <a:t>Kilde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</a:rPr>
              <a:t>: Kantar Forbruker &amp; Media. Alle ukedager. CATI basen. </a:t>
            </a:r>
            <a:r>
              <a:rPr lang="nb-NO" sz="1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2024 er Q1-Q3.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8409D5-6D3B-3E4F-AC33-6162B85E6E0F}"/>
              </a:ext>
            </a:extLst>
          </p:cNvPr>
          <p:cNvSpPr txBox="1"/>
          <p:nvPr/>
        </p:nvSpPr>
        <p:spPr>
          <a:xfrm>
            <a:off x="434177" y="2840288"/>
            <a:ext cx="61715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Prosent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395C95BA-9097-4230-BCE6-AE5B530CC43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15</a:t>
            </a:fld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6C11941-CEA9-63F0-278E-BA86665CC3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69054" y="6148165"/>
            <a:ext cx="691321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51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0F418342-93ED-43AD-A8C9-B412252F373E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1116845600"/>
              </p:ext>
            </p:extLst>
          </p:nvPr>
        </p:nvGraphicFramePr>
        <p:xfrm>
          <a:off x="360363" y="1582995"/>
          <a:ext cx="11466512" cy="4546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itle 2">
            <a:extLst>
              <a:ext uri="{FF2B5EF4-FFF2-40B4-BE49-F238E27FC236}">
                <a16:creationId xmlns:a16="http://schemas.microsoft.com/office/drawing/2014/main" id="{34523894-B18B-4B9C-A66F-2B551D4ABFE1}"/>
              </a:ext>
            </a:extLst>
          </p:cNvPr>
          <p:cNvSpPr txBox="1">
            <a:spLocks/>
          </p:cNvSpPr>
          <p:nvPr/>
        </p:nvSpPr>
        <p:spPr>
          <a:xfrm>
            <a:off x="351737" y="12360"/>
            <a:ext cx="11466512" cy="41657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ts val="60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Podkast er mest populært blant 20–39-åringer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2800" dirty="0">
              <a:solidFill>
                <a:srgbClr val="000000"/>
              </a:solidFill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 </a:t>
            </a: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Daglig dekning for radio, lokalradio og podkast etter alder i 2024 </a:t>
            </a:r>
            <a:b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r>
              <a:rPr kumimoji="0" lang="nb-NO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50968E7-69E2-4B71-A555-51CBA8A2ED99}"/>
              </a:ext>
            </a:extLst>
          </p:cNvPr>
          <p:cNvSpPr/>
          <p:nvPr/>
        </p:nvSpPr>
        <p:spPr bwMode="ltGray">
          <a:xfrm>
            <a:off x="3183088" y="5732206"/>
            <a:ext cx="2844086" cy="397289"/>
          </a:xfrm>
          <a:prstGeom prst="rect">
            <a:avLst/>
          </a:prstGeom>
          <a:noFill/>
          <a:ln w="38100">
            <a:solidFill>
              <a:srgbClr val="C700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Plassholder for tekst 10">
            <a:extLst>
              <a:ext uri="{FF2B5EF4-FFF2-40B4-BE49-F238E27FC236}">
                <a16:creationId xmlns:a16="http://schemas.microsoft.com/office/drawing/2014/main" id="{85C5E302-663E-47C5-B3E9-90F8FB6D2A48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2388848" y="6363747"/>
            <a:ext cx="9621869" cy="37772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Arial"/>
              <a:buChar char="•"/>
              <a:defRPr lang="nb-NO" sz="2500" b="0" i="0" kern="1200" smtClean="0">
                <a:solidFill>
                  <a:schemeClr val="tx2"/>
                </a:solidFill>
                <a:latin typeface="LFT Etica Regular"/>
                <a:ea typeface="+mn-ea"/>
                <a:cs typeface="LFT Etica Regular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500" b="0" i="0" kern="1200">
                <a:solidFill>
                  <a:schemeClr val="tx2"/>
                </a:solidFill>
                <a:latin typeface="LFT Etica Regular"/>
                <a:ea typeface="+mn-ea"/>
                <a:cs typeface="LFT Etica Regular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2"/>
                </a:solidFill>
                <a:latin typeface="LFT Etica Regular"/>
                <a:ea typeface="+mn-ea"/>
                <a:cs typeface="LFT Etica Regular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2"/>
                </a:solidFill>
                <a:latin typeface="LFT Etica Regular"/>
                <a:ea typeface="+mn-ea"/>
                <a:cs typeface="LFT Etica Regular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500" b="0" i="0" kern="1200">
                <a:solidFill>
                  <a:schemeClr val="tx2"/>
                </a:solidFill>
                <a:latin typeface="LFT Etica Regular"/>
                <a:ea typeface="+mn-ea"/>
                <a:cs typeface="LFT Etica Regular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60FF"/>
              </a:buClr>
              <a:buSzPct val="80000"/>
              <a:buFont typeface="Arial"/>
              <a:buNone/>
              <a:tabLst/>
              <a:defRPr/>
            </a:pPr>
            <a:r>
              <a:rPr kumimoji="0" lang="nb-NO" sz="1000" b="0" i="0" u="sng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</a:rPr>
              <a:t>Kilde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</a:rPr>
              <a:t>: Kantar Forbruker &amp; Media. Alle ukedager. CATI basen. </a:t>
            </a:r>
            <a:r>
              <a:rPr lang="nb-NO" sz="1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2024 er Q1-Q3.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BDAF63-2C72-0B18-72BE-DB43D90E54ED}"/>
              </a:ext>
            </a:extLst>
          </p:cNvPr>
          <p:cNvSpPr txBox="1"/>
          <p:nvPr/>
        </p:nvSpPr>
        <p:spPr>
          <a:xfrm>
            <a:off x="598079" y="2167428"/>
            <a:ext cx="61715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Prosent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9FB14985-1A23-1CE5-D935-CEF48CAF17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16</a:t>
            </a:fld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15A84EC-9D62-75AA-BB07-E92DCFFE14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69054" y="6148165"/>
            <a:ext cx="691321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596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6CACB-6842-44D4-A972-22295EB91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8" y="0"/>
            <a:ext cx="11466875" cy="1054115"/>
          </a:xfrm>
        </p:spPr>
        <p:txBody>
          <a:bodyPr/>
          <a:lstStyle/>
          <a:p>
            <a:r>
              <a:rPr lang="nb-NO" sz="2800" dirty="0">
                <a:latin typeface="+mn-lt"/>
              </a:rPr>
              <a:t>Vi bruker 15 minutter daglig på å lytte til podkaster i 2024, </a:t>
            </a:r>
            <a:br>
              <a:rPr lang="nb-NO" sz="2800" dirty="0">
                <a:latin typeface="+mn-lt"/>
              </a:rPr>
            </a:br>
            <a:r>
              <a:rPr lang="nb-NO" sz="2800" dirty="0">
                <a:latin typeface="+mn-lt"/>
              </a:rPr>
              <a:t>mens 18–29-åringer bruker nesten dobbelt så mye tid på podkast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9B5958AB-F1AA-4B69-A412-9729EAF0D90C}"/>
              </a:ext>
            </a:extLst>
          </p:cNvPr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3783228543"/>
              </p:ext>
            </p:extLst>
          </p:nvPr>
        </p:nvGraphicFramePr>
        <p:xfrm>
          <a:off x="359998" y="2073804"/>
          <a:ext cx="11552601" cy="4000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3396635-66CF-4884-9950-57BB912D0F6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485127" y="1748135"/>
            <a:ext cx="1984904" cy="396000"/>
          </a:xfrm>
        </p:spPr>
        <p:txBody>
          <a:bodyPr/>
          <a:lstStyle/>
          <a:p>
            <a:r>
              <a:rPr lang="nb-NO" sz="1600" dirty="0">
                <a:solidFill>
                  <a:schemeClr val="bg1">
                    <a:lumMod val="50000"/>
                  </a:schemeClr>
                </a:solidFill>
              </a:rPr>
              <a:t>Antall minutter</a:t>
            </a:r>
          </a:p>
        </p:txBody>
      </p:sp>
      <p:sp>
        <p:nvSpPr>
          <p:cNvPr id="6" name="TekstSylinder 6">
            <a:extLst>
              <a:ext uri="{FF2B5EF4-FFF2-40B4-BE49-F238E27FC236}">
                <a16:creationId xmlns:a16="http://schemas.microsoft.com/office/drawing/2014/main" id="{A6B593B8-6160-4BD1-98CC-19360E4D382B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161503" y="6486656"/>
            <a:ext cx="8646762" cy="229411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noAutofit/>
          </a:bodyPr>
          <a:lstStyle/>
          <a:p>
            <a:r>
              <a:rPr lang="nb-NO" sz="1000" u="sng" dirty="0">
                <a:solidFill>
                  <a:schemeClr val="bg1">
                    <a:lumMod val="50000"/>
                  </a:schemeClr>
                </a:solidFill>
              </a:rPr>
              <a:t>Kilde</a:t>
            </a:r>
            <a:r>
              <a:rPr lang="nb-NO" sz="1000" dirty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nb-NO" sz="1000" dirty="0">
                <a:hlinkClick r:id="rId5"/>
              </a:rPr>
              <a:t>Kantar 24Timer</a:t>
            </a:r>
            <a:r>
              <a:rPr lang="nb-NO" sz="1000" dirty="0">
                <a:solidFill>
                  <a:schemeClr val="bg1">
                    <a:lumMod val="50000"/>
                  </a:schemeClr>
                </a:solidFill>
              </a:rPr>
              <a:t>. Gjennomsnittlig daglig tid i minutter.</a:t>
            </a:r>
          </a:p>
          <a:p>
            <a:r>
              <a:rPr lang="nb-NO" sz="1000" dirty="0">
                <a:solidFill>
                  <a:schemeClr val="bg1">
                    <a:lumMod val="50000"/>
                  </a:schemeClr>
                </a:solidFill>
              </a:rPr>
              <a:t>			</a:t>
            </a:r>
          </a:p>
        </p:txBody>
      </p:sp>
      <p:sp>
        <p:nvSpPr>
          <p:cNvPr id="8" name="Plassholder for lysbildenummer 7">
            <a:extLst>
              <a:ext uri="{FF2B5EF4-FFF2-40B4-BE49-F238E27FC236}">
                <a16:creationId xmlns:a16="http://schemas.microsoft.com/office/drawing/2014/main" id="{FC2BDAA6-7C35-A108-D740-9648C6F057A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17</a:t>
            </a:fld>
            <a:endParaRPr lang="en-GB" dirty="0"/>
          </a:p>
        </p:txBody>
      </p:sp>
      <p:pic>
        <p:nvPicPr>
          <p:cNvPr id="3" name="Picture 2" descr="https://kantar.no/globalassets/ekspertiseomrader/media/24imer/tjuefiretimer_ikon.png?preset=articlePageImage">
            <a:extLst>
              <a:ext uri="{FF2B5EF4-FFF2-40B4-BE49-F238E27FC236}">
                <a16:creationId xmlns:a16="http://schemas.microsoft.com/office/drawing/2014/main" id="{AB9392B9-7E92-A12F-ED15-48616C2927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1" r="11014" b="31504"/>
          <a:stretch/>
        </p:blipFill>
        <p:spPr bwMode="auto">
          <a:xfrm>
            <a:off x="10759617" y="6218188"/>
            <a:ext cx="781141" cy="681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57C3A03A-1A18-9D4B-F6F9-6048761707E7}"/>
              </a:ext>
            </a:extLst>
          </p:cNvPr>
          <p:cNvSpPr txBox="1">
            <a:spLocks/>
          </p:cNvSpPr>
          <p:nvPr/>
        </p:nvSpPr>
        <p:spPr>
          <a:xfrm>
            <a:off x="10287637" y="1622896"/>
            <a:ext cx="1624962" cy="396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2"/>
            </a:solidFill>
          </a:ln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600" dirty="0"/>
              <a:t>Q3 2024 18 min</a:t>
            </a:r>
          </a:p>
        </p:txBody>
      </p:sp>
    </p:spTree>
    <p:extLst>
      <p:ext uri="{BB962C8B-B14F-4D97-AF65-F5344CB8AC3E}">
        <p14:creationId xmlns:p14="http://schemas.microsoft.com/office/powerpoint/2010/main" val="1969460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Plassholder for innhold 5">
            <a:extLst>
              <a:ext uri="{FF2B5EF4-FFF2-40B4-BE49-F238E27FC236}">
                <a16:creationId xmlns:a16="http://schemas.microsoft.com/office/drawing/2014/main" id="{916F9499-A680-777F-1DDF-9C359EEFCB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2889650"/>
              </p:ext>
            </p:extLst>
          </p:nvPr>
        </p:nvGraphicFramePr>
        <p:xfrm>
          <a:off x="6504115" y="1756310"/>
          <a:ext cx="5761717" cy="4335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Plassholder for innhold 5">
            <a:extLst>
              <a:ext uri="{FF2B5EF4-FFF2-40B4-BE49-F238E27FC236}">
                <a16:creationId xmlns:a16="http://schemas.microsoft.com/office/drawing/2014/main" id="{08989750-E822-F4CA-975F-E2074624E5B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2365211"/>
              </p:ext>
            </p:extLst>
          </p:nvPr>
        </p:nvGraphicFramePr>
        <p:xfrm>
          <a:off x="340953" y="1738993"/>
          <a:ext cx="5761717" cy="4335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71A90F95-C33E-4794-A0CA-522F6209A781}"/>
              </a:ext>
            </a:extLst>
          </p:cNvPr>
          <p:cNvSpPr txBox="1">
            <a:spLocks/>
          </p:cNvSpPr>
          <p:nvPr/>
        </p:nvSpPr>
        <p:spPr>
          <a:xfrm>
            <a:off x="10856913" y="6394275"/>
            <a:ext cx="969962" cy="196850"/>
          </a:xfr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34BEE3-566C-4068-A777-C3A4762E861B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highlight>
                  <a:srgbClr val="FFFFFF"/>
                </a:highlight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highlight>
                <a:srgbClr val="FFFFFF"/>
              </a:highligh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Plassholder for tekst 10">
            <a:extLst>
              <a:ext uri="{FF2B5EF4-FFF2-40B4-BE49-F238E27FC236}">
                <a16:creationId xmlns:a16="http://schemas.microsoft.com/office/drawing/2014/main" id="{90F64648-61F3-437D-B8B7-F6D9925CA629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2338707" y="6338371"/>
            <a:ext cx="8791111" cy="37772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Arial"/>
              <a:buChar char="•"/>
              <a:defRPr lang="nb-NO" sz="2500" b="0" i="0" kern="1200" smtClean="0">
                <a:solidFill>
                  <a:schemeClr val="tx2"/>
                </a:solidFill>
                <a:latin typeface="LFT Etica Regular"/>
                <a:ea typeface="+mn-ea"/>
                <a:cs typeface="LFT Etica Regular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500" b="0" i="0" kern="1200">
                <a:solidFill>
                  <a:schemeClr val="tx2"/>
                </a:solidFill>
                <a:latin typeface="LFT Etica Regular"/>
                <a:ea typeface="+mn-ea"/>
                <a:cs typeface="LFT Etica Regular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2"/>
                </a:solidFill>
                <a:latin typeface="LFT Etica Regular"/>
                <a:ea typeface="+mn-ea"/>
                <a:cs typeface="LFT Etica Regular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2"/>
                </a:solidFill>
                <a:latin typeface="LFT Etica Regular"/>
                <a:ea typeface="+mn-ea"/>
                <a:cs typeface="LFT Etica Regular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500" b="0" i="0" kern="1200">
                <a:solidFill>
                  <a:schemeClr val="tx2"/>
                </a:solidFill>
                <a:latin typeface="LFT Etica Regular"/>
                <a:ea typeface="+mn-ea"/>
                <a:cs typeface="LFT Etica Regular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60FF"/>
              </a:buClr>
              <a:buSzPct val="80000"/>
              <a:buFont typeface="Arial"/>
              <a:buNone/>
              <a:tabLst/>
              <a:defRPr/>
            </a:pPr>
            <a:r>
              <a:rPr kumimoji="0" lang="en-GB" sz="1000" b="0" i="0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Kilde </a:t>
            </a:r>
            <a:r>
              <a:rPr kumimoji="0" lang="nb-NO" sz="1000" b="0" i="0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</a:rPr>
              <a:t>: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hlinkClick r:id="rId6" action="ppaction://hlinkfile"/>
              </a:rPr>
              <a:t>Forbruker &amp; Media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</a:rPr>
              <a:t>2023/2024 12 år +. </a:t>
            </a:r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8BF37BC6-A934-4B06-A965-C86ED18D7684}"/>
              </a:ext>
            </a:extLst>
          </p:cNvPr>
          <p:cNvSpPr txBox="1">
            <a:spLocks/>
          </p:cNvSpPr>
          <p:nvPr/>
        </p:nvSpPr>
        <p:spPr>
          <a:xfrm>
            <a:off x="6628807" y="1439636"/>
            <a:ext cx="5521629" cy="69782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ts val="60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Daglig bruk av musikkstrømming </a:t>
            </a:r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2F3D76E1-8D38-4176-90E9-71D0FB1424CE}"/>
              </a:ext>
            </a:extLst>
          </p:cNvPr>
          <p:cNvSpPr txBox="1">
            <a:spLocks/>
          </p:cNvSpPr>
          <p:nvPr/>
        </p:nvSpPr>
        <p:spPr>
          <a:xfrm>
            <a:off x="351616" y="5807"/>
            <a:ext cx="11651904" cy="95446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ts val="60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8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Hele 77 % har tilgang til minst én strømmetjeneste,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8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og 48 % strømmer musikk daglig</a:t>
            </a:r>
            <a:endParaRPr kumimoji="0" lang="nb-NO" sz="3200" b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4E71BC0D-6D48-4CDD-832D-DCFC47CE9F22}"/>
              </a:ext>
            </a:extLst>
          </p:cNvPr>
          <p:cNvSpPr txBox="1">
            <a:spLocks/>
          </p:cNvSpPr>
          <p:nvPr/>
        </p:nvSpPr>
        <p:spPr>
          <a:xfrm>
            <a:off x="1444336" y="1388327"/>
            <a:ext cx="4658334" cy="3749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ts val="60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Tilgang på musikkstrømmetjenester </a:t>
            </a:r>
            <a:endParaRPr kumimoji="0" lang="nb-NO" sz="1800" b="1" i="1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41C8089-942F-406F-B76F-80569C0F04B2}"/>
              </a:ext>
            </a:extLst>
          </p:cNvPr>
          <p:cNvSpPr txBox="1"/>
          <p:nvPr/>
        </p:nvSpPr>
        <p:spPr>
          <a:xfrm>
            <a:off x="4739861" y="5702724"/>
            <a:ext cx="61715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Prosent</a:t>
            </a:r>
            <a:endParaRPr kumimoji="0" lang="nb-NO" sz="2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5377AC-CA75-5737-5A51-4656F740C666}"/>
              </a:ext>
            </a:extLst>
          </p:cNvPr>
          <p:cNvSpPr txBox="1"/>
          <p:nvPr/>
        </p:nvSpPr>
        <p:spPr>
          <a:xfrm>
            <a:off x="10548334" y="5782387"/>
            <a:ext cx="61715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Prosent</a:t>
            </a:r>
            <a:endParaRPr kumimoji="0" lang="nb-NO" sz="2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9BFED423-8026-85F8-1747-EA7AC2F5D4E1}"/>
              </a:ext>
            </a:extLst>
          </p:cNvPr>
          <p:cNvSpPr/>
          <p:nvPr/>
        </p:nvSpPr>
        <p:spPr bwMode="ltGray">
          <a:xfrm rot="10800000">
            <a:off x="11826875" y="2070428"/>
            <a:ext cx="176645" cy="238991"/>
          </a:xfrm>
          <a:prstGeom prst="downArrow">
            <a:avLst/>
          </a:prstGeom>
          <a:solidFill>
            <a:srgbClr val="00B6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nb-NO" sz="1600" b="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2C0B45F-0D93-30B1-8842-425C97E6488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69054" y="6148165"/>
            <a:ext cx="691321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0845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3A933DE7-7680-4C9D-A5A1-7341700DB5A6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4145497666"/>
              </p:ext>
            </p:extLst>
          </p:nvPr>
        </p:nvGraphicFramePr>
        <p:xfrm>
          <a:off x="393405" y="1709738"/>
          <a:ext cx="11433470" cy="4401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itle 1">
            <a:extLst>
              <a:ext uri="{FF2B5EF4-FFF2-40B4-BE49-F238E27FC236}">
                <a16:creationId xmlns:a16="http://schemas.microsoft.com/office/drawing/2014/main" id="{2C255E4F-0B8A-4094-9484-3A63F6E869B4}"/>
              </a:ext>
            </a:extLst>
          </p:cNvPr>
          <p:cNvSpPr txBox="1">
            <a:spLocks/>
          </p:cNvSpPr>
          <p:nvPr/>
        </p:nvSpPr>
        <p:spPr>
          <a:xfrm>
            <a:off x="312511" y="0"/>
            <a:ext cx="11829438" cy="90571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ts val="60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2800" dirty="0"/>
              <a:t>Andelen tid brukt på lydmedier 2024:</a:t>
            </a:r>
            <a:br>
              <a:rPr lang="nb-NO" sz="2800" dirty="0"/>
            </a:br>
            <a:r>
              <a:rPr lang="nb-NO" sz="2800" dirty="0"/>
              <a:t>De unge og de over 60 år har helt forskjellig lydkonsum</a:t>
            </a:r>
            <a:br>
              <a:rPr lang="nb-NO" dirty="0"/>
            </a:br>
            <a:br>
              <a:rPr lang="nb-NO" dirty="0"/>
            </a:br>
            <a:r>
              <a:rPr lang="nb-NO" dirty="0"/>
              <a:t> </a:t>
            </a:r>
          </a:p>
        </p:txBody>
      </p:sp>
      <p:sp>
        <p:nvSpPr>
          <p:cNvPr id="14" name="TekstSylinder 6">
            <a:extLst>
              <a:ext uri="{FF2B5EF4-FFF2-40B4-BE49-F238E27FC236}">
                <a16:creationId xmlns:a16="http://schemas.microsoft.com/office/drawing/2014/main" id="{FE4894BC-A03A-45B1-8854-37A07E6AD6BD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903849" y="6443362"/>
            <a:ext cx="8646762" cy="229411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noAutofit/>
          </a:bodyPr>
          <a:lstStyle/>
          <a:p>
            <a:r>
              <a:rPr lang="nb-NO" sz="1000" u="sng" dirty="0">
                <a:solidFill>
                  <a:schemeClr val="bg1">
                    <a:lumMod val="50000"/>
                  </a:schemeClr>
                </a:solidFill>
              </a:rPr>
              <a:t>Kilde</a:t>
            </a:r>
            <a:r>
              <a:rPr lang="nb-NO" sz="1000" dirty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nb-NO" sz="1000" dirty="0">
                <a:hlinkClick r:id="rId5"/>
              </a:rPr>
              <a:t>Kantar 24Timer</a:t>
            </a:r>
            <a:r>
              <a:rPr lang="nb-NO" sz="1000" dirty="0">
                <a:solidFill>
                  <a:schemeClr val="bg1">
                    <a:lumMod val="50000"/>
                  </a:schemeClr>
                </a:solidFill>
              </a:rPr>
              <a:t>. Kantar 24Timer gir unik innsikt om folks mediebruk.</a:t>
            </a:r>
          </a:p>
          <a:p>
            <a:r>
              <a:rPr lang="nb-NO" sz="1000" dirty="0">
                <a:solidFill>
                  <a:schemeClr val="bg1">
                    <a:lumMod val="50000"/>
                  </a:schemeClr>
                </a:solidFill>
              </a:rPr>
              <a:t>          413 personer i aldersgruppen 18-29 år og 1972 person over 60 år er blitt intervjuet i Q1-Q3 2024. Daglig tid i minutter. 		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FA5BD22-8497-B65C-2AE7-95DD8C4E654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19</a:t>
            </a:fld>
            <a:endParaRPr lang="en-GB" dirty="0"/>
          </a:p>
        </p:txBody>
      </p:sp>
      <p:pic>
        <p:nvPicPr>
          <p:cNvPr id="2" name="Picture 2" descr="https://kantar.no/globalassets/ekspertiseomrader/media/24imer/tjuefiretimer_ikon.png?preset=articlePageImage">
            <a:extLst>
              <a:ext uri="{FF2B5EF4-FFF2-40B4-BE49-F238E27FC236}">
                <a16:creationId xmlns:a16="http://schemas.microsoft.com/office/drawing/2014/main" id="{F855CF9C-DE97-C5FE-7A82-B98F242BC1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1" r="11014" b="31504"/>
          <a:stretch/>
        </p:blipFill>
        <p:spPr bwMode="auto">
          <a:xfrm>
            <a:off x="10759617" y="6218188"/>
            <a:ext cx="781141" cy="681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6768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83CA7632-FEAD-FC96-19F2-6FE84C5B8F70}"/>
              </a:ext>
            </a:extLst>
          </p:cNvPr>
          <p:cNvSpPr txBox="1">
            <a:spLocks/>
          </p:cNvSpPr>
          <p:nvPr/>
        </p:nvSpPr>
        <p:spPr>
          <a:xfrm>
            <a:off x="359997" y="2257200"/>
            <a:ext cx="10028603" cy="1980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>
              <a:buAutoNum type="arabicPeriod"/>
            </a:pPr>
            <a:r>
              <a:rPr lang="nb-NO" sz="4400" dirty="0">
                <a:solidFill>
                  <a:schemeClr val="bg1"/>
                </a:solidFill>
                <a:highlight>
                  <a:srgbClr val="000000"/>
                </a:highlight>
              </a:rPr>
              <a:t>De store medietrendene:</a:t>
            </a:r>
          </a:p>
          <a:p>
            <a:r>
              <a:rPr lang="nb-NO" sz="4400" dirty="0">
                <a:solidFill>
                  <a:schemeClr val="bg1"/>
                </a:solidFill>
                <a:highlight>
                  <a:srgbClr val="000000"/>
                </a:highlight>
              </a:rPr>
              <a:t>     Globalisering og fragmentering</a:t>
            </a:r>
          </a:p>
          <a:p>
            <a:endParaRPr lang="nb-NO" sz="4400" dirty="0">
              <a:solidFill>
                <a:schemeClr val="bg1"/>
              </a:solidFill>
              <a:highlight>
                <a:srgbClr val="000000"/>
              </a:highlight>
            </a:endParaRPr>
          </a:p>
          <a:p>
            <a:endParaRPr lang="nb-NO" sz="4400" dirty="0">
              <a:solidFill>
                <a:schemeClr val="bg1"/>
              </a:solidFill>
              <a:highlight>
                <a:srgbClr val="00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290412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83CA7632-FEAD-FC96-19F2-6FE84C5B8F70}"/>
              </a:ext>
            </a:extLst>
          </p:cNvPr>
          <p:cNvSpPr txBox="1">
            <a:spLocks/>
          </p:cNvSpPr>
          <p:nvPr/>
        </p:nvSpPr>
        <p:spPr>
          <a:xfrm>
            <a:off x="359997" y="2257200"/>
            <a:ext cx="8587357" cy="1980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4400" dirty="0">
                <a:solidFill>
                  <a:schemeClr val="bg1"/>
                </a:solidFill>
                <a:highlight>
                  <a:srgbClr val="000000"/>
                </a:highlight>
              </a:rPr>
              <a:t>3. Lokalradio:</a:t>
            </a:r>
          </a:p>
          <a:p>
            <a:r>
              <a:rPr lang="nb-NO" sz="4400" dirty="0">
                <a:solidFill>
                  <a:schemeClr val="bg1"/>
                </a:solidFill>
                <a:highlight>
                  <a:srgbClr val="000000"/>
                </a:highlight>
              </a:rPr>
              <a:t>    Muligheter og utfordringer</a:t>
            </a:r>
          </a:p>
          <a:p>
            <a:endParaRPr lang="nb-NO" sz="4400" dirty="0">
              <a:solidFill>
                <a:schemeClr val="bg1"/>
              </a:solidFill>
              <a:highlight>
                <a:srgbClr val="000000"/>
              </a:highlight>
            </a:endParaRPr>
          </a:p>
          <a:p>
            <a:endParaRPr lang="nb-NO" sz="4400" dirty="0">
              <a:solidFill>
                <a:schemeClr val="bg1"/>
              </a:solidFill>
              <a:highlight>
                <a:srgbClr val="00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02261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tel 1"/>
          <p:cNvSpPr>
            <a:spLocks noGrp="1"/>
          </p:cNvSpPr>
          <p:nvPr>
            <p:ph type="title"/>
          </p:nvPr>
        </p:nvSpPr>
        <p:spPr>
          <a:xfrm>
            <a:off x="362563" y="10581"/>
            <a:ext cx="11829437" cy="891537"/>
          </a:xfrm>
        </p:spPr>
        <p:txBody>
          <a:bodyPr/>
          <a:lstStyle/>
          <a:p>
            <a:r>
              <a:rPr lang="nb-NO" sz="2800" dirty="0">
                <a:solidFill>
                  <a:schemeClr val="tx1">
                    <a:lumMod val="50000"/>
                  </a:schemeClr>
                </a:solidFill>
              </a:rPr>
              <a:t>Tilbakegang på 18 % for lokalradioene</a:t>
            </a:r>
            <a:br>
              <a:rPr lang="nb-NO" dirty="0">
                <a:solidFill>
                  <a:srgbClr val="000000"/>
                </a:solidFill>
              </a:rPr>
            </a:br>
            <a:br>
              <a:rPr lang="nb-NO" dirty="0">
                <a:solidFill>
                  <a:srgbClr val="000000"/>
                </a:solidFill>
              </a:rPr>
            </a:br>
            <a:r>
              <a:rPr lang="nb-NO" dirty="0">
                <a:solidFill>
                  <a:srgbClr val="000000"/>
                </a:solidFill>
              </a:rPr>
              <a:t>	</a:t>
            </a:r>
            <a:br>
              <a:rPr lang="nb-NO" dirty="0">
                <a:solidFill>
                  <a:srgbClr val="000000"/>
                </a:solidFill>
              </a:rPr>
            </a:br>
            <a:br>
              <a:rPr lang="nb-NO" dirty="0">
                <a:solidFill>
                  <a:srgbClr val="000000"/>
                </a:solidFill>
              </a:rPr>
            </a:br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5771072" y="2286000"/>
            <a:ext cx="6085568" cy="35141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195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292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8175" lvl="1" indent="-457200">
              <a:defRPr/>
            </a:pPr>
            <a:r>
              <a:rPr lang="nb-NO" sz="2000" b="0" dirty="0"/>
              <a:t>Samlet bruttodekning for 27 målte lokalradioer 2022/2023 – 2023/2024.</a:t>
            </a:r>
            <a:endParaRPr kumimoji="0" lang="nb-NO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638175" lvl="1" indent="-457200">
              <a:defRPr/>
            </a:pPr>
            <a:endParaRPr lang="nb-NO" sz="2000" dirty="0"/>
          </a:p>
          <a:p>
            <a:pPr marL="638175" lvl="1" indent="-457200"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Fra 2022/2023 til 2023/2024 er det en tilbakegang på </a:t>
            </a:r>
            <a:r>
              <a:rPr lang="nb-NO" sz="2000" b="0" i="0" dirty="0"/>
              <a:t>18 </a:t>
            </a:r>
            <a:r>
              <a:rPr kumimoji="0" lang="nb-NO" sz="20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%</a:t>
            </a: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.</a:t>
            </a:r>
          </a:p>
          <a:p>
            <a:pPr marL="638175" marR="0" lvl="1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lang="nb-NO" sz="2000" dirty="0"/>
          </a:p>
          <a:p>
            <a:pPr marL="638175" marR="0" lvl="1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De offisielle lokalradio tallene offentliggjøres hvert kvartal med tall fra siste 12 måneder.</a:t>
            </a:r>
          </a:p>
          <a:p>
            <a:pPr marL="638175" marR="0" lvl="1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nb-NO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638175" marR="0" lvl="1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nb-NO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180975" marR="0" lvl="1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nb-NO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64523" y="5695637"/>
            <a:ext cx="2808526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Antall daglig lyttere i tusen</a:t>
            </a:r>
          </a:p>
        </p:txBody>
      </p:sp>
      <p:graphicFrame>
        <p:nvGraphicFramePr>
          <p:cNvPr id="10" name="Plassholder for innhold 5">
            <a:extLst>
              <a:ext uri="{FF2B5EF4-FFF2-40B4-BE49-F238E27FC236}">
                <a16:creationId xmlns:a16="http://schemas.microsoft.com/office/drawing/2014/main" id="{81E9731F-94D1-481D-B395-678AA5EA83D5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734205930"/>
              </p:ext>
            </p:extLst>
          </p:nvPr>
        </p:nvGraphicFramePr>
        <p:xfrm>
          <a:off x="309806" y="1639855"/>
          <a:ext cx="5786194" cy="4317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id="{130740CB-DBF5-457E-B58A-4DD622192489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2433990" y="6323570"/>
            <a:ext cx="9621869" cy="56420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Arial"/>
              <a:buChar char="•"/>
              <a:defRPr lang="nb-NO" sz="2500" b="0" i="0" kern="1200" smtClean="0">
                <a:solidFill>
                  <a:schemeClr val="tx2"/>
                </a:solidFill>
                <a:latin typeface="LFT Etica Regular"/>
                <a:ea typeface="+mn-ea"/>
                <a:cs typeface="LFT Etica Regular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500" b="0" i="0" kern="1200">
                <a:solidFill>
                  <a:schemeClr val="tx2"/>
                </a:solidFill>
                <a:latin typeface="LFT Etica Regular"/>
                <a:ea typeface="+mn-ea"/>
                <a:cs typeface="LFT Etica Regular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2"/>
                </a:solidFill>
                <a:latin typeface="LFT Etica Regular"/>
                <a:ea typeface="+mn-ea"/>
                <a:cs typeface="LFT Etica Regular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2"/>
                </a:solidFill>
                <a:latin typeface="LFT Etica Regular"/>
                <a:ea typeface="+mn-ea"/>
                <a:cs typeface="LFT Etica Regular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500" b="0" i="0" kern="1200">
                <a:solidFill>
                  <a:schemeClr val="tx2"/>
                </a:solidFill>
                <a:latin typeface="LFT Etica Regular"/>
                <a:ea typeface="+mn-ea"/>
                <a:cs typeface="LFT Etica Regular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60FF"/>
              </a:buClr>
              <a:buSzPct val="80000"/>
              <a:buFont typeface="Arial"/>
              <a:buNone/>
              <a:tabLst/>
              <a:defRPr/>
            </a:pPr>
            <a:r>
              <a:rPr kumimoji="0" lang="nb-NO" sz="1000" b="0" i="0" u="sng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</a:rPr>
              <a:t>Kilde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</a:rPr>
              <a:t>: Kantar. F&amp;M CATI. Alle ukedager.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60FF"/>
              </a:buClr>
              <a:buSzPct val="80000"/>
              <a:buFont typeface="Arial"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</a:rPr>
              <a:t>          Noen stasjoner har i perioden 2017-2024 utvidet sendingene til både å sende på FM og DAB+, og andre har kuttet FM.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60FF"/>
              </a:buClr>
              <a:buSzPct val="80000"/>
              <a:buFont typeface="Arial"/>
              <a:buNone/>
              <a:tabLst/>
              <a:defRPr/>
            </a:pPr>
            <a:r>
              <a:rPr lang="nb-NO" sz="1000" dirty="0">
                <a:solidFill>
                  <a:schemeClr val="bg1">
                    <a:lumMod val="50000"/>
                  </a:schemeClr>
                </a:solidFill>
                <a:latin typeface="Arial"/>
              </a:rPr>
              <a:t>          Noen stasjoner endret hvilke kommuner det blir spurt om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</a:rPr>
              <a:t>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56297" y="6357575"/>
            <a:ext cx="816452" cy="2969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6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BCEA7A14-886B-3D6C-6422-83A1D0A734A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84CBA3-D598-4B1F-BAA3-EE14B5154290}" type="slidenum">
              <a:rPr kumimoji="0" lang="en-AU" sz="1000" b="0" i="0" u="none" strike="noStrike" kern="1200" cap="none" spc="0" normalizeH="0" baseline="0" noProof="0" smtClean="0">
                <a:ln>
                  <a:noFill/>
                </a:ln>
                <a:solidFill>
                  <a:srgbClr val="71717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AU" sz="1000" b="0" i="0" u="none" strike="noStrike" kern="1200" cap="none" spc="0" normalizeH="0" baseline="0" noProof="0" dirty="0">
              <a:ln>
                <a:noFill/>
              </a:ln>
              <a:solidFill>
                <a:srgbClr val="71717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83D3469-5209-6C92-89FC-7E8BDC18D6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69054" y="6148165"/>
            <a:ext cx="691321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1211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Plassholder for innhold 5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213974211"/>
              </p:ext>
            </p:extLst>
          </p:nvPr>
        </p:nvGraphicFramePr>
        <p:xfrm>
          <a:off x="407369" y="1204284"/>
          <a:ext cx="11422068" cy="4773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Tittel 1"/>
          <p:cNvSpPr>
            <a:spLocks noGrp="1"/>
          </p:cNvSpPr>
          <p:nvPr>
            <p:ph type="title"/>
          </p:nvPr>
        </p:nvSpPr>
        <p:spPr>
          <a:xfrm>
            <a:off x="351374" y="12359"/>
            <a:ext cx="11466875" cy="755249"/>
          </a:xfrm>
        </p:spPr>
        <p:txBody>
          <a:bodyPr/>
          <a:lstStyle/>
          <a:p>
            <a:r>
              <a:rPr lang="nb-NO" sz="2800" dirty="0"/>
              <a:t>Tilbakegang for de største lokalradioene</a:t>
            </a:r>
            <a:br>
              <a:rPr lang="nb-NO" sz="2000" b="0" dirty="0">
                <a:solidFill>
                  <a:schemeClr val="bg1">
                    <a:lumMod val="50000"/>
                  </a:schemeClr>
                </a:solidFill>
              </a:rPr>
            </a:br>
            <a:br>
              <a:rPr lang="nb-NO" sz="2000" b="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nb-NO" sz="1800" b="0" dirty="0">
                <a:solidFill>
                  <a:schemeClr val="bg1">
                    <a:lumMod val="50000"/>
                  </a:schemeClr>
                </a:solidFill>
              </a:rPr>
              <a:t>Norges største lokalradio stasjoner. Tall i tusen.</a:t>
            </a:r>
            <a:br>
              <a:rPr lang="nb-NO" sz="2000" b="0" dirty="0">
                <a:solidFill>
                  <a:schemeClr val="bg1">
                    <a:lumMod val="50000"/>
                  </a:schemeClr>
                </a:solidFill>
              </a:rPr>
            </a:br>
            <a:endParaRPr lang="nb-NO" sz="1800" i="1" dirty="0">
              <a:solidFill>
                <a:srgbClr val="7030A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645188" y="5653716"/>
            <a:ext cx="109010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Tall i tusen</a:t>
            </a:r>
          </a:p>
        </p:txBody>
      </p:sp>
      <p:sp>
        <p:nvSpPr>
          <p:cNvPr id="7" name="Plassholder for tekst 10">
            <a:extLst>
              <a:ext uri="{FF2B5EF4-FFF2-40B4-BE49-F238E27FC236}">
                <a16:creationId xmlns:a16="http://schemas.microsoft.com/office/drawing/2014/main" id="{C9C9532E-716A-70F2-0E2A-2CFF888A4FA5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2433990" y="6323570"/>
            <a:ext cx="9621869" cy="56420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Arial"/>
              <a:buChar char="•"/>
              <a:defRPr lang="nb-NO" sz="2500" b="0" i="0" kern="1200" smtClean="0">
                <a:solidFill>
                  <a:schemeClr val="tx2"/>
                </a:solidFill>
                <a:latin typeface="LFT Etica Regular"/>
                <a:ea typeface="+mn-ea"/>
                <a:cs typeface="LFT Etica Regular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500" b="0" i="0" kern="1200">
                <a:solidFill>
                  <a:schemeClr val="tx2"/>
                </a:solidFill>
                <a:latin typeface="LFT Etica Regular"/>
                <a:ea typeface="+mn-ea"/>
                <a:cs typeface="LFT Etica Regular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2"/>
                </a:solidFill>
                <a:latin typeface="LFT Etica Regular"/>
                <a:ea typeface="+mn-ea"/>
                <a:cs typeface="LFT Etica Regular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2"/>
                </a:solidFill>
                <a:latin typeface="LFT Etica Regular"/>
                <a:ea typeface="+mn-ea"/>
                <a:cs typeface="LFT Etica Regular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500" b="0" i="0" kern="1200">
                <a:solidFill>
                  <a:schemeClr val="tx2"/>
                </a:solidFill>
                <a:latin typeface="LFT Etica Regular"/>
                <a:ea typeface="+mn-ea"/>
                <a:cs typeface="LFT Etica Regular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60FF"/>
              </a:buClr>
              <a:buSzPct val="80000"/>
              <a:buFont typeface="Arial"/>
              <a:buNone/>
              <a:tabLst/>
              <a:defRPr/>
            </a:pPr>
            <a:r>
              <a:rPr kumimoji="0" lang="nb-NO" sz="1000" b="0" i="0" u="sng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</a:rPr>
              <a:t>Kilde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</a:rPr>
              <a:t>: Kantar.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hlinkClick r:id="rId5" action="ppaction://hlinkfile"/>
              </a:rPr>
              <a:t>F&amp;M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</a:rPr>
              <a:t>CATI. Alle ukedager.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60FF"/>
              </a:buClr>
              <a:buSzPct val="80000"/>
              <a:buFont typeface="Arial"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</a:rPr>
              <a:t>          Noen stasjoner har i perioden 2017-2024 utvidet sendingene til både å sende på FM og DAB+, og andre har kuttet FM.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60FF"/>
              </a:buClr>
              <a:buSzPct val="80000"/>
              <a:buFont typeface="Arial"/>
              <a:buNone/>
              <a:tabLst/>
              <a:defRPr/>
            </a:pPr>
            <a:r>
              <a:rPr lang="nb-NO" sz="1000" dirty="0">
                <a:solidFill>
                  <a:schemeClr val="bg1">
                    <a:lumMod val="50000"/>
                  </a:schemeClr>
                </a:solidFill>
                <a:latin typeface="Arial"/>
              </a:rPr>
              <a:t>          Noen stasjoner endret hvilke kommuner det blir spurt om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</a:rPr>
              <a:t>  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9CD3630-3E73-093F-D314-5AC80BEF2F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84CBA3-D598-4B1F-BAA3-EE14B5154290}" type="slidenum">
              <a:rPr kumimoji="0" lang="en-AU" sz="1000" b="0" i="0" u="none" strike="noStrike" kern="1200" cap="none" spc="0" normalizeH="0" baseline="0" noProof="0" smtClean="0">
                <a:ln>
                  <a:noFill/>
                </a:ln>
                <a:solidFill>
                  <a:srgbClr val="71717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AU" sz="1000" b="0" i="0" u="none" strike="noStrike" kern="1200" cap="none" spc="0" normalizeH="0" baseline="0" noProof="0" dirty="0">
              <a:ln>
                <a:noFill/>
              </a:ln>
              <a:solidFill>
                <a:srgbClr val="71717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" name="Bilde 4">
            <a:extLst>
              <a:ext uri="{FF2B5EF4-FFF2-40B4-BE49-F238E27FC236}">
                <a16:creationId xmlns:a16="http://schemas.microsoft.com/office/drawing/2014/main" id="{A6426698-6ABA-9F7A-000F-77899E348B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00043" y="6138712"/>
            <a:ext cx="778595" cy="719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9456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CCDD5-9376-FD30-FF98-35B7526F6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562" y="69550"/>
            <a:ext cx="11466875" cy="403200"/>
          </a:xfrm>
        </p:spPr>
        <p:txBody>
          <a:bodyPr/>
          <a:lstStyle/>
          <a:p>
            <a:r>
              <a:rPr lang="nb-NO" sz="2800" dirty="0"/>
              <a:t>Lokalradioene har høy dekning i sine lokalområder</a:t>
            </a:r>
          </a:p>
        </p:txBody>
      </p:sp>
      <p:graphicFrame>
        <p:nvGraphicFramePr>
          <p:cNvPr id="5" name="Plassholder for innhold 5">
            <a:extLst>
              <a:ext uri="{FF2B5EF4-FFF2-40B4-BE49-F238E27FC236}">
                <a16:creationId xmlns:a16="http://schemas.microsoft.com/office/drawing/2014/main" id="{A5D6E6EE-7C15-827B-37B3-063DDCF8CF2D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826447181"/>
              </p:ext>
            </p:extLst>
          </p:nvPr>
        </p:nvGraphicFramePr>
        <p:xfrm>
          <a:off x="407369" y="1052736"/>
          <a:ext cx="11422068" cy="49247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2B56B2E-A130-1414-6274-4235671BD8CF}"/>
              </a:ext>
            </a:extLst>
          </p:cNvPr>
          <p:cNvSpPr txBox="1"/>
          <p:nvPr/>
        </p:nvSpPr>
        <p:spPr>
          <a:xfrm>
            <a:off x="9644593" y="5651375"/>
            <a:ext cx="235962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Prosent i lokalområdet </a:t>
            </a:r>
          </a:p>
        </p:txBody>
      </p:sp>
      <p:sp>
        <p:nvSpPr>
          <p:cNvPr id="7" name="Plassholder for tekst 10">
            <a:extLst>
              <a:ext uri="{FF2B5EF4-FFF2-40B4-BE49-F238E27FC236}">
                <a16:creationId xmlns:a16="http://schemas.microsoft.com/office/drawing/2014/main" id="{06F8E99F-EDE6-9CA3-A453-40148B032311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2433991" y="6323570"/>
            <a:ext cx="6873912" cy="56420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Arial"/>
              <a:buChar char="•"/>
              <a:defRPr lang="nb-NO" sz="2500" b="0" i="0" kern="1200" smtClean="0">
                <a:solidFill>
                  <a:schemeClr val="tx2"/>
                </a:solidFill>
                <a:latin typeface="LFT Etica Regular"/>
                <a:ea typeface="+mn-ea"/>
                <a:cs typeface="LFT Etica Regular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500" b="0" i="0" kern="1200">
                <a:solidFill>
                  <a:schemeClr val="tx2"/>
                </a:solidFill>
                <a:latin typeface="LFT Etica Regular"/>
                <a:ea typeface="+mn-ea"/>
                <a:cs typeface="LFT Etica Regular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2"/>
                </a:solidFill>
                <a:latin typeface="LFT Etica Regular"/>
                <a:ea typeface="+mn-ea"/>
                <a:cs typeface="LFT Etica Regular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2"/>
                </a:solidFill>
                <a:latin typeface="LFT Etica Regular"/>
                <a:ea typeface="+mn-ea"/>
                <a:cs typeface="LFT Etica Regular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500" b="0" i="0" kern="1200">
                <a:solidFill>
                  <a:schemeClr val="tx2"/>
                </a:solidFill>
                <a:latin typeface="LFT Etica Regular"/>
                <a:ea typeface="+mn-ea"/>
                <a:cs typeface="LFT Etica Regular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60FF"/>
              </a:buClr>
              <a:buSzPct val="80000"/>
              <a:buFont typeface="Arial"/>
              <a:buNone/>
              <a:tabLst/>
              <a:defRPr/>
            </a:pPr>
            <a:r>
              <a:rPr kumimoji="0" lang="nb-NO" sz="1000" b="0" i="0" u="sng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</a:rPr>
              <a:t>Kilde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</a:rPr>
              <a:t>: Kantar. F&amp;M CATI. Alle ukedager. Dekning i prosent sine lokale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hlinkClick r:id="rId4"/>
              </a:rPr>
              <a:t>spørreområder</a:t>
            </a:r>
            <a:r>
              <a:rPr lang="nb-NO" sz="1000" dirty="0">
                <a:solidFill>
                  <a:schemeClr val="bg1">
                    <a:lumMod val="50000"/>
                  </a:schemeClr>
                </a:solidFill>
                <a:latin typeface="Arial"/>
              </a:rPr>
              <a:t> 2024.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60FF"/>
              </a:buClr>
              <a:buSzPct val="80000"/>
              <a:buFont typeface="Arial"/>
              <a:buNone/>
              <a:tabLst/>
              <a:defRPr/>
            </a:pPr>
            <a:r>
              <a:rPr lang="nb-NO" sz="1000" dirty="0">
                <a:solidFill>
                  <a:schemeClr val="bg1">
                    <a:lumMod val="50000"/>
                  </a:schemeClr>
                </a:solidFill>
                <a:latin typeface="Arial"/>
              </a:rPr>
              <a:t>          Q3 rapporten med 34.569 intervju.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</a:rPr>
              <a:t>  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44A6E6F8-33AF-0BCA-6F39-08C2843A97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84CBA3-D598-4B1F-BAA3-EE14B5154290}" type="slidenum">
              <a:rPr kumimoji="0" lang="en-AU" sz="1000" b="0" i="0" u="none" strike="noStrike" kern="1200" cap="none" spc="0" normalizeH="0" baseline="0" noProof="0" smtClean="0">
                <a:ln>
                  <a:noFill/>
                </a:ln>
                <a:solidFill>
                  <a:srgbClr val="71717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AU" sz="1000" b="0" i="0" u="none" strike="noStrike" kern="1200" cap="none" spc="0" normalizeH="0" baseline="0" noProof="0" dirty="0">
              <a:ln>
                <a:noFill/>
              </a:ln>
              <a:solidFill>
                <a:srgbClr val="71717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Bilde 4">
            <a:extLst>
              <a:ext uri="{FF2B5EF4-FFF2-40B4-BE49-F238E27FC236}">
                <a16:creationId xmlns:a16="http://schemas.microsoft.com/office/drawing/2014/main" id="{77161A53-E968-42C5-41AD-F40D35313E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00043" y="6138712"/>
            <a:ext cx="778595" cy="719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928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CCDD5-9376-FD30-FF98-35B7526F6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69550"/>
            <a:ext cx="11466875" cy="403200"/>
          </a:xfrm>
        </p:spPr>
        <p:txBody>
          <a:bodyPr/>
          <a:lstStyle/>
          <a:p>
            <a:r>
              <a:rPr lang="nb-NO" sz="2800" dirty="0"/>
              <a:t>Radio 102 og KSU 24/7 er blant de største radiokanalene </a:t>
            </a:r>
            <a:br>
              <a:rPr lang="nb-NO" sz="2800" dirty="0"/>
            </a:br>
            <a:r>
              <a:rPr lang="nb-NO" sz="2800" dirty="0"/>
              <a:t>i sine lokalområder</a:t>
            </a:r>
          </a:p>
        </p:txBody>
      </p:sp>
      <p:sp>
        <p:nvSpPr>
          <p:cNvPr id="5" name="Plassholder for tekst 10">
            <a:extLst>
              <a:ext uri="{FF2B5EF4-FFF2-40B4-BE49-F238E27FC236}">
                <a16:creationId xmlns:a16="http://schemas.microsoft.com/office/drawing/2014/main" id="{A57D34AA-EAAB-8A9B-1372-8C59FF6FF632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2433991" y="6323570"/>
            <a:ext cx="6873912" cy="56420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Arial"/>
              <a:buChar char="•"/>
              <a:defRPr lang="nb-NO" sz="2500" b="0" i="0" kern="1200" smtClean="0">
                <a:solidFill>
                  <a:schemeClr val="tx2"/>
                </a:solidFill>
                <a:latin typeface="LFT Etica Regular"/>
                <a:ea typeface="+mn-ea"/>
                <a:cs typeface="LFT Etica Regular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500" b="0" i="0" kern="1200">
                <a:solidFill>
                  <a:schemeClr val="tx2"/>
                </a:solidFill>
                <a:latin typeface="LFT Etica Regular"/>
                <a:ea typeface="+mn-ea"/>
                <a:cs typeface="LFT Etica Regular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2"/>
                </a:solidFill>
                <a:latin typeface="LFT Etica Regular"/>
                <a:ea typeface="+mn-ea"/>
                <a:cs typeface="LFT Etica Regular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2"/>
                </a:solidFill>
                <a:latin typeface="LFT Etica Regular"/>
                <a:ea typeface="+mn-ea"/>
                <a:cs typeface="LFT Etica Regular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500" b="0" i="0" kern="1200">
                <a:solidFill>
                  <a:schemeClr val="tx2"/>
                </a:solidFill>
                <a:latin typeface="LFT Etica Regular"/>
                <a:ea typeface="+mn-ea"/>
                <a:cs typeface="LFT Etica Regular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60FF"/>
              </a:buClr>
              <a:buSzPct val="80000"/>
              <a:buFont typeface="Arial"/>
              <a:buNone/>
              <a:tabLst/>
              <a:defRPr/>
            </a:pPr>
            <a:r>
              <a:rPr kumimoji="0" lang="nb-NO" sz="1000" b="0" i="0" u="sng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</a:rPr>
              <a:t>Kilde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</a:rPr>
              <a:t>: Kantar. F&amp;M CATI. Alle ukedager. Dekning i prosent sine lokale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hlinkClick r:id="rId3"/>
              </a:rPr>
              <a:t>spørreområder</a:t>
            </a:r>
            <a:r>
              <a:rPr lang="nb-NO" sz="1000" dirty="0">
                <a:solidFill>
                  <a:schemeClr val="bg1">
                    <a:lumMod val="50000"/>
                  </a:schemeClr>
                </a:solidFill>
                <a:latin typeface="Arial"/>
              </a:rPr>
              <a:t> 2024.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60FF"/>
              </a:buClr>
              <a:buSzPct val="80000"/>
              <a:buFont typeface="Arial"/>
              <a:buNone/>
              <a:tabLst/>
              <a:defRPr/>
            </a:pPr>
            <a:r>
              <a:rPr lang="nb-NO" sz="1000" dirty="0">
                <a:solidFill>
                  <a:schemeClr val="bg1">
                    <a:lumMod val="50000"/>
                  </a:schemeClr>
                </a:solidFill>
                <a:latin typeface="Arial"/>
              </a:rPr>
              <a:t>          Q3 rapporten med 34.569 intervju totalt. 499 for Radio 102 og 494 for KSU 24/7.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</a:rPr>
              <a:t> </a:t>
            </a:r>
          </a:p>
        </p:txBody>
      </p:sp>
      <p:graphicFrame>
        <p:nvGraphicFramePr>
          <p:cNvPr id="6" name="Plassholder for innhold 5">
            <a:extLst>
              <a:ext uri="{FF2B5EF4-FFF2-40B4-BE49-F238E27FC236}">
                <a16:creationId xmlns:a16="http://schemas.microsoft.com/office/drawing/2014/main" id="{8DBF368E-5C90-FB70-9189-EC746BE0EC7B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740162312"/>
              </p:ext>
            </p:extLst>
          </p:nvPr>
        </p:nvGraphicFramePr>
        <p:xfrm>
          <a:off x="407370" y="1852123"/>
          <a:ext cx="5411540" cy="41254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Plassholder for innhold 5">
            <a:extLst>
              <a:ext uri="{FF2B5EF4-FFF2-40B4-BE49-F238E27FC236}">
                <a16:creationId xmlns:a16="http://schemas.microsoft.com/office/drawing/2014/main" id="{018B67F7-5B06-71A7-1798-D021CBAB041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5854923"/>
              </p:ext>
            </p:extLst>
          </p:nvPr>
        </p:nvGraphicFramePr>
        <p:xfrm>
          <a:off x="6157003" y="1852123"/>
          <a:ext cx="5688631" cy="42263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4AF6BCE-A979-36D6-ED31-D137C3860AC6}"/>
              </a:ext>
            </a:extLst>
          </p:cNvPr>
          <p:cNvSpPr txBox="1"/>
          <p:nvPr/>
        </p:nvSpPr>
        <p:spPr>
          <a:xfrm>
            <a:off x="9513455" y="5651375"/>
            <a:ext cx="240145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Daglig dekning i lokalområdet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til KSU 24/7. </a:t>
            </a:r>
            <a:r>
              <a:rPr lang="nb-NO" sz="1400" dirty="0">
                <a:solidFill>
                  <a:schemeClr val="bg1">
                    <a:lumMod val="50000"/>
                  </a:schemeClr>
                </a:solidFill>
                <a:latin typeface="Arial"/>
              </a:rPr>
              <a:t>P</a:t>
            </a: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rosent.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9A308C-EA42-1478-30E9-982A52C5FBDD}"/>
              </a:ext>
            </a:extLst>
          </p:cNvPr>
          <p:cNvSpPr txBox="1"/>
          <p:nvPr/>
        </p:nvSpPr>
        <p:spPr>
          <a:xfrm>
            <a:off x="3633544" y="5647607"/>
            <a:ext cx="240145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Daglig dekning i lokalområdet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til Radio 102. </a:t>
            </a:r>
            <a:r>
              <a:rPr lang="nb-NO" sz="1400" dirty="0">
                <a:solidFill>
                  <a:schemeClr val="bg1">
                    <a:lumMod val="50000"/>
                  </a:schemeClr>
                </a:solidFill>
                <a:latin typeface="Arial"/>
              </a:rPr>
              <a:t>P</a:t>
            </a: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rosent.  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145775CB-3C55-3D72-260D-A6BD71D5D2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84CBA3-D598-4B1F-BAA3-EE14B5154290}" type="slidenum">
              <a:rPr kumimoji="0" lang="en-AU" sz="1000" b="0" i="0" u="none" strike="noStrike" kern="1200" cap="none" spc="0" normalizeH="0" baseline="0" noProof="0" smtClean="0">
                <a:ln>
                  <a:noFill/>
                </a:ln>
                <a:solidFill>
                  <a:srgbClr val="71717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AU" sz="1000" b="0" i="0" u="none" strike="noStrike" kern="1200" cap="none" spc="0" normalizeH="0" baseline="0" noProof="0" dirty="0">
              <a:ln>
                <a:noFill/>
              </a:ln>
              <a:solidFill>
                <a:srgbClr val="71717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Bilde 4">
            <a:extLst>
              <a:ext uri="{FF2B5EF4-FFF2-40B4-BE49-F238E27FC236}">
                <a16:creationId xmlns:a16="http://schemas.microsoft.com/office/drawing/2014/main" id="{11AF931D-F15C-7078-C441-ADDB72B665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00043" y="6138712"/>
            <a:ext cx="778595" cy="719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4655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08B54-C142-422A-8025-FCADBB26C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9" y="26640"/>
            <a:ext cx="11832001" cy="1228638"/>
          </a:xfrm>
        </p:spPr>
        <p:txBody>
          <a:bodyPr/>
          <a:lstStyle/>
          <a:p>
            <a:r>
              <a:rPr lang="nb-NO" sz="2800" dirty="0"/>
              <a:t>Lokalradioenes samfunnsoppdrag: </a:t>
            </a:r>
            <a:br>
              <a:rPr lang="nb-NO" sz="2800" dirty="0"/>
            </a:br>
            <a:r>
              <a:rPr lang="nb-NO" sz="2800" dirty="0"/>
              <a:t>Sterke på viktige medieegenskaper</a:t>
            </a:r>
            <a:br>
              <a:rPr lang="nb-NO" dirty="0"/>
            </a:br>
            <a:br>
              <a:rPr lang="nb-NO" sz="1400" dirty="0"/>
            </a:br>
            <a:br>
              <a:rPr lang="nb-NO" sz="1400" dirty="0"/>
            </a:br>
            <a:r>
              <a:rPr lang="nb-NO" sz="1400" dirty="0"/>
              <a:t>			      </a:t>
            </a:r>
            <a:r>
              <a:rPr lang="nb-NO" sz="1600" b="0" dirty="0">
                <a:solidFill>
                  <a:schemeClr val="bg1">
                    <a:lumMod val="50000"/>
                  </a:schemeClr>
                </a:solidFill>
              </a:rPr>
              <a:t>Holdninger til lokalradio </a:t>
            </a:r>
            <a:r>
              <a:rPr lang="nb-NO" sz="1600" b="0" u="sng" dirty="0">
                <a:solidFill>
                  <a:schemeClr val="bg1">
                    <a:lumMod val="50000"/>
                  </a:schemeClr>
                </a:solidFill>
              </a:rPr>
              <a:t>blant</a:t>
            </a:r>
            <a:r>
              <a:rPr lang="nb-NO" sz="1600" b="0" dirty="0">
                <a:solidFill>
                  <a:schemeClr val="bg1">
                    <a:lumMod val="50000"/>
                  </a:schemeClr>
                </a:solidFill>
              </a:rPr>
              <a:t> lytterne (rangert)</a:t>
            </a:r>
          </a:p>
        </p:txBody>
      </p:sp>
      <p:graphicFrame>
        <p:nvGraphicFramePr>
          <p:cNvPr id="7" name="Content Placeholder 10">
            <a:extLst>
              <a:ext uri="{FF2B5EF4-FFF2-40B4-BE49-F238E27FC236}">
                <a16:creationId xmlns:a16="http://schemas.microsoft.com/office/drawing/2014/main" id="{31696C96-D5D4-4911-A8F5-7C36A1C777A7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71998563"/>
              </p:ext>
            </p:extLst>
          </p:nvPr>
        </p:nvGraphicFramePr>
        <p:xfrm>
          <a:off x="359999" y="1664494"/>
          <a:ext cx="11464925" cy="45410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3CF945DA-F54A-469F-97CD-6C2C59A8D416}"/>
              </a:ext>
            </a:extLst>
          </p:cNvPr>
          <p:cNvSpPr txBox="1">
            <a:spLocks/>
          </p:cNvSpPr>
          <p:nvPr/>
        </p:nvSpPr>
        <p:spPr>
          <a:xfrm>
            <a:off x="7872549" y="6424127"/>
            <a:ext cx="1776730" cy="1968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195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292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b-NO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kstSylinder 9">
            <a:extLst>
              <a:ext uri="{FF2B5EF4-FFF2-40B4-BE49-F238E27FC236}">
                <a16:creationId xmlns:a16="http://schemas.microsoft.com/office/drawing/2014/main" id="{13FC6168-A9F0-4828-8F19-4392FF7ACBF5}"/>
              </a:ext>
            </a:extLst>
          </p:cNvPr>
          <p:cNvSpPr txBox="1"/>
          <p:nvPr/>
        </p:nvSpPr>
        <p:spPr>
          <a:xfrm>
            <a:off x="2302872" y="6405371"/>
            <a:ext cx="72875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sng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Kilde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: Kantar Forbruker &amp; Media.  Norsk Lokalradioforbund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          571 intervju blant de som har lyttet på lokalradio siste uke (siste 7 dager).  F&amp;M uke 27-34 2021 med totalt 3056 intervju.</a:t>
            </a:r>
            <a:endParaRPr kumimoji="0" lang="nb-NO" sz="1000" b="0" i="1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DD1835-2306-4F44-938A-F6FEE9CA7BD6}"/>
              </a:ext>
            </a:extLst>
          </p:cNvPr>
          <p:cNvSpPr txBox="1"/>
          <p:nvPr/>
        </p:nvSpPr>
        <p:spPr>
          <a:xfrm>
            <a:off x="11130378" y="5776206"/>
            <a:ext cx="61715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Prosent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6CC3DFC6-64B8-D3CE-D732-07A6A8278E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34BEE3-566C-4068-A777-C3A4762E861B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8937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08B54-C142-422A-8025-FCADBB26C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9" y="18171"/>
            <a:ext cx="11832001" cy="403200"/>
          </a:xfrm>
        </p:spPr>
        <p:txBody>
          <a:bodyPr/>
          <a:lstStyle/>
          <a:p>
            <a:r>
              <a:rPr lang="nb-NO" sz="2800" dirty="0"/>
              <a:t>Lokalradioenes samfunnsoppdrag under pandemien:</a:t>
            </a:r>
            <a:br>
              <a:rPr lang="nb-NO" sz="2800" dirty="0"/>
            </a:br>
            <a:r>
              <a:rPr lang="nb-NO" sz="2800" dirty="0"/>
              <a:t>Lokalradioene formidlet viktige og nyttige nyheter om pandemien</a:t>
            </a:r>
            <a:br>
              <a:rPr lang="nb-NO" dirty="0"/>
            </a:br>
            <a:br>
              <a:rPr lang="nb-NO" sz="1600" dirty="0"/>
            </a:br>
            <a:br>
              <a:rPr lang="nb-NO" sz="1600" dirty="0"/>
            </a:br>
            <a:r>
              <a:rPr lang="nb-NO" sz="1600" dirty="0"/>
              <a:t>			     </a:t>
            </a:r>
            <a:r>
              <a:rPr lang="nb-NO" sz="1800" b="0" dirty="0">
                <a:solidFill>
                  <a:schemeClr val="bg1">
                    <a:lumMod val="50000"/>
                  </a:schemeClr>
                </a:solidFill>
              </a:rPr>
              <a:t>Holdninger til lokalradioenes dekning av koronapandemien </a:t>
            </a:r>
            <a:r>
              <a:rPr lang="nb-NO" sz="1800" b="0" u="sng" dirty="0">
                <a:solidFill>
                  <a:schemeClr val="bg1">
                    <a:lumMod val="50000"/>
                  </a:schemeClr>
                </a:solidFill>
              </a:rPr>
              <a:t>blant</a:t>
            </a:r>
            <a:r>
              <a:rPr lang="nb-NO" sz="1800" b="0" dirty="0">
                <a:solidFill>
                  <a:schemeClr val="bg1">
                    <a:lumMod val="50000"/>
                  </a:schemeClr>
                </a:solidFill>
              </a:rPr>
              <a:t> lytterne (rangert)</a:t>
            </a:r>
            <a:endParaRPr lang="nb-NO" b="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7" name="Content Placeholder 10">
            <a:extLst>
              <a:ext uri="{FF2B5EF4-FFF2-40B4-BE49-F238E27FC236}">
                <a16:creationId xmlns:a16="http://schemas.microsoft.com/office/drawing/2014/main" id="{31696C96-D5D4-4911-A8F5-7C36A1C777A7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21716082"/>
              </p:ext>
            </p:extLst>
          </p:nvPr>
        </p:nvGraphicFramePr>
        <p:xfrm>
          <a:off x="359999" y="1643062"/>
          <a:ext cx="11464925" cy="4562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3CF945DA-F54A-469F-97CD-6C2C59A8D416}"/>
              </a:ext>
            </a:extLst>
          </p:cNvPr>
          <p:cNvSpPr txBox="1">
            <a:spLocks/>
          </p:cNvSpPr>
          <p:nvPr/>
        </p:nvSpPr>
        <p:spPr>
          <a:xfrm>
            <a:off x="7872549" y="6424127"/>
            <a:ext cx="1776730" cy="1968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195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292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b-NO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TekstSylinder 9">
            <a:extLst>
              <a:ext uri="{FF2B5EF4-FFF2-40B4-BE49-F238E27FC236}">
                <a16:creationId xmlns:a16="http://schemas.microsoft.com/office/drawing/2014/main" id="{0E197802-1662-4F33-9479-722B3567DC14}"/>
              </a:ext>
            </a:extLst>
          </p:cNvPr>
          <p:cNvSpPr txBox="1"/>
          <p:nvPr/>
        </p:nvSpPr>
        <p:spPr>
          <a:xfrm>
            <a:off x="2302872" y="6405371"/>
            <a:ext cx="72875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sng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Kilde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: Kantar Forbruker &amp; Media.  Norsk Lokalradioforbund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          571 intervju blant de som har lyttet på lokalradio siste uke (siste 7 dager).  F&amp;M uke 27-34 2021 med totalt 3056 intervju.</a:t>
            </a:r>
            <a:endParaRPr kumimoji="0" lang="nb-NO" sz="1000" b="0" i="1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13ECF7F3-AC57-B34C-6DC4-09D15AC4F8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34BEE3-566C-4068-A777-C3A4762E861B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9901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08B54-C142-422A-8025-FCADBB26C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9" y="46213"/>
            <a:ext cx="5014258" cy="963748"/>
          </a:xfrm>
        </p:spPr>
        <p:txBody>
          <a:bodyPr/>
          <a:lstStyle/>
          <a:p>
            <a:r>
              <a:rPr lang="nb-NO" sz="2800" dirty="0"/>
              <a:t>Lytterne har høy tillit til lokalradioene</a:t>
            </a:r>
            <a:br>
              <a:rPr lang="nb-NO" sz="1800" b="0" dirty="0"/>
            </a:br>
            <a:br>
              <a:rPr lang="nb-NO" sz="1800" b="0" dirty="0"/>
            </a:br>
            <a:r>
              <a:rPr lang="nb-NO" sz="1400" b="0" dirty="0">
                <a:solidFill>
                  <a:schemeClr val="bg1">
                    <a:lumMod val="50000"/>
                  </a:schemeClr>
                </a:solidFill>
              </a:rPr>
              <a:t>Tillit til nyheter fra lokalradio</a:t>
            </a:r>
            <a:br>
              <a:rPr lang="nb-NO" sz="1400" b="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nb-NO" sz="1400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nb-NO" sz="1400" b="0" u="sng" dirty="0">
                <a:solidFill>
                  <a:schemeClr val="bg1">
                    <a:lumMod val="50000"/>
                  </a:schemeClr>
                </a:solidFill>
              </a:rPr>
              <a:t>blant</a:t>
            </a:r>
            <a:r>
              <a:rPr lang="nb-NO" sz="1400" b="0" dirty="0">
                <a:solidFill>
                  <a:schemeClr val="bg1">
                    <a:lumMod val="50000"/>
                  </a:schemeClr>
                </a:solidFill>
              </a:rPr>
              <a:t> de som har hørt lokalradio siste uke</a:t>
            </a:r>
            <a:endParaRPr lang="nb-NO" sz="1800" b="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7" name="Content Placeholder 10">
            <a:extLst>
              <a:ext uri="{FF2B5EF4-FFF2-40B4-BE49-F238E27FC236}">
                <a16:creationId xmlns:a16="http://schemas.microsoft.com/office/drawing/2014/main" id="{31696C96-D5D4-4911-A8F5-7C36A1C777A7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313312001"/>
              </p:ext>
            </p:extLst>
          </p:nvPr>
        </p:nvGraphicFramePr>
        <p:xfrm>
          <a:off x="359998" y="1665553"/>
          <a:ext cx="4124915" cy="43387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3CF945DA-F54A-469F-97CD-6C2C59A8D416}"/>
              </a:ext>
            </a:extLst>
          </p:cNvPr>
          <p:cNvSpPr txBox="1">
            <a:spLocks/>
          </p:cNvSpPr>
          <p:nvPr/>
        </p:nvSpPr>
        <p:spPr>
          <a:xfrm>
            <a:off x="7872549" y="6424127"/>
            <a:ext cx="1776730" cy="1968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195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292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b-NO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1E5FFF2-E600-4597-8991-C7729FD1C3EF}"/>
              </a:ext>
            </a:extLst>
          </p:cNvPr>
          <p:cNvSpPr txBox="1"/>
          <p:nvPr/>
        </p:nvSpPr>
        <p:spPr>
          <a:xfrm>
            <a:off x="4681934" y="5458973"/>
            <a:ext cx="61715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Prosent</a:t>
            </a:r>
          </a:p>
        </p:txBody>
      </p:sp>
      <p:sp>
        <p:nvSpPr>
          <p:cNvPr id="9" name="TekstSylinder 9">
            <a:extLst>
              <a:ext uri="{FF2B5EF4-FFF2-40B4-BE49-F238E27FC236}">
                <a16:creationId xmlns:a16="http://schemas.microsoft.com/office/drawing/2014/main" id="{66C7A714-50F7-43F9-89F3-BDFB9BCC478E}"/>
              </a:ext>
            </a:extLst>
          </p:cNvPr>
          <p:cNvSpPr txBox="1"/>
          <p:nvPr/>
        </p:nvSpPr>
        <p:spPr>
          <a:xfrm>
            <a:off x="1934120" y="6351740"/>
            <a:ext cx="4494390" cy="46166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nb-NO" sz="800" b="0" u="sng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Kilde</a:t>
            </a:r>
            <a:r>
              <a:rPr kumimoji="0" lang="nb-NO" sz="800" b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: Kantar Forbruker &amp; Media.  Norsk Lokalradioforbund. «Vet ikke» ikke inkludert i grafikk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          571 intervju blant de som har lyttet på lokalradio siste uke (siste 7 dager).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          F&amp;M uke 27-34 2021 med totalt 3056 intervju.</a:t>
            </a:r>
          </a:p>
        </p:txBody>
      </p:sp>
      <p:graphicFrame>
        <p:nvGraphicFramePr>
          <p:cNvPr id="3" name="Content Placeholder 16">
            <a:extLst>
              <a:ext uri="{FF2B5EF4-FFF2-40B4-BE49-F238E27FC236}">
                <a16:creationId xmlns:a16="http://schemas.microsoft.com/office/drawing/2014/main" id="{0C86F99E-7D26-14B6-E494-2B780665A83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3781451"/>
              </p:ext>
            </p:extLst>
          </p:nvPr>
        </p:nvGraphicFramePr>
        <p:xfrm>
          <a:off x="5898552" y="1750208"/>
          <a:ext cx="6139819" cy="4262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A547ADE8-17A0-851A-66AE-DA64DBE84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10280" y="6340971"/>
            <a:ext cx="4905865" cy="3908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/>
          <a:p>
            <a:pPr>
              <a:defRPr/>
            </a:pPr>
            <a:r>
              <a:rPr kumimoji="0" lang="nb-NO" b="0" u="sng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Kilde</a:t>
            </a:r>
            <a:r>
              <a:rPr kumimoji="0" lang="nb-NO" b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: Kantar Interbuss Q2 2024. </a:t>
            </a:r>
            <a:r>
              <a:rPr lang="nb-NO" dirty="0">
                <a:solidFill>
                  <a:schemeClr val="bg1">
                    <a:lumMod val="50000"/>
                  </a:schemeClr>
                </a:solidFill>
              </a:rPr>
              <a:t>Tillitsgap = andelen som stoler på minus de som ikke stoler på. </a:t>
            </a:r>
          </a:p>
          <a:p>
            <a:pPr>
              <a:defRPr/>
            </a:pPr>
            <a:r>
              <a:rPr lang="nb-NO" dirty="0">
                <a:solidFill>
                  <a:schemeClr val="bg1">
                    <a:lumMod val="50000"/>
                  </a:schemeClr>
                </a:solidFill>
              </a:rPr>
              <a:t>          </a:t>
            </a:r>
            <a:r>
              <a:rPr lang="nb-NO" i="1" dirty="0">
                <a:solidFill>
                  <a:schemeClr val="bg1">
                    <a:lumMod val="50000"/>
                  </a:schemeClr>
                </a:solidFill>
              </a:rPr>
              <a:t>Stoler du på de følgende når det gjelder </a:t>
            </a:r>
            <a:r>
              <a:rPr lang="nb-NO" sz="900" i="1" dirty="0">
                <a:solidFill>
                  <a:schemeClr val="bg1">
                    <a:lumMod val="50000"/>
                  </a:schemeClr>
                </a:solidFill>
              </a:rPr>
              <a:t>nyheter</a:t>
            </a:r>
            <a:r>
              <a:rPr lang="nb-NO" i="1" dirty="0">
                <a:solidFill>
                  <a:schemeClr val="bg1">
                    <a:lumMod val="50000"/>
                  </a:schemeClr>
                </a:solidFill>
              </a:rPr>
              <a:t> og informasjonsdeling?</a:t>
            </a:r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D151FA95-EAC9-9A1D-6A49-897DD543035D}"/>
              </a:ext>
            </a:extLst>
          </p:cNvPr>
          <p:cNvSpPr txBox="1">
            <a:spLocks/>
          </p:cNvSpPr>
          <p:nvPr/>
        </p:nvSpPr>
        <p:spPr>
          <a:xfrm>
            <a:off x="5898552" y="44595"/>
            <a:ext cx="6293448" cy="81070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ts val="60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2800" dirty="0"/>
              <a:t>Tillit til norske medier øker, </a:t>
            </a:r>
          </a:p>
          <a:p>
            <a:r>
              <a:rPr lang="nb-NO" sz="2800" dirty="0"/>
              <a:t>mens sosiale medier opplever et voksende tillitsgap</a:t>
            </a:r>
          </a:p>
        </p:txBody>
      </p:sp>
      <p:sp>
        <p:nvSpPr>
          <p:cNvPr id="8" name="Plassholder for lysbildenummer 7">
            <a:extLst>
              <a:ext uri="{FF2B5EF4-FFF2-40B4-BE49-F238E27FC236}">
                <a16:creationId xmlns:a16="http://schemas.microsoft.com/office/drawing/2014/main" id="{59D114F4-8574-CF93-759A-7860F260497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34BEE3-566C-4068-A777-C3A4762E861B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8112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Graphic spid="3" grpId="0">
        <p:bldAsOne/>
      </p:bldGraphic>
      <p:bldP spid="5" grpId="0" animBg="1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AC56833-C1B8-448F-8643-EC6F269D0F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157468"/>
            <a:ext cx="11461585" cy="4988689"/>
          </a:xfrm>
        </p:spPr>
        <p:txBody>
          <a:bodyPr/>
          <a:lstStyle/>
          <a:p>
            <a:pPr marL="342900" indent="-342900" algn="just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nb-NO" sz="3600" kern="100" dirty="0">
              <a:highlight>
                <a:srgbClr val="FFFF00"/>
              </a:highligh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nb-NO" sz="36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nb-NO" sz="36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34FE273-8D6D-410C-9F3A-435BCD6CB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022" y="276225"/>
            <a:ext cx="11469281" cy="1017948"/>
          </a:xfrm>
        </p:spPr>
        <p:txBody>
          <a:bodyPr/>
          <a:lstStyle/>
          <a:p>
            <a:r>
              <a:rPr lang="nb-NO" sz="36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Muligheter og utfordringer for lokalradioene</a:t>
            </a:r>
            <a:endParaRPr lang="nb-NO" sz="3600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27D9F264-FD5F-E0BA-7A2A-12B6D99DBD12}"/>
              </a:ext>
            </a:extLst>
          </p:cNvPr>
          <p:cNvSpPr txBox="1">
            <a:spLocks/>
          </p:cNvSpPr>
          <p:nvPr/>
        </p:nvSpPr>
        <p:spPr>
          <a:xfrm>
            <a:off x="350022" y="1785938"/>
            <a:ext cx="11506618" cy="4045894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195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292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0"/>
              </a:spcBef>
            </a:pPr>
            <a:r>
              <a:rPr lang="nb-NO" sz="2800" b="1" kern="100" dirty="0">
                <a:effectLst/>
                <a:highlight>
                  <a:srgbClr val="FFFFFF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Muligheter</a:t>
            </a:r>
          </a:p>
          <a:p>
            <a:pPr marL="342900" lvl="0" indent="-3429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nb-NO" sz="2000" kern="100" dirty="0">
                <a:effectLst/>
                <a:highlight>
                  <a:srgbClr val="FFFFFF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Mange lokalradioer som sender lokalt innhold har </a:t>
            </a:r>
            <a:r>
              <a:rPr lang="nb-NO" sz="2000" kern="100" dirty="0"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høy dekning i sine lokalområder</a:t>
            </a:r>
            <a:r>
              <a:rPr lang="nb-NO" sz="2000" kern="100" dirty="0">
                <a:effectLst/>
                <a:highlight>
                  <a:srgbClr val="FFFFFF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nb-NO" sz="2000" kern="100" dirty="0">
                <a:effectLst/>
                <a:highlight>
                  <a:srgbClr val="FFFFFF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Lokalradioene leverer på </a:t>
            </a:r>
            <a:r>
              <a:rPr lang="nb-NO" sz="2000" kern="100" dirty="0"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samfunnsoppdraget</a:t>
            </a:r>
            <a:r>
              <a:rPr lang="nb-NO" sz="2000" kern="100" dirty="0">
                <a:effectLst/>
                <a:highlight>
                  <a:srgbClr val="FFFFFF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 og scorer høyt på medieegenskaper.</a:t>
            </a: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nb-NO" sz="2000" kern="100" dirty="0">
                <a:effectLst/>
                <a:highlight>
                  <a:srgbClr val="FFFFFF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Lokal- og nisjeradioer med </a:t>
            </a:r>
            <a:r>
              <a:rPr lang="nb-NO" sz="2000" kern="100" dirty="0"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unikt innhold </a:t>
            </a:r>
            <a:r>
              <a:rPr lang="nb-NO" sz="2000" kern="100" dirty="0">
                <a:effectLst/>
                <a:highlight>
                  <a:srgbClr val="FFFFFF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har de beste forutsetningene for å tiltrekke seg lyttere.</a:t>
            </a: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nb-NO" sz="2000" kern="100" dirty="0">
                <a:effectLst/>
                <a:highlight>
                  <a:srgbClr val="FFFFFF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KI og automatiserte radiokanaler kan </a:t>
            </a:r>
            <a:r>
              <a:rPr lang="nb-NO" sz="2000" kern="100" dirty="0"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effektivisere programproduksjonen</a:t>
            </a:r>
            <a:r>
              <a:rPr lang="nb-NO" sz="2000" kern="100" dirty="0">
                <a:effectLst/>
                <a:highlight>
                  <a:srgbClr val="FFFFFF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nb-NO" sz="2000" kern="100" dirty="0">
              <a:highlight>
                <a:srgbClr val="FFFFFF"/>
              </a:highligh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nb-NO" sz="2800" kern="100" dirty="0">
              <a:effectLst/>
              <a:highlight>
                <a:srgbClr val="FFFFFF"/>
              </a:highligh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nb-NO" sz="2800" b="1" kern="100" dirty="0">
                <a:effectLst/>
                <a:highlight>
                  <a:srgbClr val="FFFFFF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Utfordringer</a:t>
            </a:r>
          </a:p>
          <a:p>
            <a:pPr marL="342900" lvl="0" indent="-3429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nb-NO" sz="2000" kern="100" dirty="0">
                <a:effectLst/>
                <a:highlight>
                  <a:srgbClr val="FFFFFF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Lokalradio mister lyttere i et </a:t>
            </a:r>
            <a:r>
              <a:rPr lang="nb-NO" sz="2000" kern="100" dirty="0"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utfordrende annonsemarked</a:t>
            </a:r>
            <a:r>
              <a:rPr lang="nb-NO" sz="2000" kern="100" dirty="0">
                <a:effectLst/>
                <a:highlight>
                  <a:srgbClr val="FFFFFF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nb-NO" sz="2000" kern="100" dirty="0">
                <a:effectLst/>
                <a:highlight>
                  <a:srgbClr val="FFFFFF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Innholdet må være </a:t>
            </a:r>
            <a:r>
              <a:rPr lang="nb-NO" sz="2000" kern="100" dirty="0"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tilgjengelig</a:t>
            </a:r>
            <a:r>
              <a:rPr lang="nb-NO" sz="2000" kern="100" dirty="0">
                <a:effectLst/>
                <a:highlight>
                  <a:srgbClr val="FFFFFF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 på flere digitale plattformer og enheter, i ulike formater.</a:t>
            </a:r>
          </a:p>
          <a:p>
            <a:pPr marL="342900" lvl="0" indent="-3429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nb-NO" sz="2000" kern="100" dirty="0"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Digitalisering og globaliseringen</a:t>
            </a:r>
            <a:r>
              <a:rPr lang="nb-NO" sz="2000" kern="100" dirty="0">
                <a:effectLst/>
                <a:highlight>
                  <a:srgbClr val="FFFFFF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 krever høy kompetanse, innovasjonskraft og investeringer.</a:t>
            </a:r>
          </a:p>
          <a:p>
            <a:pPr marL="342900" lvl="0" indent="-342900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nb-NO" sz="2800" kern="100" dirty="0">
              <a:highlight>
                <a:srgbClr val="FFFFFF"/>
              </a:highligh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GB" sz="2800" kern="100" dirty="0">
              <a:effectLst/>
              <a:highlight>
                <a:srgbClr val="FFFFFF"/>
              </a:highligh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indent="0">
              <a:spcBef>
                <a:spcPts val="0"/>
              </a:spcBef>
              <a:buNone/>
              <a:defRPr/>
            </a:pPr>
            <a:endParaRPr kumimoji="0" lang="nb-NO" sz="3200" b="0" i="0" u="none" strike="noStrike" kern="1200" cap="none" spc="0" normalizeH="0" baseline="0" noProof="0" dirty="0">
              <a:ln>
                <a:noFill/>
              </a:ln>
              <a:effectLst/>
              <a:highlight>
                <a:srgbClr val="FFFFFF"/>
              </a:highlight>
              <a:uLnTx/>
              <a:uFillTx/>
              <a:ea typeface="+mn-ea"/>
              <a:cs typeface="+mn-cs"/>
            </a:endParaRPr>
          </a:p>
          <a:p>
            <a:pPr marL="180975" marR="0" lvl="1" indent="0" algn="l" defTabSz="914400" rtl="0" eaLnBrk="1" fontAlgn="auto" latinLnBrk="0" hangingPunct="1">
              <a:spcBef>
                <a:spcPts val="0"/>
              </a:spcBef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nb-NO" sz="3200" b="0" i="0" u="none" strike="noStrike" kern="1200" cap="none" spc="0" normalizeH="0" baseline="0" noProof="0" dirty="0">
              <a:ln>
                <a:noFill/>
              </a:ln>
              <a:effectLst/>
              <a:highlight>
                <a:srgbClr val="FFFFFF"/>
              </a:highlight>
              <a:uLnTx/>
              <a:uFillTx/>
              <a:ea typeface="+mn-ea"/>
              <a:cs typeface="+mn-cs"/>
            </a:endParaRP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5385BE6-9F53-7472-A2C0-37714CD9D3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8657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Plassholder for innhold 5">
            <a:extLst>
              <a:ext uri="{FF2B5EF4-FFF2-40B4-BE49-F238E27FC236}">
                <a16:creationId xmlns:a16="http://schemas.microsoft.com/office/drawing/2014/main" id="{845797BF-C893-472A-B497-6989B1CF37E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571659"/>
              </p:ext>
            </p:extLst>
          </p:nvPr>
        </p:nvGraphicFramePr>
        <p:xfrm>
          <a:off x="388995" y="1450835"/>
          <a:ext cx="5632243" cy="46334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Rectangle 3">
            <a:extLst>
              <a:ext uri="{FF2B5EF4-FFF2-40B4-BE49-F238E27FC236}">
                <a16:creationId xmlns:a16="http://schemas.microsoft.com/office/drawing/2014/main" id="{5B72B1FE-7ACC-49DD-918D-A8CD1E020F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7118" y="6272582"/>
            <a:ext cx="5632243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defTabSz="762000">
              <a:defRPr/>
            </a:pPr>
            <a:r>
              <a:rPr lang="nb-NO" sz="5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Kilde:  Daglig oppslutning om papiravis og nettaviser 1961 - 2023/2024. </a:t>
            </a:r>
            <a:r>
              <a:rPr lang="nb-NO" sz="500" dirty="0">
                <a:solidFill>
                  <a:schemeClr val="bg1">
                    <a:lumMod val="50000"/>
                  </a:schemeClr>
                </a:solidFill>
              </a:rPr>
              <a:t>Det har vært metodiske endringer de siste årene, og mer info om dette ligger </a:t>
            </a:r>
            <a:r>
              <a:rPr lang="nb-NO" sz="500" dirty="0">
                <a:solidFill>
                  <a:schemeClr val="bg1">
                    <a:lumMod val="5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</a:t>
            </a:r>
            <a:r>
              <a:rPr lang="nb-NO" sz="500" dirty="0">
                <a:solidFill>
                  <a:schemeClr val="bg1">
                    <a:lumMod val="50000"/>
                  </a:schemeClr>
                </a:solidFill>
              </a:rPr>
              <a:t>:</a:t>
            </a:r>
            <a:endParaRPr lang="nb-NO" sz="500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  <a:p>
            <a:pPr defTabSz="762000">
              <a:defRPr/>
            </a:pPr>
            <a:r>
              <a:rPr lang="nb-NO" sz="500" i="1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           </a:t>
            </a:r>
            <a:r>
              <a:rPr lang="nb-NO" sz="5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Data fra Forbruker &amp; Media fra 1994. </a:t>
            </a:r>
            <a:r>
              <a:rPr lang="nb-NO" sz="500" i="1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Flerkanalsamfunnet</a:t>
            </a:r>
            <a:r>
              <a:rPr lang="nb-NO" sz="5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 (Lundby &amp; Futsæter, 1993). </a:t>
            </a:r>
            <a:r>
              <a:rPr lang="nb-NO" sz="500" i="1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Fragmentering av medielandskapet og oppsplitting av publikum</a:t>
            </a:r>
            <a:r>
              <a:rPr lang="nb-NO" sz="5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 (Futsæter 1998).      </a:t>
            </a:r>
          </a:p>
          <a:p>
            <a:pPr defTabSz="762000">
              <a:defRPr/>
            </a:pPr>
            <a:r>
              <a:rPr lang="nb-NO" sz="5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           Nettavisene gjelder MBLs nettaviser som også utgir papiraviser og som blir målt i F&amp;M, og fra 2021 inngår også rene digitale aviser som  E24 og Nettavisen.</a:t>
            </a:r>
          </a:p>
          <a:p>
            <a:pPr defTabSz="762000">
              <a:defRPr/>
            </a:pPr>
            <a:r>
              <a:rPr lang="nb-NO" sz="5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           Fra 2018 er alle digitaltallene kalibrert i forhold til de offisielle onlinemålingene. Fra 2018 inngår også eAviser. eAviser inngår i «Totalt» og i «Nettaviser».       </a:t>
            </a:r>
          </a:p>
        </p:txBody>
      </p:sp>
      <p:sp>
        <p:nvSpPr>
          <p:cNvPr id="6" name="TekstSylinder 7">
            <a:extLst>
              <a:ext uri="{FF2B5EF4-FFF2-40B4-BE49-F238E27FC236}">
                <a16:creationId xmlns:a16="http://schemas.microsoft.com/office/drawing/2014/main" id="{7B67D9FB-D639-4B06-9B2E-13962B6598EB}"/>
              </a:ext>
            </a:extLst>
          </p:cNvPr>
          <p:cNvSpPr txBox="1"/>
          <p:nvPr/>
        </p:nvSpPr>
        <p:spPr>
          <a:xfrm>
            <a:off x="380166" y="5324148"/>
            <a:ext cx="801823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nb-NO" sz="14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Prosent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69655B7-A204-4829-8434-E69A417C32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143" y="252461"/>
            <a:ext cx="6272210" cy="909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defTabSz="762000"/>
            <a:r>
              <a:rPr lang="nb-NO" sz="2000" b="1" dirty="0">
                <a:solidFill>
                  <a:srgbClr val="000000"/>
                </a:solidFill>
                <a:latin typeface="+mj-lt"/>
                <a:cs typeface="Arial" charset="0"/>
              </a:rPr>
              <a:t>Redusert dekning av tradisjonelle medier fører </a:t>
            </a:r>
          </a:p>
          <a:p>
            <a:pPr defTabSz="762000"/>
            <a:r>
              <a:rPr lang="nb-NO" sz="2000" b="1" dirty="0">
                <a:solidFill>
                  <a:srgbClr val="000000"/>
                </a:solidFill>
                <a:latin typeface="+mj-lt"/>
                <a:cs typeface="Arial" charset="0"/>
              </a:rPr>
              <a:t>til </a:t>
            </a:r>
            <a:r>
              <a:rPr lang="nb-NO" sz="2000" b="1" u="sng" dirty="0">
                <a:solidFill>
                  <a:srgbClr val="000000"/>
                </a:solidFill>
                <a:latin typeface="+mj-lt"/>
                <a:cs typeface="Arial" charset="0"/>
              </a:rPr>
              <a:t>færre felles </a:t>
            </a:r>
            <a:r>
              <a:rPr lang="nb-NO" sz="2000" b="1" dirty="0">
                <a:solidFill>
                  <a:srgbClr val="000000"/>
                </a:solidFill>
                <a:latin typeface="+mj-lt"/>
                <a:cs typeface="Arial" charset="0"/>
              </a:rPr>
              <a:t>opplevelser og </a:t>
            </a:r>
            <a:r>
              <a:rPr lang="nb-NO" sz="2000" b="1" u="sng" dirty="0">
                <a:solidFill>
                  <a:srgbClr val="000000"/>
                </a:solidFill>
                <a:latin typeface="+mj-lt"/>
                <a:cs typeface="Arial" charset="0"/>
              </a:rPr>
              <a:t>mindre felles </a:t>
            </a:r>
            <a:r>
              <a:rPr lang="nb-NO" sz="2000" b="1" dirty="0">
                <a:solidFill>
                  <a:srgbClr val="000000"/>
                </a:solidFill>
                <a:latin typeface="+mj-lt"/>
                <a:cs typeface="Arial" charset="0"/>
              </a:rPr>
              <a:t>forståelse</a:t>
            </a:r>
            <a:endParaRPr lang="nb-NO" sz="1600" dirty="0">
              <a:solidFill>
                <a:schemeClr val="bg1">
                  <a:lumMod val="50000"/>
                </a:schemeClr>
              </a:solidFill>
              <a:latin typeface="+mj-lt"/>
              <a:cs typeface="Arial" charset="0"/>
            </a:endParaRPr>
          </a:p>
          <a:p>
            <a:pPr defTabSz="762000"/>
            <a:endParaRPr lang="nb-NO" sz="1600" dirty="0">
              <a:solidFill>
                <a:schemeClr val="bg1">
                  <a:lumMod val="50000"/>
                </a:schemeClr>
              </a:solidFill>
              <a:latin typeface="+mj-lt"/>
              <a:cs typeface="Arial" charset="0"/>
            </a:endParaRPr>
          </a:p>
          <a:p>
            <a:pPr defTabSz="762000"/>
            <a:r>
              <a:rPr lang="nb-NO" sz="1600" dirty="0">
                <a:solidFill>
                  <a:schemeClr val="bg1">
                    <a:lumMod val="50000"/>
                  </a:schemeClr>
                </a:solidFill>
                <a:latin typeface="+mj-lt"/>
                <a:cs typeface="Arial" charset="0"/>
              </a:rPr>
              <a:t>Medieutviklingen 1961– 2023/2024. Daglig dekning.</a:t>
            </a:r>
          </a:p>
        </p:txBody>
      </p:sp>
      <p:sp>
        <p:nvSpPr>
          <p:cNvPr id="9" name="TekstSylinder 7">
            <a:extLst>
              <a:ext uri="{FF2B5EF4-FFF2-40B4-BE49-F238E27FC236}">
                <a16:creationId xmlns:a16="http://schemas.microsoft.com/office/drawing/2014/main" id="{DBB29EEC-B897-4040-BA4B-47980D9F47C1}"/>
              </a:ext>
            </a:extLst>
          </p:cNvPr>
          <p:cNvSpPr txBox="1"/>
          <p:nvPr/>
        </p:nvSpPr>
        <p:spPr>
          <a:xfrm>
            <a:off x="5213651" y="2747108"/>
            <a:ext cx="47961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nb-NO" b="1" dirty="0">
                <a:solidFill>
                  <a:srgbClr val="00D200"/>
                </a:solidFill>
                <a:cs typeface="Arial" pitchFamily="34" charset="0"/>
              </a:rPr>
              <a:t>TV</a:t>
            </a:r>
          </a:p>
        </p:txBody>
      </p:sp>
      <p:sp>
        <p:nvSpPr>
          <p:cNvPr id="10" name="TekstSylinder 7">
            <a:extLst>
              <a:ext uri="{FF2B5EF4-FFF2-40B4-BE49-F238E27FC236}">
                <a16:creationId xmlns:a16="http://schemas.microsoft.com/office/drawing/2014/main" id="{97BD6269-47EE-430C-AD0C-1FEBC98DD8EB}"/>
              </a:ext>
            </a:extLst>
          </p:cNvPr>
          <p:cNvSpPr txBox="1"/>
          <p:nvPr/>
        </p:nvSpPr>
        <p:spPr>
          <a:xfrm>
            <a:off x="4836159" y="4145343"/>
            <a:ext cx="1290738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nb-NO" sz="1600" b="1" dirty="0">
                <a:solidFill>
                  <a:srgbClr val="ED6666"/>
                </a:solidFill>
                <a:cs typeface="Arial" pitchFamily="34" charset="0"/>
              </a:rPr>
              <a:t>Papiraviser</a:t>
            </a:r>
          </a:p>
        </p:txBody>
      </p:sp>
      <p:sp>
        <p:nvSpPr>
          <p:cNvPr id="11" name="TekstSylinder 7">
            <a:extLst>
              <a:ext uri="{FF2B5EF4-FFF2-40B4-BE49-F238E27FC236}">
                <a16:creationId xmlns:a16="http://schemas.microsoft.com/office/drawing/2014/main" id="{D22954A0-4206-48CF-B2C2-144393AA7338}"/>
              </a:ext>
            </a:extLst>
          </p:cNvPr>
          <p:cNvSpPr txBox="1"/>
          <p:nvPr/>
        </p:nvSpPr>
        <p:spPr>
          <a:xfrm>
            <a:off x="5104662" y="3486381"/>
            <a:ext cx="753732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nb-NO" sz="1600" b="1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Radio</a:t>
            </a:r>
          </a:p>
        </p:txBody>
      </p:sp>
      <p:sp>
        <p:nvSpPr>
          <p:cNvPr id="12" name="TekstSylinder 7">
            <a:extLst>
              <a:ext uri="{FF2B5EF4-FFF2-40B4-BE49-F238E27FC236}">
                <a16:creationId xmlns:a16="http://schemas.microsoft.com/office/drawing/2014/main" id="{8BED22B8-1F6C-4FBF-9F76-39A8C68C36BF}"/>
              </a:ext>
            </a:extLst>
          </p:cNvPr>
          <p:cNvSpPr txBox="1"/>
          <p:nvPr/>
        </p:nvSpPr>
        <p:spPr>
          <a:xfrm>
            <a:off x="4830700" y="5154871"/>
            <a:ext cx="1199367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nb-NO" sz="1600" b="1" dirty="0">
                <a:solidFill>
                  <a:srgbClr val="00B6FF"/>
                </a:solidFill>
                <a:cs typeface="Arial" pitchFamily="34" charset="0"/>
              </a:rPr>
              <a:t>Magasiner</a:t>
            </a:r>
          </a:p>
        </p:txBody>
      </p:sp>
      <p:sp>
        <p:nvSpPr>
          <p:cNvPr id="3" name="TekstSylinder 7">
            <a:extLst>
              <a:ext uri="{FF2B5EF4-FFF2-40B4-BE49-F238E27FC236}">
                <a16:creationId xmlns:a16="http://schemas.microsoft.com/office/drawing/2014/main" id="{E37C806D-9C64-5EA8-5E1A-DB7200B41C47}"/>
              </a:ext>
            </a:extLst>
          </p:cNvPr>
          <p:cNvSpPr txBox="1"/>
          <p:nvPr/>
        </p:nvSpPr>
        <p:spPr>
          <a:xfrm>
            <a:off x="10893580" y="5802306"/>
            <a:ext cx="545481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nb-NO" sz="1200" dirty="0">
                <a:highlight>
                  <a:srgbClr val="FFFFFF"/>
                </a:highlight>
                <a:cs typeface="Arial" pitchFamily="34" charset="0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C26FAC-BBF0-EC78-14F0-337276D36F34}"/>
              </a:ext>
            </a:extLst>
          </p:cNvPr>
          <p:cNvSpPr txBox="1"/>
          <p:nvPr/>
        </p:nvSpPr>
        <p:spPr>
          <a:xfrm>
            <a:off x="5542009" y="5880423"/>
            <a:ext cx="969963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100" dirty="0">
                <a:highlight>
                  <a:srgbClr val="FFFFFF"/>
                </a:highlight>
              </a:rPr>
              <a:t>2023/2024</a:t>
            </a:r>
          </a:p>
        </p:txBody>
      </p:sp>
      <p:sp>
        <p:nvSpPr>
          <p:cNvPr id="4" name="TekstSylinder 6">
            <a:extLst>
              <a:ext uri="{FF2B5EF4-FFF2-40B4-BE49-F238E27FC236}">
                <a16:creationId xmlns:a16="http://schemas.microsoft.com/office/drawing/2014/main" id="{84957BB4-FC49-4AEA-9549-DC078F35927D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7065033" y="6358252"/>
            <a:ext cx="4824157" cy="229411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noAutofit/>
          </a:bodyPr>
          <a:lstStyle/>
          <a:p>
            <a:r>
              <a:rPr lang="nb-NO" sz="500" u="sng" dirty="0">
                <a:solidFill>
                  <a:schemeClr val="bg1">
                    <a:lumMod val="50000"/>
                  </a:schemeClr>
                </a:solidFill>
              </a:rPr>
              <a:t>Kilde</a:t>
            </a:r>
            <a:r>
              <a:rPr lang="nb-NO" sz="500" dirty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nb-NO" sz="500" dirty="0">
                <a:solidFill>
                  <a:schemeClr val="bg1">
                    <a:lumMod val="50000"/>
                  </a:schemeClr>
                </a:solidFill>
                <a:hlinkClick r:id="rId6"/>
              </a:rPr>
              <a:t>Kantar 24Timer</a:t>
            </a:r>
            <a:r>
              <a:rPr lang="nb-NO" sz="500" dirty="0">
                <a:solidFill>
                  <a:schemeClr val="bg1">
                    <a:lumMod val="50000"/>
                  </a:schemeClr>
                </a:solidFill>
              </a:rPr>
              <a:t>.   Dataene for sosiale medier </a:t>
            </a:r>
            <a:r>
              <a:rPr lang="nb-NO" sz="500" dirty="0">
                <a:solidFill>
                  <a:schemeClr val="bg1">
                    <a:lumMod val="50000"/>
                  </a:schemeClr>
                </a:solidFill>
                <a:highlight>
                  <a:srgbClr val="FFFFFF"/>
                </a:highlight>
              </a:rPr>
              <a:t>overestimert av metodiske årsaker, og de er derfor ikke med i beregningsgrunnlaget.</a:t>
            </a:r>
          </a:p>
          <a:p>
            <a:r>
              <a:rPr lang="nb-NO" sz="500" dirty="0">
                <a:solidFill>
                  <a:schemeClr val="bg1">
                    <a:lumMod val="50000"/>
                  </a:schemeClr>
                </a:solidFill>
              </a:rPr>
              <a:t>			</a:t>
            </a:r>
          </a:p>
        </p:txBody>
      </p:sp>
      <p:graphicFrame>
        <p:nvGraphicFramePr>
          <p:cNvPr id="5" name="Plassholder for innhold 5">
            <a:extLst>
              <a:ext uri="{FF2B5EF4-FFF2-40B4-BE49-F238E27FC236}">
                <a16:creationId xmlns:a16="http://schemas.microsoft.com/office/drawing/2014/main" id="{845797BF-C893-472A-B497-6989B1CF37E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0859116"/>
              </p:ext>
            </p:extLst>
          </p:nvPr>
        </p:nvGraphicFramePr>
        <p:xfrm>
          <a:off x="6384353" y="1442396"/>
          <a:ext cx="5707005" cy="46334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169655B7-A204-4829-8434-E69A417C32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3766" y="-67653"/>
            <a:ext cx="5998234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defTabSz="762000"/>
            <a:r>
              <a:rPr lang="nb-NO" sz="2000" b="1" dirty="0">
                <a:solidFill>
                  <a:srgbClr val="000000"/>
                </a:solidFill>
                <a:latin typeface="+mj-lt"/>
                <a:cs typeface="Arial" charset="0"/>
              </a:rPr>
              <a:t>Økt dekning for digitale medier skaper </a:t>
            </a:r>
            <a:r>
              <a:rPr lang="nb-NO" sz="2000" b="1" u="sng" dirty="0">
                <a:solidFill>
                  <a:srgbClr val="000000"/>
                </a:solidFill>
                <a:latin typeface="+mj-lt"/>
                <a:cs typeface="Arial" charset="0"/>
              </a:rPr>
              <a:t>ulike</a:t>
            </a:r>
            <a:r>
              <a:rPr lang="nb-NO" sz="2000" b="1" dirty="0">
                <a:solidFill>
                  <a:srgbClr val="000000"/>
                </a:solidFill>
                <a:latin typeface="+mj-lt"/>
                <a:cs typeface="Arial" charset="0"/>
              </a:rPr>
              <a:t> referanserammer</a:t>
            </a:r>
            <a:endParaRPr lang="nb-NO" sz="1600" dirty="0">
              <a:solidFill>
                <a:schemeClr val="bg1">
                  <a:lumMod val="50000"/>
                </a:schemeClr>
              </a:solidFill>
              <a:latin typeface="+mj-lt"/>
              <a:cs typeface="Arial" charset="0"/>
            </a:endParaRPr>
          </a:p>
        </p:txBody>
      </p:sp>
      <p:sp>
        <p:nvSpPr>
          <p:cNvPr id="16" name="Plassholder for lysbildenummer 15">
            <a:extLst>
              <a:ext uri="{FF2B5EF4-FFF2-40B4-BE49-F238E27FC236}">
                <a16:creationId xmlns:a16="http://schemas.microsoft.com/office/drawing/2014/main" id="{C3CCA7A3-23D0-54A0-55D3-7105CF30B2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E98AF43-627D-C849-CB99-19D1E2202D7A}"/>
              </a:ext>
            </a:extLst>
          </p:cNvPr>
          <p:cNvSpPr txBox="1"/>
          <p:nvPr/>
        </p:nvSpPr>
        <p:spPr>
          <a:xfrm>
            <a:off x="11760950" y="2159540"/>
            <a:ext cx="25648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nb-NO" dirty="0">
                <a:solidFill>
                  <a:srgbClr val="E10000"/>
                </a:solidFill>
              </a:rPr>
              <a:t>72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FF5E8B5-C8C1-067C-40CD-B9E0AFD97777}"/>
              </a:ext>
            </a:extLst>
          </p:cNvPr>
          <p:cNvSpPr txBox="1"/>
          <p:nvPr/>
        </p:nvSpPr>
        <p:spPr>
          <a:xfrm>
            <a:off x="11803005" y="1662469"/>
            <a:ext cx="25648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nb-NO" dirty="0">
                <a:solidFill>
                  <a:srgbClr val="00B6FF"/>
                </a:solidFill>
              </a:rPr>
              <a:t>73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E447DEC-6491-4D9A-DA77-5BEFD2291E43}"/>
              </a:ext>
            </a:extLst>
          </p:cNvPr>
          <p:cNvSpPr txBox="1"/>
          <p:nvPr/>
        </p:nvSpPr>
        <p:spPr>
          <a:xfrm>
            <a:off x="11803005" y="4345397"/>
            <a:ext cx="25648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nb-NO" dirty="0">
                <a:solidFill>
                  <a:schemeClr val="bg1">
                    <a:lumMod val="50000"/>
                  </a:schemeClr>
                </a:solidFill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1300076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Graphic spid="5" grpId="0">
        <p:bldAsOne/>
      </p:bldGraphic>
      <p:bldP spid="15" grpId="0"/>
      <p:bldP spid="16" grpId="0"/>
      <p:bldP spid="18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1">
            <a:extLst>
              <a:ext uri="{FF2B5EF4-FFF2-40B4-BE49-F238E27FC236}">
                <a16:creationId xmlns:a16="http://schemas.microsoft.com/office/drawing/2014/main" id="{DE66290A-5CD9-4B58-BB74-E7A565576162}"/>
              </a:ext>
            </a:extLst>
          </p:cNvPr>
          <p:cNvSpPr txBox="1">
            <a:spLocks/>
          </p:cNvSpPr>
          <p:nvPr/>
        </p:nvSpPr>
        <p:spPr>
          <a:xfrm>
            <a:off x="308153" y="0"/>
            <a:ext cx="11491516" cy="118123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ts val="60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nb-NO" sz="2800" dirty="0"/>
              <a:t>Digitalisering medfører økt pengebruk på medier, </a:t>
            </a:r>
          </a:p>
          <a:p>
            <a:pPr>
              <a:spcBef>
                <a:spcPts val="0"/>
              </a:spcBef>
            </a:pPr>
            <a:r>
              <a:rPr lang="nb-NO" sz="2800" dirty="0"/>
              <a:t>og gratismediene blir viktigere for medienes samfunnsoppdrag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3709D712-CEE8-4480-AA50-A0C4B3980F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0276" y="6424452"/>
            <a:ext cx="8094119" cy="2436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defTabSz="762000">
              <a:defRPr/>
            </a:pPr>
            <a:r>
              <a:rPr lang="nb-NO" sz="1000" u="sng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Kilde</a:t>
            </a:r>
            <a:r>
              <a:rPr lang="nb-NO" sz="10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:  </a:t>
            </a:r>
            <a:r>
              <a:rPr lang="nb-NO" sz="1000" dirty="0">
                <a:solidFill>
                  <a:schemeClr val="bg1">
                    <a:lumMod val="50000"/>
                  </a:schemeClr>
                </a:solidFill>
              </a:rPr>
              <a:t>Kantar Forbruker &amp; Media. 18+. Kvartalsvise oppdaterte strømmedata fra </a:t>
            </a:r>
            <a:r>
              <a:rPr lang="nb-NO" sz="1000" dirty="0">
                <a:solidFill>
                  <a:schemeClr val="bg1">
                    <a:lumMod val="50000"/>
                  </a:schemeClr>
                </a:solidFill>
                <a:hlinkClick r:id="rId3"/>
              </a:rPr>
              <a:t>Power BI</a:t>
            </a:r>
            <a:r>
              <a:rPr lang="nb-NO" sz="1000" dirty="0">
                <a:solidFill>
                  <a:schemeClr val="bg1">
                    <a:lumMod val="50000"/>
                  </a:schemeClr>
                </a:solidFill>
              </a:rPr>
              <a:t>. 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440B03-DD1E-253F-7436-D7C5F1CC9A4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689" t="26371" r="9151" b="9785"/>
          <a:stretch/>
        </p:blipFill>
        <p:spPr>
          <a:xfrm>
            <a:off x="5355677" y="2175994"/>
            <a:ext cx="6443992" cy="3905015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9" name="Plassholder for tekst 1">
            <a:extLst>
              <a:ext uri="{FF2B5EF4-FFF2-40B4-BE49-F238E27FC236}">
                <a16:creationId xmlns:a16="http://schemas.microsoft.com/office/drawing/2014/main" id="{7FDDC506-9C85-3AAA-D803-5B0C57EDA092}"/>
              </a:ext>
            </a:extLst>
          </p:cNvPr>
          <p:cNvSpPr txBox="1">
            <a:spLocks/>
          </p:cNvSpPr>
          <p:nvPr/>
        </p:nvSpPr>
        <p:spPr>
          <a:xfrm>
            <a:off x="392332" y="2132864"/>
            <a:ext cx="4953658" cy="394831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195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292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nb-NO" sz="1800" dirty="0"/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nb-NO" sz="1800" dirty="0"/>
              <a:t>En stadig større andel av folks utgifter brukes nå på medier, spesielt på strømmetjenester.</a:t>
            </a: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nb-NO" sz="1800" dirty="0"/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nb-NO" sz="1800" dirty="0"/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nb-NO" sz="1800" dirty="0"/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nb-NO" sz="1800" dirty="0"/>
              <a:t>29% har ikke tilgang på avisabonnement (MBL, </a:t>
            </a:r>
            <a:r>
              <a:rPr lang="nb-NO" sz="1800" dirty="0">
                <a:hlinkClick r:id="rId5"/>
              </a:rPr>
              <a:t>Betaling for nyheter 2024</a:t>
            </a:r>
            <a:r>
              <a:rPr lang="nb-NO" sz="1800" dirty="0"/>
              <a:t>).</a:t>
            </a: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nb-NO" sz="1800" dirty="0"/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nb-NO" sz="1800" dirty="0"/>
              <a:t>Over halvparten med strammere økonomi sier opp medieabonnementer.</a:t>
            </a:r>
          </a:p>
          <a:p>
            <a:pPr>
              <a:spcBef>
                <a:spcPts val="0"/>
              </a:spcBef>
            </a:pPr>
            <a:endParaRPr lang="nb-NO" sz="1800" dirty="0"/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nb-NO" sz="1800" dirty="0"/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nb-NO" sz="1800" dirty="0"/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nb-NO" sz="1800" dirty="0"/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nb-NO" sz="1800" dirty="0"/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nb-NO" sz="1800" dirty="0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46F14E15-2018-462A-532E-65C0B7D1D78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6DE712F-1200-22BB-D981-9322DAD364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69054" y="6148165"/>
            <a:ext cx="691321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361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E6D504B-E73A-47A6-9F40-4560A6D4FEED}"/>
              </a:ext>
            </a:extLst>
          </p:cNvPr>
          <p:cNvSpPr txBox="1">
            <a:spLocks/>
          </p:cNvSpPr>
          <p:nvPr/>
        </p:nvSpPr>
        <p:spPr>
          <a:xfrm>
            <a:off x="329958" y="2869"/>
            <a:ext cx="11753779" cy="103988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ts val="60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nb-NO" sz="2800" dirty="0">
                <a:latin typeface="+mn-lt"/>
              </a:rPr>
              <a:t>Hele 28 % av medietiden brukes på lyd, </a:t>
            </a:r>
          </a:p>
          <a:p>
            <a:pPr>
              <a:spcBef>
                <a:spcPts val="0"/>
              </a:spcBef>
            </a:pPr>
            <a:r>
              <a:rPr lang="nb-NO" sz="2800" dirty="0">
                <a:latin typeface="+mn-lt"/>
              </a:rPr>
              <a:t>og podkast øker i et stagnerende mediemarked</a:t>
            </a:r>
            <a:endParaRPr lang="nb-NO" sz="2000" dirty="0">
              <a:latin typeface="+mn-lt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59A6F667-A7AD-4A94-BFC2-381E5CA5DFAB}"/>
              </a:ext>
            </a:extLst>
          </p:cNvPr>
          <p:cNvGraphicFramePr/>
          <p:nvPr/>
        </p:nvGraphicFramePr>
        <p:xfrm>
          <a:off x="5589592" y="1157509"/>
          <a:ext cx="6144893" cy="5285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Plassholder for innhold 5">
            <a:extLst>
              <a:ext uri="{FF2B5EF4-FFF2-40B4-BE49-F238E27FC236}">
                <a16:creationId xmlns:a16="http://schemas.microsoft.com/office/drawing/2014/main" id="{CBD79946-9683-4018-AE3F-CA3DE2032204}"/>
              </a:ext>
            </a:extLst>
          </p:cNvPr>
          <p:cNvGraphicFramePr>
            <a:graphicFrameLocks/>
          </p:cNvGraphicFramePr>
          <p:nvPr/>
        </p:nvGraphicFramePr>
        <p:xfrm>
          <a:off x="151794" y="1805285"/>
          <a:ext cx="5437798" cy="4301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Title 1">
            <a:extLst>
              <a:ext uri="{FF2B5EF4-FFF2-40B4-BE49-F238E27FC236}">
                <a16:creationId xmlns:a16="http://schemas.microsoft.com/office/drawing/2014/main" id="{0DDED262-2909-4D0D-BF08-2064D4B11825}"/>
              </a:ext>
            </a:extLst>
          </p:cNvPr>
          <p:cNvSpPr txBox="1">
            <a:spLocks/>
          </p:cNvSpPr>
          <p:nvPr/>
        </p:nvSpPr>
        <p:spPr>
          <a:xfrm>
            <a:off x="10091005" y="5796084"/>
            <a:ext cx="1872769" cy="36313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ts val="60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b-NO" sz="1400" b="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Andeler av tid brukt</a:t>
            </a:r>
            <a:endParaRPr lang="nb-NO" sz="1100" b="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2" name="Picture 2" descr="https://kantar.no/globalassets/ekspertiseomrader/media/24imer/tjuefiretimer_ikon.png?preset=articlePageImage">
            <a:extLst>
              <a:ext uri="{FF2B5EF4-FFF2-40B4-BE49-F238E27FC236}">
                <a16:creationId xmlns:a16="http://schemas.microsoft.com/office/drawing/2014/main" id="{E3E8B4B4-5556-4628-8229-CD062C7176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1" r="11014" b="31504"/>
          <a:stretch/>
        </p:blipFill>
        <p:spPr bwMode="auto">
          <a:xfrm>
            <a:off x="10710404" y="6184121"/>
            <a:ext cx="781141" cy="681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lassholder for tekst 1">
            <a:extLst>
              <a:ext uri="{FF2B5EF4-FFF2-40B4-BE49-F238E27FC236}">
                <a16:creationId xmlns:a16="http://schemas.microsoft.com/office/drawing/2014/main" id="{DAA275DA-6D5F-49A0-9DF3-512E0733C45D}"/>
              </a:ext>
            </a:extLst>
          </p:cNvPr>
          <p:cNvSpPr txBox="1">
            <a:spLocks/>
          </p:cNvSpPr>
          <p:nvPr/>
        </p:nvSpPr>
        <p:spPr>
          <a:xfrm>
            <a:off x="228226" y="1676533"/>
            <a:ext cx="5132077" cy="445639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195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292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nb-NO" sz="2000" dirty="0"/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nb-NO" sz="2000" dirty="0"/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nb-NO" sz="2000" dirty="0">
                <a:highlight>
                  <a:srgbClr val="FFFFFF"/>
                </a:highlight>
              </a:rPr>
              <a:t>37 % av tiden går til levende bilder, 28 % til lyd, og 8 % til lesing av papiraviser, magasiner/ukeblader og bøker.</a:t>
            </a:r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nb-NO" sz="2000" dirty="0">
              <a:highlight>
                <a:srgbClr val="FFFFFF"/>
              </a:highlight>
            </a:endParaRPr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nb-NO" sz="2000" dirty="0">
                <a:highlight>
                  <a:srgbClr val="FFFFFF"/>
                </a:highlight>
              </a:rPr>
              <a:t>Flere undersøkelser (24Timer, TVOV og TEAM) viser i 2024 en stagnasjon i tid brukt på medier, mens tiden brukt på podkast øker.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C89B090C-9872-3950-226D-58F9D01E906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6" name="TekstSylinder 6">
            <a:extLst>
              <a:ext uri="{FF2B5EF4-FFF2-40B4-BE49-F238E27FC236}">
                <a16:creationId xmlns:a16="http://schemas.microsoft.com/office/drawing/2014/main" id="{33F2512C-5325-9577-8C12-86E0C60FB3D6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112855" y="6486907"/>
            <a:ext cx="8646762" cy="229411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noAutofit/>
          </a:bodyPr>
          <a:lstStyle/>
          <a:p>
            <a:r>
              <a:rPr lang="nb-NO" sz="1000" u="sng" dirty="0">
                <a:solidFill>
                  <a:schemeClr val="bg1">
                    <a:lumMod val="50000"/>
                  </a:schemeClr>
                </a:solidFill>
              </a:rPr>
              <a:t>Kilde</a:t>
            </a:r>
            <a:r>
              <a:rPr lang="nb-NO" sz="1000" dirty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nb-NO" sz="1000" dirty="0">
                <a:hlinkClick r:id="rId7"/>
              </a:rPr>
              <a:t>Kantar 24Timer</a:t>
            </a:r>
            <a:r>
              <a:rPr lang="nb-NO" sz="1000" dirty="0">
                <a:solidFill>
                  <a:schemeClr val="bg1">
                    <a:lumMod val="50000"/>
                  </a:schemeClr>
                </a:solidFill>
              </a:rPr>
              <a:t>. Q3 2024. </a:t>
            </a:r>
            <a:r>
              <a:rPr lang="nb-NO" sz="1000" dirty="0">
                <a:solidFill>
                  <a:schemeClr val="bg1">
                    <a:lumMod val="50000"/>
                  </a:schemeClr>
                </a:solidFill>
                <a:highlight>
                  <a:srgbClr val="FFFFFF"/>
                </a:highlight>
              </a:rPr>
              <a:t>Sosiale medier er ikke med i beregningsgrunnlaget, da tallene blir overestimert av metodiske årsaker.</a:t>
            </a:r>
          </a:p>
          <a:p>
            <a:r>
              <a:rPr lang="nb-NO" sz="1000" dirty="0">
                <a:solidFill>
                  <a:schemeClr val="bg1">
                    <a:lumMod val="50000"/>
                  </a:schemeClr>
                </a:solidFill>
              </a:rPr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703515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B071FC8D-57C3-7502-8217-F7B110F1CA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5306573"/>
              </p:ext>
            </p:extLst>
          </p:nvPr>
        </p:nvGraphicFramePr>
        <p:xfrm>
          <a:off x="301050" y="1709738"/>
          <a:ext cx="11589899" cy="4401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Title 1">
            <a:extLst>
              <a:ext uri="{FF2B5EF4-FFF2-40B4-BE49-F238E27FC236}">
                <a16:creationId xmlns:a16="http://schemas.microsoft.com/office/drawing/2014/main" id="{97E5084E-96DC-4B0A-91C2-FA7FEB03787C}"/>
              </a:ext>
            </a:extLst>
          </p:cNvPr>
          <p:cNvSpPr txBox="1">
            <a:spLocks/>
          </p:cNvSpPr>
          <p:nvPr/>
        </p:nvSpPr>
        <p:spPr>
          <a:xfrm>
            <a:off x="373751" y="15949"/>
            <a:ext cx="11753779" cy="7262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ts val="60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nb-NO" sz="2800" dirty="0">
                <a:latin typeface="+mn-lt"/>
              </a:rPr>
              <a:t>Andelen tid brukt på medier blant 18-29 åringer og 60 år +:</a:t>
            </a:r>
          </a:p>
          <a:p>
            <a:pPr>
              <a:spcBef>
                <a:spcPts val="0"/>
              </a:spcBef>
            </a:pPr>
            <a:r>
              <a:rPr lang="nb-NO" sz="2800" dirty="0">
                <a:latin typeface="+mn-lt"/>
              </a:rPr>
              <a:t>Store forskjeller i mediebruk mellom ulike demografiske grupper</a:t>
            </a:r>
          </a:p>
        </p:txBody>
      </p:sp>
      <p:sp>
        <p:nvSpPr>
          <p:cNvPr id="5" name="TekstSylinder 6">
            <a:extLst>
              <a:ext uri="{FF2B5EF4-FFF2-40B4-BE49-F238E27FC236}">
                <a16:creationId xmlns:a16="http://schemas.microsoft.com/office/drawing/2014/main" id="{DCB869C4-E7A2-48EE-AF1C-D817C41F8ABD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112855" y="6486907"/>
            <a:ext cx="8646762" cy="229411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noAutofit/>
          </a:bodyPr>
          <a:lstStyle/>
          <a:p>
            <a:r>
              <a:rPr lang="nb-NO" sz="1000" u="sng" dirty="0">
                <a:solidFill>
                  <a:schemeClr val="bg1">
                    <a:lumMod val="50000"/>
                  </a:schemeClr>
                </a:solidFill>
              </a:rPr>
              <a:t>Kilde</a:t>
            </a:r>
            <a:r>
              <a:rPr lang="nb-NO" sz="1000" dirty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nb-NO" sz="1000" dirty="0">
                <a:hlinkClick r:id="rId5"/>
              </a:rPr>
              <a:t>Kantar 24Timer</a:t>
            </a:r>
            <a:r>
              <a:rPr lang="nb-NO" sz="1000" dirty="0">
                <a:solidFill>
                  <a:schemeClr val="bg1">
                    <a:lumMod val="50000"/>
                  </a:schemeClr>
                </a:solidFill>
              </a:rPr>
              <a:t>. Q1-Q2 2024. </a:t>
            </a:r>
            <a:r>
              <a:rPr lang="nb-NO" sz="1000" dirty="0">
                <a:solidFill>
                  <a:schemeClr val="bg1">
                    <a:lumMod val="50000"/>
                  </a:schemeClr>
                </a:solidFill>
                <a:highlight>
                  <a:srgbClr val="FFFFFF"/>
                </a:highlight>
              </a:rPr>
              <a:t>Sosiale medier er ikke med i beregningsgrunnlaget, da tallene blir overestimert av metodiske årsaker.</a:t>
            </a:r>
          </a:p>
          <a:p>
            <a:r>
              <a:rPr lang="nb-NO" sz="1000" dirty="0">
                <a:solidFill>
                  <a:schemeClr val="bg1">
                    <a:lumMod val="50000"/>
                  </a:schemeClr>
                </a:solidFill>
              </a:rPr>
              <a:t>			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50AF75-8824-5E60-E964-3ED4C89FC5DD}"/>
              </a:ext>
            </a:extLst>
          </p:cNvPr>
          <p:cNvSpPr txBox="1"/>
          <p:nvPr/>
        </p:nvSpPr>
        <p:spPr>
          <a:xfrm>
            <a:off x="444902" y="5669149"/>
            <a:ext cx="706925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nb-NO" sz="1600" dirty="0">
                <a:solidFill>
                  <a:schemeClr val="bg1">
                    <a:lumMod val="50000"/>
                  </a:schemeClr>
                </a:solidFill>
              </a:rPr>
              <a:t>Prosent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D76AE265-D729-6677-C349-D1DF1A2442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2" name="Picture 2" descr="https://kantar.no/globalassets/ekspertiseomrader/media/24imer/tjuefiretimer_ikon.png?preset=articlePageImage">
            <a:extLst>
              <a:ext uri="{FF2B5EF4-FFF2-40B4-BE49-F238E27FC236}">
                <a16:creationId xmlns:a16="http://schemas.microsoft.com/office/drawing/2014/main" id="{9E46C540-1734-EB65-2BEE-890779E1E5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1" r="11014" b="31504"/>
          <a:stretch/>
        </p:blipFill>
        <p:spPr bwMode="auto">
          <a:xfrm>
            <a:off x="10759617" y="6218188"/>
            <a:ext cx="781141" cy="681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261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9655B7-A204-4829-8434-E69A417C32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543" y="70352"/>
            <a:ext cx="11909726" cy="834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defTabSz="762000"/>
            <a:r>
              <a:rPr lang="nb-NO" sz="2800" b="1" dirty="0">
                <a:cs typeface="Arial" charset="0"/>
              </a:rPr>
              <a:t>I 2024 bruker 18–29-åringer to tredjedeler av medietiden </a:t>
            </a:r>
          </a:p>
          <a:p>
            <a:pPr defTabSz="762000"/>
            <a:r>
              <a:rPr lang="nb-NO" sz="2800" b="1" dirty="0">
                <a:cs typeface="Arial" charset="0"/>
              </a:rPr>
              <a:t>på globale medier</a:t>
            </a:r>
            <a:endParaRPr lang="nb-NO" sz="2400" b="1" dirty="0">
              <a:cs typeface="Arial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6DB7AD1-A308-431C-906D-DF423FB4E76E}"/>
              </a:ext>
            </a:extLst>
          </p:cNvPr>
          <p:cNvSpPr txBox="1">
            <a:spLocks/>
          </p:cNvSpPr>
          <p:nvPr/>
        </p:nvSpPr>
        <p:spPr>
          <a:xfrm>
            <a:off x="0" y="1825943"/>
            <a:ext cx="5622080" cy="7262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ts val="60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b-NO" sz="2800" dirty="0"/>
              <a:t>18-29 år</a:t>
            </a:r>
            <a:endParaRPr lang="nb-NO" sz="2000" dirty="0">
              <a:latin typeface="+mn-lt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F51015C-2563-48FD-91CB-4B0FD083C597}"/>
              </a:ext>
            </a:extLst>
          </p:cNvPr>
          <p:cNvSpPr txBox="1">
            <a:spLocks/>
          </p:cNvSpPr>
          <p:nvPr/>
        </p:nvSpPr>
        <p:spPr>
          <a:xfrm>
            <a:off x="6071130" y="1822147"/>
            <a:ext cx="5622080" cy="7262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ts val="60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b-NO" sz="2800" dirty="0"/>
              <a:t>60 år +</a:t>
            </a:r>
            <a:endParaRPr lang="nb-NO" sz="2000" dirty="0">
              <a:latin typeface="+mn-l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2DB2535-8532-4940-AB72-97A787C54659}"/>
              </a:ext>
            </a:extLst>
          </p:cNvPr>
          <p:cNvSpPr/>
          <p:nvPr/>
        </p:nvSpPr>
        <p:spPr bwMode="ltGray">
          <a:xfrm flipH="1">
            <a:off x="4506684" y="5701003"/>
            <a:ext cx="1614186" cy="36058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nb-NO" sz="1600" b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C4AF825-157D-4C1A-A4D1-91A3F12CF6FA}"/>
              </a:ext>
            </a:extLst>
          </p:cNvPr>
          <p:cNvSpPr/>
          <p:nvPr/>
        </p:nvSpPr>
        <p:spPr bwMode="ltGray">
          <a:xfrm flipH="1">
            <a:off x="10574690" y="5713438"/>
            <a:ext cx="1614186" cy="36058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nb-NO" sz="1600" b="0" dirty="0"/>
          </a:p>
        </p:txBody>
      </p:sp>
      <p:sp>
        <p:nvSpPr>
          <p:cNvPr id="14" name="TekstSylinder 6">
            <a:extLst>
              <a:ext uri="{FF2B5EF4-FFF2-40B4-BE49-F238E27FC236}">
                <a16:creationId xmlns:a16="http://schemas.microsoft.com/office/drawing/2014/main" id="{32558738-74AF-411F-85DD-D72E13336A42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134520" y="6422957"/>
            <a:ext cx="9416562" cy="27356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noAutofit/>
          </a:bodyPr>
          <a:lstStyle/>
          <a:p>
            <a:r>
              <a:rPr lang="nb-NO" sz="1000" u="sng" dirty="0">
                <a:solidFill>
                  <a:schemeClr val="bg1">
                    <a:lumMod val="50000"/>
                  </a:schemeClr>
                </a:solidFill>
              </a:rPr>
              <a:t>Kilde</a:t>
            </a:r>
            <a:r>
              <a:rPr lang="nb-NO" sz="1000" dirty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nb-NO" sz="1000" dirty="0">
                <a:hlinkClick r:id="rId4"/>
              </a:rPr>
              <a:t>Kantar 24Timer</a:t>
            </a:r>
            <a:r>
              <a:rPr lang="nb-NO" sz="1000" dirty="0">
                <a:solidFill>
                  <a:schemeClr val="bg1">
                    <a:lumMod val="50000"/>
                  </a:schemeClr>
                </a:solidFill>
              </a:rPr>
              <a:t>. . Q1-Q3 2024</a:t>
            </a:r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824E7DAD-7C73-27EA-2536-9DAEC1D7F4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7</a:t>
            </a:fld>
            <a:endParaRPr lang="en-GB" dirty="0"/>
          </a:p>
        </p:txBody>
      </p:sp>
      <p:graphicFrame>
        <p:nvGraphicFramePr>
          <p:cNvPr id="2" name="Chart 7">
            <a:extLst>
              <a:ext uri="{FF2B5EF4-FFF2-40B4-BE49-F238E27FC236}">
                <a16:creationId xmlns:a16="http://schemas.microsoft.com/office/drawing/2014/main" id="{DE56193A-9C20-71D5-40BF-6875E30702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61656871"/>
              </p:ext>
            </p:extLst>
          </p:nvPr>
        </p:nvGraphicFramePr>
        <p:xfrm>
          <a:off x="391935" y="2255521"/>
          <a:ext cx="5622080" cy="3856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" name="Chart 7">
            <a:extLst>
              <a:ext uri="{FF2B5EF4-FFF2-40B4-BE49-F238E27FC236}">
                <a16:creationId xmlns:a16="http://schemas.microsoft.com/office/drawing/2014/main" id="{FCC2F15F-97D9-4458-83B2-5585C29D84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85695270"/>
              </p:ext>
            </p:extLst>
          </p:nvPr>
        </p:nvGraphicFramePr>
        <p:xfrm>
          <a:off x="6177985" y="2240325"/>
          <a:ext cx="5622080" cy="3856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755529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83CA7632-FEAD-FC96-19F2-6FE84C5B8F70}"/>
              </a:ext>
            </a:extLst>
          </p:cNvPr>
          <p:cNvSpPr txBox="1">
            <a:spLocks/>
          </p:cNvSpPr>
          <p:nvPr/>
        </p:nvSpPr>
        <p:spPr>
          <a:xfrm>
            <a:off x="359997" y="2257200"/>
            <a:ext cx="10003203" cy="1980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4400" dirty="0">
                <a:solidFill>
                  <a:schemeClr val="bg1"/>
                </a:solidFill>
                <a:highlight>
                  <a:srgbClr val="000000"/>
                </a:highlight>
              </a:rPr>
              <a:t>2. Radio og lyd:</a:t>
            </a:r>
          </a:p>
          <a:p>
            <a:r>
              <a:rPr lang="nb-NO" sz="4400" dirty="0">
                <a:solidFill>
                  <a:schemeClr val="bg1"/>
                </a:solidFill>
                <a:highlight>
                  <a:srgbClr val="000000"/>
                </a:highlight>
              </a:rPr>
              <a:t>    Digitalisering og økt konkurranse</a:t>
            </a:r>
          </a:p>
          <a:p>
            <a:endParaRPr lang="nb-NO" sz="4400" dirty="0">
              <a:solidFill>
                <a:schemeClr val="bg1"/>
              </a:solidFill>
              <a:highlight>
                <a:srgbClr val="000000"/>
              </a:highlight>
            </a:endParaRPr>
          </a:p>
          <a:p>
            <a:endParaRPr lang="nb-NO" sz="4400" dirty="0">
              <a:solidFill>
                <a:schemeClr val="bg1"/>
              </a:solidFill>
              <a:highlight>
                <a:srgbClr val="00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149158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870DC3AE-E899-4628-AAA5-85F2AC23BD79}"/>
              </a:ext>
            </a:extLst>
          </p:cNvPr>
          <p:cNvSpPr txBox="1">
            <a:spLocks/>
          </p:cNvSpPr>
          <p:nvPr/>
        </p:nvSpPr>
        <p:spPr>
          <a:xfrm>
            <a:off x="340953" y="0"/>
            <a:ext cx="12021084" cy="10103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ts val="60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8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Færre lytter på de riksdekkende radiokanalene i 2024</a:t>
            </a:r>
          </a:p>
        </p:txBody>
      </p:sp>
      <p:graphicFrame>
        <p:nvGraphicFramePr>
          <p:cNvPr id="5" name="Plassholder for innhold 5">
            <a:extLst>
              <a:ext uri="{FF2B5EF4-FFF2-40B4-BE49-F238E27FC236}">
                <a16:creationId xmlns:a16="http://schemas.microsoft.com/office/drawing/2014/main" id="{66F248CF-BA9B-4548-B0C1-1B784A5982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9254140"/>
              </p:ext>
            </p:extLst>
          </p:nvPr>
        </p:nvGraphicFramePr>
        <p:xfrm>
          <a:off x="340953" y="1738993"/>
          <a:ext cx="11466875" cy="4335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6">
            <a:extLst>
              <a:ext uri="{FF2B5EF4-FFF2-40B4-BE49-F238E27FC236}">
                <a16:creationId xmlns:a16="http://schemas.microsoft.com/office/drawing/2014/main" id="{71565650-C31E-4B33-AC89-5898011B6792}"/>
              </a:ext>
            </a:extLst>
          </p:cNvPr>
          <p:cNvSpPr txBox="1"/>
          <p:nvPr/>
        </p:nvSpPr>
        <p:spPr>
          <a:xfrm>
            <a:off x="9797836" y="5436231"/>
            <a:ext cx="61715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Prosent</a:t>
            </a: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1C77CDBB-B473-4B97-B168-08945DFB3A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770" y="6148277"/>
            <a:ext cx="9641999" cy="7053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>
              <a:defRPr/>
            </a:pPr>
            <a:r>
              <a:rPr kumimoji="0" lang="nb-NO" sz="1000" b="0" i="0" u="sng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Kilde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: 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Nielsen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 Daglig dekning 2023 (jan-aug) og 2024 (jan-aug) 10 år +. </a:t>
            </a:r>
            <a:r>
              <a:rPr lang="nb-NO" sz="1000" dirty="0">
                <a:solidFill>
                  <a:schemeClr val="bg1">
                    <a:lumMod val="65000"/>
                  </a:schemeClr>
                </a:solidFill>
                <a:latin typeface="Arial"/>
                <a:cs typeface="Arial" pitchFamily="34" charset="0"/>
              </a:rPr>
              <a:t>Implementering av wearables startet i 2023 og vil være ferdig i løpet av 2024.</a:t>
            </a:r>
          </a:p>
          <a:p>
            <a:pPr>
              <a:defRPr/>
            </a:pPr>
            <a:r>
              <a:rPr lang="nb-NO" sz="1000" dirty="0">
                <a:solidFill>
                  <a:schemeClr val="bg1">
                    <a:lumMod val="65000"/>
                  </a:schemeClr>
                </a:solidFill>
                <a:latin typeface="Arial"/>
                <a:cs typeface="Arial" pitchFamily="34" charset="0"/>
              </a:rPr>
              <a:t>           </a:t>
            </a:r>
            <a:r>
              <a:rPr lang="nb-NO" sz="1000" dirty="0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Fra januar 2023 er det inkludert hodetelefonlytting i målingen til </a:t>
            </a:r>
            <a:r>
              <a:rPr lang="nb-NO" sz="1000" dirty="0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Nielsen</a:t>
            </a:r>
            <a:r>
              <a:rPr lang="nb-NO" sz="1000" dirty="0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 Dette kan ha medført en økning i dekning i 2023.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           Både NRK og P4 trakk seg ut av Tuneln i januar 2024 (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  <a:hlinkClick r:id="rId6"/>
              </a:rPr>
              <a:t>Kampanje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 11.12.23).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dirty="0">
                <a:solidFill>
                  <a:schemeClr val="bg1">
                    <a:lumMod val="65000"/>
                  </a:schemeClr>
                </a:solidFill>
                <a:latin typeface="Arial"/>
                <a:cs typeface="Arial" pitchFamily="34" charset="0"/>
              </a:rPr>
              <a:t>          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Det  har påvirket lyttertallene negativt det ikke er mulig å høre på  NRK og P4 via Tuneln (inkl. Sonos),</a:t>
            </a:r>
          </a:p>
        </p:txBody>
      </p:sp>
      <p:sp>
        <p:nvSpPr>
          <p:cNvPr id="8" name="Pil: ned 7">
            <a:extLst>
              <a:ext uri="{FF2B5EF4-FFF2-40B4-BE49-F238E27FC236}">
                <a16:creationId xmlns:a16="http://schemas.microsoft.com/office/drawing/2014/main" id="{C1A95589-BDE0-B90D-7BDC-1F5941D55D8A}"/>
              </a:ext>
            </a:extLst>
          </p:cNvPr>
          <p:cNvSpPr/>
          <p:nvPr/>
        </p:nvSpPr>
        <p:spPr bwMode="ltGray">
          <a:xfrm>
            <a:off x="10106414" y="1512545"/>
            <a:ext cx="195631" cy="304800"/>
          </a:xfrm>
          <a:prstGeom prst="downArrow">
            <a:avLst/>
          </a:prstGeom>
          <a:solidFill>
            <a:srgbClr val="ED666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nb-NO" sz="1600" b="0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124261DA-1FB3-5AE8-59B9-2E479D9F38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912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CKSLIDES" val="6.1"/>
  <p:tag name="VERSIONID" val="711"/>
  <p:tag name="EXCLUDEHIDDENSLIDES" val="False"/>
  <p:tag name="NUMBEROFPAGES" val="2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SOURCEBOX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SOURCEBOX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SOURCEBOX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SOURCEBOX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SOURCEBOX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SOURCEBOX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SOURCEBOX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SOURCEBOX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SOURCEBOX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SOURCEBO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TEVERSION" val="7.1"/>
  <p:tag name="VERSIONNUMBER" val="71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SOURCEBOX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SOURCEBOX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SOURCEBOX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SOURCEBOX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SOURCEBO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ORPORATE_HEADER"/>
  <p:tag name="LOGO_POSITION" val="HEADER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ORPORATE_HEADER"/>
  <p:tag name="LOGO_POSITION" val="HEADER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ORPORATE_HEADER"/>
  <p:tag name="LOGO_POSITION" val="HEADER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ORPORATE_HEADER"/>
  <p:tag name="LOGO_POSITION" val="HEADER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TEVERSION" val="7.1"/>
  <p:tag name="VERSIONNUMBER" val="71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SOURCEBOX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SOURCEBOX"/>
</p:tagLst>
</file>

<file path=ppt/theme/theme1.xml><?xml version="1.0" encoding="utf-8"?>
<a:theme xmlns:a="http://schemas.openxmlformats.org/drawingml/2006/main" name="Kantar template master">
  <a:themeElements>
    <a:clrScheme name="Kantar colour theme">
      <a:dk1>
        <a:srgbClr val="333333"/>
      </a:dk1>
      <a:lt1>
        <a:srgbClr val="FFFFFF"/>
      </a:lt1>
      <a:dk2>
        <a:srgbClr val="0060FF"/>
      </a:dk2>
      <a:lt2>
        <a:srgbClr val="802AB7"/>
      </a:lt2>
      <a:accent1>
        <a:srgbClr val="AEAE9F"/>
      </a:accent1>
      <a:accent2>
        <a:srgbClr val="00E5BA"/>
      </a:accent2>
      <a:accent3>
        <a:srgbClr val="00B600"/>
      </a:accent3>
      <a:accent4>
        <a:srgbClr val="FEDB00"/>
      </a:accent4>
      <a:accent5>
        <a:srgbClr val="FF5000"/>
      </a:accent5>
      <a:accent6>
        <a:srgbClr val="FA0028"/>
      </a:accent6>
      <a:hlink>
        <a:srgbClr val="0060FF"/>
      </a:hlink>
      <a:folHlink>
        <a:srgbClr val="802AB7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ltGray">
        <a:solidFill>
          <a:schemeClr val="accent1"/>
        </a:solidFill>
        <a:ln w="127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algn="l">
          <a:defRPr sz="16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 name="Significance red">
      <a:srgbClr val="E10000"/>
    </a:custClr>
    <a:custClr name="Significance red light">
      <a:srgbClr val="ED6666"/>
    </a:custClr>
    <a:custClr name="Significance green">
      <a:srgbClr val="00D200"/>
    </a:custClr>
    <a:custClr name="Significance green light">
      <a:srgbClr val="66E466"/>
    </a:custClr>
    <a:custClr name="Custom light blue">
      <a:srgbClr val="00B6FF"/>
    </a:custClr>
    <a:custClr name="Custom light green">
      <a:srgbClr val="9EE900"/>
    </a:custClr>
    <a:custClr name="Custom magenta">
      <a:srgbClr val="C700D3"/>
    </a:custClr>
  </a:custClrLst>
  <a:extLst>
    <a:ext uri="{05A4C25C-085E-4340-85A3-A5531E510DB2}">
      <thm15:themeFamily xmlns:thm15="http://schemas.microsoft.com/office/thememl/2012/main" name="Kantar presentation template 16x9.potx" id="{B3F2401E-595E-4244-A8C1-85AADA973B98}" vid="{87FCAB77-72F0-42C1-ADE6-849D689F424F}"/>
    </a:ext>
  </a:extLst>
</a:theme>
</file>

<file path=ppt/theme/theme2.xml><?xml version="1.0" encoding="utf-8"?>
<a:theme xmlns:a="http://schemas.openxmlformats.org/drawingml/2006/main" name="Content slides - no sub heading">
  <a:themeElements>
    <a:clrScheme name="Kantar colour theme">
      <a:dk1>
        <a:srgbClr val="333333"/>
      </a:dk1>
      <a:lt1>
        <a:srgbClr val="FFFFFF"/>
      </a:lt1>
      <a:dk2>
        <a:srgbClr val="0060FF"/>
      </a:dk2>
      <a:lt2>
        <a:srgbClr val="802AB7"/>
      </a:lt2>
      <a:accent1>
        <a:srgbClr val="AEAE9F"/>
      </a:accent1>
      <a:accent2>
        <a:srgbClr val="00E5BA"/>
      </a:accent2>
      <a:accent3>
        <a:srgbClr val="00B600"/>
      </a:accent3>
      <a:accent4>
        <a:srgbClr val="FEDB00"/>
      </a:accent4>
      <a:accent5>
        <a:srgbClr val="FF5000"/>
      </a:accent5>
      <a:accent6>
        <a:srgbClr val="FA0028"/>
      </a:accent6>
      <a:hlink>
        <a:srgbClr val="0060FF"/>
      </a:hlink>
      <a:folHlink>
        <a:srgbClr val="802AB7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ltGray">
        <a:solidFill>
          <a:schemeClr val="accent1"/>
        </a:solidFill>
        <a:ln w="127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algn="l">
          <a:defRPr sz="16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 name="Significance red">
      <a:srgbClr val="E10000"/>
    </a:custClr>
    <a:custClr name="Significance red light">
      <a:srgbClr val="ED6666"/>
    </a:custClr>
    <a:custClr name="Significance green">
      <a:srgbClr val="00D200"/>
    </a:custClr>
    <a:custClr name="Significance green light">
      <a:srgbClr val="66E466"/>
    </a:custClr>
    <a:custClr name="Custom light blue">
      <a:srgbClr val="00B6FF"/>
    </a:custClr>
    <a:custClr name="Custom light green">
      <a:srgbClr val="9EE900"/>
    </a:custClr>
    <a:custClr name="Custom magenta">
      <a:srgbClr val="C700D3"/>
    </a:custClr>
  </a:custClrLst>
  <a:extLst>
    <a:ext uri="{05A4C25C-085E-4340-85A3-A5531E510DB2}">
      <thm15:themeFamily xmlns:thm15="http://schemas.microsoft.com/office/thememl/2012/main" name="Kantar presentation template 16x9.potx" id="{B3F2401E-595E-4244-A8C1-85AADA973B98}" vid="{FCF37F1B-A5AB-41B9-B19F-417842020063}"/>
    </a:ext>
  </a:extLst>
</a:theme>
</file>

<file path=ppt/theme/theme3.xml><?xml version="1.0" encoding="utf-8"?>
<a:theme xmlns:a="http://schemas.openxmlformats.org/drawingml/2006/main" name="Technical">
  <a:themeElements>
    <a:clrScheme name="Kantar colour theme">
      <a:dk1>
        <a:srgbClr val="333333"/>
      </a:dk1>
      <a:lt1>
        <a:srgbClr val="FFFFFF"/>
      </a:lt1>
      <a:dk2>
        <a:srgbClr val="0060FF"/>
      </a:dk2>
      <a:lt2>
        <a:srgbClr val="802AB7"/>
      </a:lt2>
      <a:accent1>
        <a:srgbClr val="AEAE9F"/>
      </a:accent1>
      <a:accent2>
        <a:srgbClr val="00E5BA"/>
      </a:accent2>
      <a:accent3>
        <a:srgbClr val="00B600"/>
      </a:accent3>
      <a:accent4>
        <a:srgbClr val="FEDB00"/>
      </a:accent4>
      <a:accent5>
        <a:srgbClr val="FF5000"/>
      </a:accent5>
      <a:accent6>
        <a:srgbClr val="FA0028"/>
      </a:accent6>
      <a:hlink>
        <a:srgbClr val="0060FF"/>
      </a:hlink>
      <a:folHlink>
        <a:srgbClr val="802AB7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ltGray">
        <a:solidFill>
          <a:schemeClr val="accent1"/>
        </a:solidFill>
        <a:ln w="127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algn="l">
          <a:defRPr sz="16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 name="Significance red">
      <a:srgbClr val="E10000"/>
    </a:custClr>
    <a:custClr name="Significance red light">
      <a:srgbClr val="ED6666"/>
    </a:custClr>
    <a:custClr name="Significance green">
      <a:srgbClr val="00D200"/>
    </a:custClr>
    <a:custClr name="Significance green light">
      <a:srgbClr val="66E466"/>
    </a:custClr>
    <a:custClr name="Custom light blue">
      <a:srgbClr val="00B6FF"/>
    </a:custClr>
    <a:custClr name="Custom light green">
      <a:srgbClr val="9EE900"/>
    </a:custClr>
    <a:custClr name="Custom magenta">
      <a:srgbClr val="C700D3"/>
    </a:custClr>
  </a:custClrLst>
  <a:extLst>
    <a:ext uri="{05A4C25C-085E-4340-85A3-A5531E510DB2}">
      <thm15:themeFamily xmlns:thm15="http://schemas.microsoft.com/office/thememl/2012/main" name="Kantar presentation template 16x9.potx" id="{B3F2401E-595E-4244-A8C1-85AADA973B98}" vid="{7B247B67-3433-4FB3-91BD-5D84B9490D3C}"/>
    </a:ext>
  </a:extLst>
</a:theme>
</file>

<file path=ppt/theme/theme4.xml><?xml version="1.0" encoding="utf-8"?>
<a:theme xmlns:a="http://schemas.openxmlformats.org/drawingml/2006/main" name="1_Content slides - no sub heading">
  <a:themeElements>
    <a:clrScheme name="Lightspeed colours">
      <a:dk1>
        <a:srgbClr val="717171"/>
      </a:dk1>
      <a:lt1>
        <a:srgbClr val="FFFFFF"/>
      </a:lt1>
      <a:dk2>
        <a:srgbClr val="434343"/>
      </a:dk2>
      <a:lt2>
        <a:srgbClr val="F29100"/>
      </a:lt2>
      <a:accent1>
        <a:srgbClr val="009CDE"/>
      </a:accent1>
      <a:accent2>
        <a:srgbClr val="AADB1E"/>
      </a:accent2>
      <a:accent3>
        <a:srgbClr val="47D7AC"/>
      </a:accent3>
      <a:accent4>
        <a:srgbClr val="FF502E"/>
      </a:accent4>
      <a:accent5>
        <a:srgbClr val="963CBD"/>
      </a:accent5>
      <a:accent6>
        <a:srgbClr val="FFD81D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ltGray">
        <a:solidFill>
          <a:schemeClr val="tx1"/>
        </a:solidFill>
        <a:ln w="127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algn="l">
          <a:defRPr sz="1600" b="0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Lightspeed PowerPoint template 4x3 - for presentations and pitches.potx" id="{FC5FF5A2-A007-4ECD-A575-895B67CC9CC2}" vid="{A80150A6-B36B-4C3E-B5EF-4744D0081D57}"/>
    </a:ext>
  </a:extLst>
</a:theme>
</file>

<file path=ppt/theme/theme5.xml><?xml version="1.0" encoding="utf-8"?>
<a:theme xmlns:a="http://schemas.openxmlformats.org/drawingml/2006/main" name="1_Kantar template master">
  <a:themeElements>
    <a:clrScheme name="Kantar TNS">
      <a:dk1>
        <a:srgbClr val="717171"/>
      </a:dk1>
      <a:lt1>
        <a:srgbClr val="FFFFFF"/>
      </a:lt1>
      <a:dk2>
        <a:srgbClr val="81C341"/>
      </a:dk2>
      <a:lt2>
        <a:srgbClr val="E5007E"/>
      </a:lt2>
      <a:accent1>
        <a:srgbClr val="C50017"/>
      </a:accent1>
      <a:accent2>
        <a:srgbClr val="F7911E"/>
      </a:accent2>
      <a:accent3>
        <a:srgbClr val="EF5205"/>
      </a:accent3>
      <a:accent4>
        <a:srgbClr val="7A2280"/>
      </a:accent4>
      <a:accent5>
        <a:srgbClr val="3EB1CC"/>
      </a:accent5>
      <a:accent6>
        <a:srgbClr val="4655A5"/>
      </a:accent6>
      <a:hlink>
        <a:srgbClr val="E5007E"/>
      </a:hlink>
      <a:folHlink>
        <a:srgbClr val="E5007E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ltGray">
        <a:solidFill>
          <a:srgbClr val="717171"/>
        </a:solidFill>
        <a:ln w="127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algn="l">
          <a:defRPr sz="16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 name="Dark Green">
      <a:srgbClr val="145D04"/>
    </a:custClr>
    <a:custClr name="Dark Red">
      <a:srgbClr val="990002"/>
    </a:custClr>
    <a:custClr name="Dark Purple">
      <a:srgbClr val="4C1D52"/>
    </a:custClr>
    <a:custClr name="Dark Blue">
      <a:srgbClr val="131C6B"/>
    </a:custClr>
    <a:custClr name="Grey 1">
      <a:srgbClr val="333333"/>
    </a:custClr>
    <a:custClr name="Grey 2">
      <a:srgbClr val="848484"/>
    </a:custClr>
    <a:custClr name="Grey 3">
      <a:srgbClr val="A8A8A8"/>
    </a:custClr>
    <a:custClr name="Grey 4">
      <a:srgbClr val="CBCBCB"/>
    </a:custClr>
    <a:custClr name="Grey 5">
      <a:srgbClr val="DEDEDE"/>
    </a:custClr>
  </a:custClrLst>
  <a:extLst>
    <a:ext uri="{05A4C25C-085E-4340-85A3-A5531E510DB2}">
      <thm15:themeFamily xmlns:thm15="http://schemas.microsoft.com/office/thememl/2012/main" name="Kantar TNS - Norsk mal - kundelogo første side.potx" id="{9873D7E9-FED6-4EA3-9728-7FC7F3555ECF}" vid="{67B22DDB-0BEF-4F20-9351-0392DAC108F0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Significance red">
      <a:srgbClr val="E10000"/>
    </a:custClr>
    <a:custClr name="Significance red light">
      <a:srgbClr val="ED6666"/>
    </a:custClr>
    <a:custClr name="Significance green">
      <a:srgbClr val="00D200"/>
    </a:custClr>
    <a:custClr name="Significance green light">
      <a:srgbClr val="66E466"/>
    </a:custClr>
    <a:custClr name="Custom light blue">
      <a:srgbClr val="00B6FF"/>
    </a:custClr>
    <a:custClr name="Custom light green">
      <a:srgbClr val="9EE900"/>
    </a:custClr>
    <a:custClr name="Custom magenta">
      <a:srgbClr val="C700D3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Significance red">
      <a:srgbClr val="E10000"/>
    </a:custClr>
    <a:custClr name="Significance red light">
      <a:srgbClr val="ED6666"/>
    </a:custClr>
    <a:custClr name="Significance green">
      <a:srgbClr val="00D200"/>
    </a:custClr>
    <a:custClr name="Significance green light">
      <a:srgbClr val="66E466"/>
    </a:custClr>
    <a:custClr name="Custom light blue">
      <a:srgbClr val="00B6FF"/>
    </a:custClr>
    <a:custClr name="Custom light green">
      <a:srgbClr val="9EE900"/>
    </a:custClr>
    <a:custClr name="Custom magenta">
      <a:srgbClr val="C700D3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1278C9160AD2408B590194F15DBC22" ma:contentTypeVersion="9" ma:contentTypeDescription="Create a new document." ma:contentTypeScope="" ma:versionID="09c2a4b0508b627c0c149fad733da5c6">
  <xsd:schema xmlns:xsd="http://www.w3.org/2001/XMLSchema" xmlns:xs="http://www.w3.org/2001/XMLSchema" xmlns:p="http://schemas.microsoft.com/office/2006/metadata/properties" xmlns:ns2="349d2e48-d219-423f-a60f-a81395996a24" xmlns:ns3="151f8561-6f96-4f27-8d07-5866307680bb" targetNamespace="http://schemas.microsoft.com/office/2006/metadata/properties" ma:root="true" ma:fieldsID="64704655ee80b2c7907e5f3b989bd232" ns2:_="" ns3:_="">
    <xsd:import namespace="349d2e48-d219-423f-a60f-a81395996a24"/>
    <xsd:import namespace="151f8561-6f96-4f27-8d07-5866307680b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9d2e48-d219-423f-a60f-a81395996a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1f8561-6f96-4f27-8d07-5866307680bb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AF3404B-4F09-4AB4-85D4-C77C2A4983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9d2e48-d219-423f-a60f-a81395996a24"/>
    <ds:schemaRef ds:uri="151f8561-6f96-4f27-8d07-5866307680b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2193883-9DEF-4394-A746-8B0504B231C0}">
  <ds:schemaRefs>
    <ds:schemaRef ds:uri="http://schemas.microsoft.com/office/2006/metadata/properties"/>
    <ds:schemaRef ds:uri="http://schemas.microsoft.com/office/2006/documentManagement/types"/>
    <ds:schemaRef ds:uri="151f8561-6f96-4f27-8d07-5866307680bb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349d2e48-d219-423f-a60f-a81395996a24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C375B81-FBF5-4924-A5E0-F0376D8E7D5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Kantar presentation template 16x9</Template>
  <TotalTime>315</TotalTime>
  <Words>1884</Words>
  <Application>Microsoft Office PowerPoint</Application>
  <PresentationFormat>Widescreen</PresentationFormat>
  <Paragraphs>242</Paragraphs>
  <Slides>28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Arial</vt:lpstr>
      <vt:lpstr>Calibri</vt:lpstr>
      <vt:lpstr>Söhne</vt:lpstr>
      <vt:lpstr>Wingdings</vt:lpstr>
      <vt:lpstr>Kantar template master</vt:lpstr>
      <vt:lpstr>Content slides - no sub heading</vt:lpstr>
      <vt:lpstr>Technical</vt:lpstr>
      <vt:lpstr>1_Content slides - no sub heading</vt:lpstr>
      <vt:lpstr>1_Kantar template master</vt:lpstr>
      <vt:lpstr> Lokalradioenes rolle i det nye medielandskapet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Færre lytter på norske radiokanaler </vt:lpstr>
      <vt:lpstr>PowerPoint Presentation</vt:lpstr>
      <vt:lpstr>Stadig mer av lokalradio lyttingen er via DAB og internett, men har digitaliseringen bremset opp?  Daglig andelen av befolkningen som lytter på lokalradio via FM, DAB og internett</vt:lpstr>
      <vt:lpstr>Podkastmarkedet: Mange aktører i et globalt marked</vt:lpstr>
      <vt:lpstr>PowerPoint Presentation</vt:lpstr>
      <vt:lpstr>PowerPoint Presentation</vt:lpstr>
      <vt:lpstr>Vi bruker 15 minutter daglig på å lytte til podkaster i 2024,  mens 18–29-åringer bruker nesten dobbelt så mye tid på podkast</vt:lpstr>
      <vt:lpstr>PowerPoint Presentation</vt:lpstr>
      <vt:lpstr>PowerPoint Presentation</vt:lpstr>
      <vt:lpstr>PowerPoint Presentation</vt:lpstr>
      <vt:lpstr>Tilbakegang på 18 % for lokalradioene     </vt:lpstr>
      <vt:lpstr>Tilbakegang for de største lokalradioene  Norges største lokalradio stasjoner. Tall i tusen. </vt:lpstr>
      <vt:lpstr>Lokalradioene har høy dekning i sine lokalområder</vt:lpstr>
      <vt:lpstr>Radio 102 og KSU 24/7 er blant de største radiokanalene  i sine lokalområder</vt:lpstr>
      <vt:lpstr>Lokalradioenes samfunnsoppdrag:  Sterke på viktige medieegenskaper            Holdninger til lokalradio blant lytterne (rangert)</vt:lpstr>
      <vt:lpstr>Lokalradioenes samfunnsoppdrag under pandemien: Lokalradioene formidlet viktige og nyttige nyheter om pandemien           Holdninger til lokalradioenes dekning av koronapandemien blant lytterne (rangert)</vt:lpstr>
      <vt:lpstr>Lytterne har høy tillit til lokalradioene  Tillit til nyheter fra lokalradio  blant de som har hørt lokalradio siste uke</vt:lpstr>
      <vt:lpstr>Muligheter og utfordringer for lokalradioene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 – can run to four lines if required – 30pt</dc:title>
  <dc:subject>Sub-heading</dc:subject>
  <dc:creator>Futsaeter, Knut (TSOSO)</dc:creator>
  <cp:keywords>Project reference</cp:keywords>
  <dc:description>Date</dc:description>
  <cp:lastModifiedBy>Knut Futsaeter</cp:lastModifiedBy>
  <cp:revision>419</cp:revision>
  <cp:lastPrinted>2017-03-24T13:40:26Z</cp:lastPrinted>
  <dcterms:created xsi:type="dcterms:W3CDTF">2023-04-13T13:40:26Z</dcterms:created>
  <dcterms:modified xsi:type="dcterms:W3CDTF">2024-12-11T20:54:36Z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0x010100681278C9160AD2408B590194F15DBC22</vt:lpwstr>
  </property>
  <property fmtid="{D5CDD505-2E9C-101B-9397-08002B2CF9AE}" pid="3" name="MSIP_Label_3741da7a-79c1-417c-b408-16c0bfe99fca_Enabled">
    <vt:lpwstr>true</vt:lpwstr>
  </property>
  <property fmtid="{D5CDD505-2E9C-101B-9397-08002B2CF9AE}" pid="4" name="MSIP_Label_3741da7a-79c1-417c-b408-16c0bfe99fca_SetDate">
    <vt:lpwstr>2023-02-24T10:36:39Z</vt:lpwstr>
  </property>
  <property fmtid="{D5CDD505-2E9C-101B-9397-08002B2CF9AE}" pid="5" name="MSIP_Label_3741da7a-79c1-417c-b408-16c0bfe99fca_Method">
    <vt:lpwstr>Standard</vt:lpwstr>
  </property>
  <property fmtid="{D5CDD505-2E9C-101B-9397-08002B2CF9AE}" pid="6" name="MSIP_Label_3741da7a-79c1-417c-b408-16c0bfe99fca_Name">
    <vt:lpwstr>Internal Only - Amber</vt:lpwstr>
  </property>
  <property fmtid="{D5CDD505-2E9C-101B-9397-08002B2CF9AE}" pid="7" name="MSIP_Label_3741da7a-79c1-417c-b408-16c0bfe99fca_SiteId">
    <vt:lpwstr>1e355c04-e0a4-42ed-8e2d-7351591f0ef1</vt:lpwstr>
  </property>
  <property fmtid="{D5CDD505-2E9C-101B-9397-08002B2CF9AE}" pid="8" name="MSIP_Label_3741da7a-79c1-417c-b408-16c0bfe99fca_ActionId">
    <vt:lpwstr>4b94c231-5969-4bb1-b6ab-d8ce0776b31b</vt:lpwstr>
  </property>
  <property fmtid="{D5CDD505-2E9C-101B-9397-08002B2CF9AE}" pid="9" name="MSIP_Label_3741da7a-79c1-417c-b408-16c0bfe99fca_ContentBits">
    <vt:lpwstr>0</vt:lpwstr>
  </property>
</Properties>
</file>