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 id="2147483756" r:id="rId4"/>
  </p:sldMasterIdLst>
  <p:notesMasterIdLst>
    <p:notesMasterId r:id="rId33"/>
  </p:notesMasterIdLst>
  <p:handoutMasterIdLst>
    <p:handoutMasterId r:id="rId34"/>
  </p:handoutMasterIdLst>
  <p:sldIdLst>
    <p:sldId id="473" r:id="rId5"/>
    <p:sldId id="474" r:id="rId6"/>
    <p:sldId id="475" r:id="rId7"/>
    <p:sldId id="476" r:id="rId8"/>
    <p:sldId id="477" r:id="rId9"/>
    <p:sldId id="478" r:id="rId10"/>
    <p:sldId id="479" r:id="rId11"/>
    <p:sldId id="480" r:id="rId12"/>
    <p:sldId id="427" r:id="rId13"/>
    <p:sldId id="428" r:id="rId14"/>
    <p:sldId id="406" r:id="rId15"/>
    <p:sldId id="386" r:id="rId16"/>
    <p:sldId id="454" r:id="rId17"/>
    <p:sldId id="423" r:id="rId18"/>
    <p:sldId id="431" r:id="rId19"/>
    <p:sldId id="435" r:id="rId20"/>
    <p:sldId id="434" r:id="rId21"/>
    <p:sldId id="448" r:id="rId22"/>
    <p:sldId id="455" r:id="rId23"/>
    <p:sldId id="451" r:id="rId24"/>
    <p:sldId id="450" r:id="rId25"/>
    <p:sldId id="453" r:id="rId26"/>
    <p:sldId id="472" r:id="rId27"/>
    <p:sldId id="481" r:id="rId28"/>
    <p:sldId id="482" r:id="rId29"/>
    <p:sldId id="483" r:id="rId30"/>
    <p:sldId id="484" r:id="rId31"/>
    <p:sldId id="485" r:id="rId32"/>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p15:clr>
            <a:srgbClr val="A4A3A4"/>
          </p15:clr>
        </p15:guide>
        <p15:guide id="2" orient="horz" pos="2160">
          <p15:clr>
            <a:srgbClr val="A4A3A4"/>
          </p15:clr>
        </p15:guide>
        <p15:guide id="3" orient="horz" pos="269">
          <p15:clr>
            <a:srgbClr val="A4A3A4"/>
          </p15:clr>
        </p15:guide>
        <p15:guide id="4" orient="horz" pos="715">
          <p15:clr>
            <a:srgbClr val="A4A3A4"/>
          </p15:clr>
        </p15:guide>
        <p15:guide id="5" orient="horz" pos="1073">
          <p15:clr>
            <a:srgbClr val="A4A3A4"/>
          </p15:clr>
        </p15:guide>
        <p15:guide id="6" orient="horz" pos="3597">
          <p15:clr>
            <a:srgbClr val="A4A3A4"/>
          </p15:clr>
        </p15:guide>
        <p15:guide id="7" orient="horz" pos="4025">
          <p15:clr>
            <a:srgbClr val="A4A3A4"/>
          </p15:clr>
        </p15:guide>
        <p15:guide id="8" pos="7450">
          <p15:clr>
            <a:srgbClr val="A4A3A4"/>
          </p15:clr>
        </p15:guide>
        <p15:guide id="9" pos="3840">
          <p15:clr>
            <a:srgbClr val="A4A3A4"/>
          </p15:clr>
        </p15:guide>
        <p15:guide id="10" pos="2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1872"/>
    <a:srgbClr val="E6304B"/>
    <a:srgbClr val="B4229F"/>
    <a:srgbClr val="989898"/>
    <a:srgbClr val="DF930B"/>
    <a:srgbClr val="717171"/>
    <a:srgbClr val="DA3CC3"/>
    <a:srgbClr val="310D3F"/>
    <a:srgbClr val="44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474" autoAdjust="0"/>
    <p:restoredTop sz="82124" autoAdjust="0"/>
  </p:normalViewPr>
  <p:slideViewPr>
    <p:cSldViewPr snapToGrid="0" showGuides="1">
      <p:cViewPr varScale="1">
        <p:scale>
          <a:sx n="82" d="100"/>
          <a:sy n="82" d="100"/>
        </p:scale>
        <p:origin x="106" y="77"/>
      </p:cViewPr>
      <p:guideLst>
        <p:guide orient="horz" pos="4152"/>
        <p:guide orient="horz" pos="2160"/>
        <p:guide orient="horz" pos="269"/>
        <p:guide orient="horz" pos="715"/>
        <p:guide orient="horz" pos="1073"/>
        <p:guide orient="horz" pos="3597"/>
        <p:guide orient="horz" pos="4025"/>
        <p:guide pos="7450"/>
        <p:guide pos="3840"/>
        <p:guide pos="22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2" d="100"/>
          <a:sy n="72" d="100"/>
        </p:scale>
        <p:origin x="3029"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https://nhosp-my.sharepoint.com/personal/bente_mediebedriftene_no/Documents/Bente%202017/PDRF%20og%20EMRO/Grafer%20til%20PDRF-201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424030453639301E-2"/>
          <c:y val="1.7571597192023398E-2"/>
          <c:w val="0.95058576650113702"/>
          <c:h val="0.89878201637864596"/>
        </c:manualLayout>
      </c:layout>
      <c:lineChart>
        <c:grouping val="standard"/>
        <c:varyColors val="0"/>
        <c:ser>
          <c:idx val="0"/>
          <c:order val="0"/>
          <c:tx>
            <c:strRef>
              <c:f>Sheet1!$B$1</c:f>
              <c:strCache>
                <c:ptCount val="1"/>
                <c:pt idx="0">
                  <c:v>Papiraviser</c:v>
                </c:pt>
              </c:strCache>
            </c:strRef>
          </c:tx>
          <c:spPr>
            <a:ln w="42978">
              <a:solidFill>
                <a:srgbClr val="E6304B"/>
              </a:solidFill>
              <a:prstDash val="solid"/>
            </a:ln>
          </c:spPr>
          <c:marker>
            <c:symbol val="square"/>
            <c:size val="5"/>
            <c:spPr>
              <a:noFill/>
              <a:ln w="7163">
                <a:noFill/>
              </a:ln>
            </c:spPr>
          </c:marker>
          <c:cat>
            <c:strRef>
              <c:f>Sheet1!$A$2:$A$51</c:f>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2015/2016</c:v>
                </c:pt>
                <c:pt idx="17">
                  <c:v>2016/2017</c:v>
                </c:pt>
              </c:strCache>
            </c:strRef>
          </c:cat>
          <c:val>
            <c:numRef>
              <c:f>Sheet1!$B$2:$B$51</c:f>
              <c:numCache>
                <c:formatCode>General</c:formatCode>
                <c:ptCount val="18"/>
                <c:pt idx="0">
                  <c:v>89</c:v>
                </c:pt>
                <c:pt idx="1">
                  <c:v>88</c:v>
                </c:pt>
                <c:pt idx="2">
                  <c:v>88</c:v>
                </c:pt>
                <c:pt idx="3">
                  <c:v>90</c:v>
                </c:pt>
                <c:pt idx="4">
                  <c:v>90</c:v>
                </c:pt>
                <c:pt idx="5">
                  <c:v>90</c:v>
                </c:pt>
                <c:pt idx="6">
                  <c:v>90</c:v>
                </c:pt>
                <c:pt idx="7">
                  <c:v>90</c:v>
                </c:pt>
                <c:pt idx="8">
                  <c:v>86</c:v>
                </c:pt>
                <c:pt idx="9">
                  <c:v>85</c:v>
                </c:pt>
                <c:pt idx="10">
                  <c:v>72</c:v>
                </c:pt>
                <c:pt idx="11">
                  <c:v>71</c:v>
                </c:pt>
                <c:pt idx="12">
                  <c:v>66</c:v>
                </c:pt>
                <c:pt idx="13">
                  <c:v>65</c:v>
                </c:pt>
                <c:pt idx="14">
                  <c:v>58</c:v>
                </c:pt>
                <c:pt idx="15">
                  <c:v>53</c:v>
                </c:pt>
                <c:pt idx="16">
                  <c:v>53</c:v>
                </c:pt>
                <c:pt idx="17">
                  <c:v>46</c:v>
                </c:pt>
              </c:numCache>
            </c:numRef>
          </c:val>
          <c:smooth val="1"/>
          <c:extLst xmlns:c16r2="http://schemas.microsoft.com/office/drawing/2015/06/chart">
            <c:ext xmlns:c16="http://schemas.microsoft.com/office/drawing/2014/chart" uri="{C3380CC4-5D6E-409C-BE32-E72D297353CC}">
              <c16:uniqueId val="{00000000-EACA-4B5F-8730-B70843148F58}"/>
            </c:ext>
          </c:extLst>
        </c:ser>
        <c:ser>
          <c:idx val="1"/>
          <c:order val="1"/>
          <c:tx>
            <c:strRef>
              <c:f>Sheet1!$C$1</c:f>
              <c:strCache>
                <c:ptCount val="1"/>
                <c:pt idx="0">
                  <c:v>Nettaviser</c:v>
                </c:pt>
              </c:strCache>
            </c:strRef>
          </c:tx>
          <c:spPr>
            <a:ln w="42978">
              <a:solidFill>
                <a:srgbClr val="00AEC3"/>
              </a:solidFill>
              <a:prstDash val="solid"/>
            </a:ln>
          </c:spPr>
          <c:marker>
            <c:symbol val="square"/>
            <c:size val="5"/>
            <c:spPr>
              <a:noFill/>
              <a:ln w="7163">
                <a:noFill/>
              </a:ln>
            </c:spPr>
          </c:marker>
          <c:cat>
            <c:strRef>
              <c:f>Sheet1!$A$2:$A$51</c:f>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2015/2016</c:v>
                </c:pt>
                <c:pt idx="17">
                  <c:v>2016/2017</c:v>
                </c:pt>
              </c:strCache>
            </c:strRef>
          </c:cat>
          <c:val>
            <c:numRef>
              <c:f>Sheet1!$C$2:$C$51</c:f>
              <c:numCache>
                <c:formatCode>General</c:formatCode>
                <c:ptCount val="18"/>
                <c:pt idx="7">
                  <c:v>1.1000000000000001</c:v>
                </c:pt>
                <c:pt idx="8">
                  <c:v>12.1</c:v>
                </c:pt>
                <c:pt idx="9">
                  <c:v>32.200000000000003</c:v>
                </c:pt>
                <c:pt idx="10">
                  <c:v>52</c:v>
                </c:pt>
                <c:pt idx="11">
                  <c:v>54</c:v>
                </c:pt>
                <c:pt idx="12">
                  <c:v>57</c:v>
                </c:pt>
                <c:pt idx="13">
                  <c:v>61</c:v>
                </c:pt>
                <c:pt idx="14">
                  <c:v>60</c:v>
                </c:pt>
                <c:pt idx="15">
                  <c:v>60</c:v>
                </c:pt>
                <c:pt idx="16">
                  <c:v>60</c:v>
                </c:pt>
                <c:pt idx="17">
                  <c:v>61</c:v>
                </c:pt>
              </c:numCache>
            </c:numRef>
          </c:val>
          <c:smooth val="1"/>
          <c:extLst xmlns:c16r2="http://schemas.microsoft.com/office/drawing/2015/06/chart">
            <c:ext xmlns:c16="http://schemas.microsoft.com/office/drawing/2014/chart" uri="{C3380CC4-5D6E-409C-BE32-E72D297353CC}">
              <c16:uniqueId val="{00000001-EACA-4B5F-8730-B70843148F58}"/>
            </c:ext>
          </c:extLst>
        </c:ser>
        <c:ser>
          <c:idx val="2"/>
          <c:order val="2"/>
          <c:tx>
            <c:strRef>
              <c:f>Sheet1!$D$1</c:f>
              <c:strCache>
                <c:ptCount val="1"/>
                <c:pt idx="0">
                  <c:v>Totalt</c:v>
                </c:pt>
              </c:strCache>
            </c:strRef>
          </c:tx>
          <c:spPr>
            <a:ln w="42978">
              <a:solidFill>
                <a:srgbClr val="808080"/>
              </a:solidFill>
              <a:prstDash val="solid"/>
            </a:ln>
          </c:spPr>
          <c:marker>
            <c:symbol val="none"/>
          </c:marker>
          <c:cat>
            <c:strRef>
              <c:f>Sheet1!$A$2:$A$51</c:f>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2015/2016</c:v>
                </c:pt>
                <c:pt idx="17">
                  <c:v>2016/2017</c:v>
                </c:pt>
              </c:strCache>
            </c:strRef>
          </c:cat>
          <c:val>
            <c:numRef>
              <c:f>Sheet1!$D$2:$D$51</c:f>
              <c:numCache>
                <c:formatCode>General</c:formatCode>
                <c:ptCount val="18"/>
                <c:pt idx="7">
                  <c:v>90</c:v>
                </c:pt>
                <c:pt idx="8">
                  <c:v>87.3</c:v>
                </c:pt>
                <c:pt idx="9">
                  <c:v>89.5</c:v>
                </c:pt>
                <c:pt idx="10">
                  <c:v>89</c:v>
                </c:pt>
                <c:pt idx="11">
                  <c:v>87</c:v>
                </c:pt>
                <c:pt idx="12">
                  <c:v>86</c:v>
                </c:pt>
                <c:pt idx="13">
                  <c:v>87</c:v>
                </c:pt>
                <c:pt idx="14">
                  <c:v>83</c:v>
                </c:pt>
                <c:pt idx="15">
                  <c:v>84</c:v>
                </c:pt>
                <c:pt idx="16">
                  <c:v>84</c:v>
                </c:pt>
                <c:pt idx="17">
                  <c:v>82</c:v>
                </c:pt>
              </c:numCache>
            </c:numRef>
          </c:val>
          <c:smooth val="1"/>
          <c:extLst xmlns:c16r2="http://schemas.microsoft.com/office/drawing/2015/06/chart">
            <c:ext xmlns:c16="http://schemas.microsoft.com/office/drawing/2014/chart" uri="{C3380CC4-5D6E-409C-BE32-E72D297353CC}">
              <c16:uniqueId val="{00000002-EACA-4B5F-8730-B70843148F58}"/>
            </c:ext>
          </c:extLst>
        </c:ser>
        <c:ser>
          <c:idx val="3"/>
          <c:order val="3"/>
          <c:tx>
            <c:strRef>
              <c:f>Sheet1!$E$1</c:f>
              <c:strCache>
                <c:ptCount val="1"/>
                <c:pt idx="0">
                  <c:v>Mobil</c:v>
                </c:pt>
              </c:strCache>
            </c:strRef>
          </c:tx>
          <c:spPr>
            <a:ln w="42978">
              <a:solidFill>
                <a:srgbClr val="00B050"/>
              </a:solidFill>
              <a:prstDash val="solid"/>
            </a:ln>
          </c:spPr>
          <c:marker>
            <c:symbol val="none"/>
          </c:marker>
          <c:dPt>
            <c:idx val="16"/>
            <c:marker>
              <c:symbol val="star"/>
              <c:size val="5"/>
              <c:spPr>
                <a:noFill/>
                <a:ln w="7163">
                  <a:noFill/>
                </a:ln>
              </c:spPr>
            </c:marker>
            <c:bubble3D val="0"/>
            <c:extLst xmlns:c16r2="http://schemas.microsoft.com/office/drawing/2015/06/chart">
              <c:ext xmlns:c16="http://schemas.microsoft.com/office/drawing/2014/chart" uri="{C3380CC4-5D6E-409C-BE32-E72D297353CC}">
                <c16:uniqueId val="{00000003-EACA-4B5F-8730-B70843148F58}"/>
              </c:ext>
            </c:extLst>
          </c:dPt>
          <c:cat>
            <c:strRef>
              <c:f>Sheet1!$A$2:$A$51</c:f>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2015/2016</c:v>
                </c:pt>
                <c:pt idx="17">
                  <c:v>2016/2017</c:v>
                </c:pt>
              </c:strCache>
            </c:strRef>
          </c:cat>
          <c:val>
            <c:numRef>
              <c:f>Sheet1!$E$2:$E$51</c:f>
              <c:numCache>
                <c:formatCode>General</c:formatCode>
                <c:ptCount val="18"/>
                <c:pt idx="16">
                  <c:v>39</c:v>
                </c:pt>
                <c:pt idx="17">
                  <c:v>43</c:v>
                </c:pt>
              </c:numCache>
            </c:numRef>
          </c:val>
          <c:smooth val="1"/>
          <c:extLst xmlns:c16r2="http://schemas.microsoft.com/office/drawing/2015/06/chart">
            <c:ext xmlns:c16="http://schemas.microsoft.com/office/drawing/2014/chart" uri="{C3380CC4-5D6E-409C-BE32-E72D297353CC}">
              <c16:uniqueId val="{00000004-EACA-4B5F-8730-B70843148F58}"/>
            </c:ext>
          </c:extLst>
        </c:ser>
        <c:ser>
          <c:idx val="9"/>
          <c:order val="4"/>
          <c:tx>
            <c:strRef>
              <c:f>Sheet1!$K$1</c:f>
              <c:strCache>
                <c:ptCount val="1"/>
              </c:strCache>
              <c:extLst xmlns:c15="http://schemas.microsoft.com/office/drawing/2012/chart" xmlns:c16r2="http://schemas.microsoft.com/office/drawing/2015/06/chart"/>
            </c:strRef>
          </c:tx>
          <c:spPr>
            <a:ln w="14326">
              <a:solidFill>
                <a:srgbClr val="000000"/>
              </a:solidFill>
              <a:prstDash val="solid"/>
            </a:ln>
          </c:spPr>
          <c:marker>
            <c:symbol val="diamond"/>
            <c:size val="5"/>
            <c:spPr>
              <a:solidFill>
                <a:srgbClr val="69FFFF"/>
              </a:solidFill>
              <a:ln>
                <a:solidFill>
                  <a:srgbClr val="69FFFF"/>
                </a:solidFill>
                <a:prstDash val="solid"/>
              </a:ln>
            </c:spPr>
          </c:marker>
          <c:cat>
            <c:strRef>
              <c:f>Sheet1!$A$2:$A$51</c:f>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2015/2016</c:v>
                </c:pt>
                <c:pt idx="17">
                  <c:v>2016/2017</c:v>
                </c:pt>
              </c:strCache>
            </c:strRef>
          </c:cat>
          <c:val>
            <c:numRef>
              <c:f>Sheet1!$K$2:$K$51</c:f>
              <c:numCache>
                <c:formatCode>General</c:formatCode>
                <c:ptCount val="18"/>
              </c:numCache>
            </c:numRef>
          </c:val>
          <c:smooth val="0"/>
          <c:extLst xmlns:c16r2="http://schemas.microsoft.com/office/drawing/2015/06/chart">
            <c:ext xmlns:c16="http://schemas.microsoft.com/office/drawing/2014/chart" uri="{C3380CC4-5D6E-409C-BE32-E72D297353CC}">
              <c16:uniqueId val="{00000005-EACA-4B5F-8730-B70843148F58}"/>
            </c:ext>
          </c:extLst>
        </c:ser>
        <c:dLbls>
          <c:showLegendKey val="0"/>
          <c:showVal val="0"/>
          <c:showCatName val="0"/>
          <c:showSerName val="0"/>
          <c:showPercent val="0"/>
          <c:showBubbleSize val="0"/>
        </c:dLbls>
        <c:marker val="1"/>
        <c:smooth val="0"/>
        <c:axId val="463779648"/>
        <c:axId val="463780040"/>
        <c:extLst xmlns:c16r2="http://schemas.microsoft.com/office/drawing/2015/06/chart">
          <c:ext xmlns:c15="http://schemas.microsoft.com/office/drawing/2012/chart" uri="{02D57815-91ED-43cb-92C2-25804820EDAC}">
            <c15:filteredLineSeries>
              <c15:ser>
                <c:idx val="10"/>
                <c:order val="5"/>
                <c:tx>
                  <c:strRef>
                    <c:extLst xmlns:c16r2="http://schemas.microsoft.com/office/drawing/2015/06/chart">
                      <c:ext uri="{02D57815-91ED-43cb-92C2-25804820EDAC}">
                        <c15:formulaRef>
                          <c15:sqref>Sheet1!$L$1</c15:sqref>
                        </c15:formulaRef>
                      </c:ext>
                    </c:extLst>
                    <c:strCache>
                      <c:ptCount val="1"/>
                    </c:strCache>
                  </c:strRef>
                </c:tx>
                <c:spPr>
                  <a:ln w="14326">
                    <a:solidFill>
                      <a:srgbClr val="000000"/>
                    </a:solidFill>
                    <a:prstDash val="solid"/>
                  </a:ln>
                </c:spPr>
                <c:marker>
                  <c:symbol val="square"/>
                  <c:size val="5"/>
                  <c:spPr>
                    <a:solidFill>
                      <a:srgbClr val="E0FFE0"/>
                    </a:solidFill>
                    <a:ln>
                      <a:solidFill>
                        <a:srgbClr val="E0FFE0"/>
                      </a:solidFill>
                      <a:prstDash val="solid"/>
                    </a:ln>
                  </c:spPr>
                </c:marker>
                <c:cat>
                  <c:strRef>
                    <c:extLst xmlns:c16r2="http://schemas.microsoft.com/office/drawing/2015/06/chart">
                      <c:ext uri="{02D57815-91ED-43cb-92C2-25804820EDAC}">
                        <c15:formulaRef>
                          <c15:sqref>Sheet1!$A$2:$A$51</c15:sqref>
                        </c15:formulaRef>
                      </c:ext>
                    </c:extLst>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2015/2016</c:v>
                      </c:pt>
                      <c:pt idx="17">
                        <c:v>2016/2017</c:v>
                      </c:pt>
                    </c:strCache>
                  </c:strRef>
                </c:cat>
                <c:val>
                  <c:numRef>
                    <c:extLst xmlns:c16r2="http://schemas.microsoft.com/office/drawing/2015/06/chart">
                      <c:ext uri="{02D57815-91ED-43cb-92C2-25804820EDAC}">
                        <c15:formulaRef>
                          <c15:sqref>Sheet1!$L$2:$L$51</c15:sqref>
                        </c15:formulaRef>
                      </c:ext>
                    </c:extLst>
                    <c:numCache>
                      <c:formatCode>General</c:formatCode>
                      <c:ptCount val="18"/>
                    </c:numCache>
                  </c:numRef>
                </c:val>
                <c:smooth val="0"/>
                <c:extLst xmlns:c16r2="http://schemas.microsoft.com/office/drawing/2015/06/chart">
                  <c:ext xmlns:c16="http://schemas.microsoft.com/office/drawing/2014/chart" uri="{C3380CC4-5D6E-409C-BE32-E72D297353CC}">
                    <c16:uniqueId val="{00000006-EACA-4B5F-8730-B70843148F58}"/>
                  </c:ext>
                </c:extLst>
              </c15:ser>
            </c15:filteredLineSeries>
            <c15:filteredLineSeries>
              <c15:ser>
                <c:idx val="11"/>
                <c:order val="6"/>
                <c:tx>
                  <c:strRef>
                    <c:extLst xmlns:c15="http://schemas.microsoft.com/office/drawing/2012/chart" xmlns:c16r2="http://schemas.microsoft.com/office/drawing/2015/06/chart">
                      <c:ext xmlns:c15="http://schemas.microsoft.com/office/drawing/2012/chart" uri="{02D57815-91ED-43cb-92C2-25804820EDAC}">
                        <c15:formulaRef>
                          <c15:sqref>Sheet1!$M$1</c15:sqref>
                        </c15:formulaRef>
                      </c:ext>
                    </c:extLst>
                    <c:strCache>
                      <c:ptCount val="1"/>
                    </c:strCache>
                  </c:strRef>
                </c:tx>
                <c:spPr>
                  <a:ln w="14326">
                    <a:solidFill>
                      <a:srgbClr val="000000"/>
                    </a:solidFill>
                    <a:prstDash val="solid"/>
                  </a:ln>
                </c:spPr>
                <c:marker>
                  <c:symbol val="triangle"/>
                  <c:size val="5"/>
                  <c:spPr>
                    <a:solidFill>
                      <a:srgbClr val="FFFF80"/>
                    </a:solidFill>
                    <a:ln>
                      <a:solidFill>
                        <a:srgbClr val="FFFF80"/>
                      </a:solidFill>
                      <a:prstDash val="solid"/>
                    </a:ln>
                  </c:spPr>
                </c:marker>
                <c:cat>
                  <c:strRef>
                    <c:extLst xmlns:c15="http://schemas.microsoft.com/office/drawing/2012/chart" xmlns:c16r2="http://schemas.microsoft.com/office/drawing/2015/06/chart">
                      <c:ext xmlns:c15="http://schemas.microsoft.com/office/drawing/2012/chart" uri="{02D57815-91ED-43cb-92C2-25804820EDAC}">
                        <c15:formulaRef>
                          <c15:sqref>Sheet1!$A$2:$A$51</c15:sqref>
                        </c15:formulaRef>
                      </c:ext>
                    </c:extLst>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2015/2016</c:v>
                      </c:pt>
                      <c:pt idx="17">
                        <c:v>2016/2017</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Sheet1!$M$2:$M$51</c15:sqref>
                        </c15:formulaRef>
                      </c:ext>
                    </c:extLst>
                    <c:numCache>
                      <c:formatCode>General</c:formatCode>
                      <c:ptCount val="18"/>
                    </c:numCache>
                  </c:numRef>
                </c:val>
                <c:smooth val="0"/>
                <c:extLst xmlns:c15="http://schemas.microsoft.com/office/drawing/2012/chart" xmlns:c16r2="http://schemas.microsoft.com/office/drawing/2015/06/chart">
                  <c:ext xmlns:c16="http://schemas.microsoft.com/office/drawing/2014/chart" uri="{C3380CC4-5D6E-409C-BE32-E72D297353CC}">
                    <c16:uniqueId val="{00000007-EACA-4B5F-8730-B70843148F58}"/>
                  </c:ext>
                </c:extLst>
              </c15:ser>
            </c15:filteredLineSeries>
            <c15:filteredLineSeries>
              <c15:ser>
                <c:idx val="12"/>
                <c:order val="7"/>
                <c:tx>
                  <c:strRef>
                    <c:extLst xmlns:c15="http://schemas.microsoft.com/office/drawing/2012/chart" xmlns:c16r2="http://schemas.microsoft.com/office/drawing/2015/06/chart">
                      <c:ext xmlns:c15="http://schemas.microsoft.com/office/drawing/2012/chart" uri="{02D57815-91ED-43cb-92C2-25804820EDAC}">
                        <c15:formulaRef>
                          <c15:sqref>Sheet1!$O$1</c15:sqref>
                        </c15:formulaRef>
                      </c:ext>
                    </c:extLst>
                    <c:strCache>
                      <c:ptCount val="1"/>
                    </c:strCache>
                  </c:strRef>
                </c:tx>
                <c:spPr>
                  <a:ln w="14326">
                    <a:solidFill>
                      <a:srgbClr val="000000"/>
                    </a:solidFill>
                    <a:prstDash val="solid"/>
                  </a:ln>
                </c:spPr>
                <c:marker>
                  <c:symbol val="x"/>
                  <c:size val="5"/>
                  <c:spPr>
                    <a:noFill/>
                    <a:ln>
                      <a:solidFill>
                        <a:srgbClr val="A6CAF0"/>
                      </a:solidFill>
                      <a:prstDash val="solid"/>
                    </a:ln>
                  </c:spPr>
                </c:marker>
                <c:cat>
                  <c:strRef>
                    <c:extLst xmlns:c15="http://schemas.microsoft.com/office/drawing/2012/chart" xmlns:c16r2="http://schemas.microsoft.com/office/drawing/2015/06/chart">
                      <c:ext xmlns:c15="http://schemas.microsoft.com/office/drawing/2012/chart" uri="{02D57815-91ED-43cb-92C2-25804820EDAC}">
                        <c15:formulaRef>
                          <c15:sqref>Sheet1!$A$2:$A$51</c15:sqref>
                        </c15:formulaRef>
                      </c:ext>
                    </c:extLst>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2015/2016</c:v>
                      </c:pt>
                      <c:pt idx="17">
                        <c:v>2016/2017</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Sheet1!$O$2:$O$51</c15:sqref>
                        </c15:formulaRef>
                      </c:ext>
                    </c:extLst>
                    <c:numCache>
                      <c:formatCode>General</c:formatCode>
                      <c:ptCount val="18"/>
                    </c:numCache>
                  </c:numRef>
                </c:val>
                <c:smooth val="0"/>
                <c:extLst xmlns:c15="http://schemas.microsoft.com/office/drawing/2012/chart" xmlns:c16r2="http://schemas.microsoft.com/office/drawing/2015/06/chart">
                  <c:ext xmlns:c16="http://schemas.microsoft.com/office/drawing/2014/chart" uri="{C3380CC4-5D6E-409C-BE32-E72D297353CC}">
                    <c16:uniqueId val="{00000008-EACA-4B5F-8730-B70843148F58}"/>
                  </c:ext>
                </c:extLst>
              </c15:ser>
            </c15:filteredLineSeries>
            <c15:filteredLineSeries>
              <c15:ser>
                <c:idx val="13"/>
                <c:order val="8"/>
                <c:tx>
                  <c:strRef>
                    <c:extLst xmlns:c15="http://schemas.microsoft.com/office/drawing/2012/chart" xmlns:c16r2="http://schemas.microsoft.com/office/drawing/2015/06/chart">
                      <c:ext xmlns:c15="http://schemas.microsoft.com/office/drawing/2012/chart" uri="{02D57815-91ED-43cb-92C2-25804820EDAC}">
                        <c15:formulaRef>
                          <c15:sqref>Sheet1!$R$1</c15:sqref>
                        </c15:formulaRef>
                      </c:ext>
                    </c:extLst>
                    <c:strCache>
                      <c:ptCount val="1"/>
                    </c:strCache>
                  </c:strRef>
                </c:tx>
                <c:spPr>
                  <a:ln w="14326">
                    <a:solidFill>
                      <a:srgbClr val="000000"/>
                    </a:solidFill>
                    <a:prstDash val="solid"/>
                  </a:ln>
                </c:spPr>
                <c:marker>
                  <c:symbol val="star"/>
                  <c:size val="5"/>
                  <c:spPr>
                    <a:noFill/>
                    <a:ln>
                      <a:solidFill>
                        <a:srgbClr val="DD9CB3"/>
                      </a:solidFill>
                      <a:prstDash val="solid"/>
                    </a:ln>
                  </c:spPr>
                </c:marker>
                <c:cat>
                  <c:strRef>
                    <c:extLst xmlns:c15="http://schemas.microsoft.com/office/drawing/2012/chart" xmlns:c16r2="http://schemas.microsoft.com/office/drawing/2015/06/chart">
                      <c:ext xmlns:c15="http://schemas.microsoft.com/office/drawing/2012/chart" uri="{02D57815-91ED-43cb-92C2-25804820EDAC}">
                        <c15:formulaRef>
                          <c15:sqref>Sheet1!$A$2:$A$51</c15:sqref>
                        </c15:formulaRef>
                      </c:ext>
                    </c:extLst>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2015/2016</c:v>
                      </c:pt>
                      <c:pt idx="17">
                        <c:v>2016/2017</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Sheet1!$R$2:$R$51</c15:sqref>
                        </c15:formulaRef>
                      </c:ext>
                    </c:extLst>
                    <c:numCache>
                      <c:formatCode>General</c:formatCode>
                      <c:ptCount val="18"/>
                    </c:numCache>
                  </c:numRef>
                </c:val>
                <c:smooth val="0"/>
                <c:extLst xmlns:c15="http://schemas.microsoft.com/office/drawing/2012/chart" xmlns:c16r2="http://schemas.microsoft.com/office/drawing/2015/06/chart">
                  <c:ext xmlns:c16="http://schemas.microsoft.com/office/drawing/2014/chart" uri="{C3380CC4-5D6E-409C-BE32-E72D297353CC}">
                    <c16:uniqueId val="{00000009-EACA-4B5F-8730-B70843148F58}"/>
                  </c:ext>
                </c:extLst>
              </c15:ser>
            </c15:filteredLineSeries>
          </c:ext>
        </c:extLst>
      </c:lineChart>
      <c:catAx>
        <c:axId val="463779648"/>
        <c:scaling>
          <c:orientation val="minMax"/>
        </c:scaling>
        <c:delete val="0"/>
        <c:axPos val="b"/>
        <c:numFmt formatCode="General" sourceLinked="1"/>
        <c:majorTickMark val="none"/>
        <c:minorTickMark val="none"/>
        <c:tickLblPos val="nextTo"/>
        <c:spPr>
          <a:ln w="3581">
            <a:solidFill>
              <a:schemeClr val="tx1"/>
            </a:solidFill>
            <a:prstDash val="solid"/>
          </a:ln>
        </c:spPr>
        <c:txPr>
          <a:bodyPr rot="0" vert="horz"/>
          <a:lstStyle/>
          <a:p>
            <a:pPr>
              <a:defRPr sz="1000" b="0" i="0" u="none" strike="noStrike" baseline="0">
                <a:solidFill>
                  <a:schemeClr val="tx1"/>
                </a:solidFill>
                <a:latin typeface="+mj-lt"/>
                <a:ea typeface="Times New Roman"/>
                <a:cs typeface="Times New Roman"/>
              </a:defRPr>
            </a:pPr>
            <a:endParaRPr lang="nb-NO"/>
          </a:p>
        </c:txPr>
        <c:crossAx val="463780040"/>
        <c:crosses val="autoZero"/>
        <c:auto val="0"/>
        <c:lblAlgn val="ctr"/>
        <c:lblOffset val="100"/>
        <c:tickLblSkip val="1"/>
        <c:tickMarkSkip val="1"/>
        <c:noMultiLvlLbl val="0"/>
      </c:catAx>
      <c:valAx>
        <c:axId val="463780040"/>
        <c:scaling>
          <c:orientation val="minMax"/>
          <c:max val="100"/>
          <c:min val="0"/>
        </c:scaling>
        <c:delete val="0"/>
        <c:axPos val="l"/>
        <c:numFmt formatCode="0" sourceLinked="0"/>
        <c:majorTickMark val="out"/>
        <c:minorTickMark val="none"/>
        <c:tickLblPos val="nextTo"/>
        <c:spPr>
          <a:ln w="3581">
            <a:solidFill>
              <a:schemeClr val="tx1"/>
            </a:solidFill>
            <a:prstDash val="solid"/>
          </a:ln>
        </c:spPr>
        <c:txPr>
          <a:bodyPr rot="0" vert="horz"/>
          <a:lstStyle/>
          <a:p>
            <a:pPr>
              <a:defRPr sz="1400" b="0" i="0" u="none" strike="noStrike" baseline="0">
                <a:solidFill>
                  <a:schemeClr val="tx1"/>
                </a:solidFill>
                <a:latin typeface="+mj-lt"/>
                <a:ea typeface="Times New Roman"/>
                <a:cs typeface="Times New Roman"/>
              </a:defRPr>
            </a:pPr>
            <a:endParaRPr lang="nb-NO"/>
          </a:p>
        </c:txPr>
        <c:crossAx val="463779648"/>
        <c:crosses val="autoZero"/>
        <c:crossBetween val="midCat"/>
        <c:majorUnit val="25"/>
      </c:valAx>
      <c:spPr>
        <a:noFill/>
        <a:ln w="28652">
          <a:noFill/>
        </a:ln>
      </c:spPr>
    </c:plotArea>
    <c:plotVisOnly val="1"/>
    <c:dispBlanksAs val="gap"/>
    <c:showDLblsOverMax val="0"/>
  </c:chart>
  <c:spPr>
    <a:noFill/>
    <a:ln>
      <a:noFill/>
    </a:ln>
  </c:spPr>
  <c:txPr>
    <a:bodyPr/>
    <a:lstStyle/>
    <a:p>
      <a:pPr>
        <a:defRPr sz="1918" b="1" i="0" u="none" strike="noStrike" baseline="0">
          <a:solidFill>
            <a:schemeClr val="tx1"/>
          </a:solidFill>
          <a:latin typeface="Times New Roman"/>
          <a:ea typeface="Times New Roman"/>
          <a:cs typeface="Times New Roman"/>
        </a:defRPr>
      </a:pPr>
      <a:endParaRPr lang="nb-NO"/>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424030453639301E-2"/>
          <c:y val="1.7571597192023398E-2"/>
          <c:w val="0.95058576650113702"/>
          <c:h val="0.89878201637864596"/>
        </c:manualLayout>
      </c:layout>
      <c:lineChart>
        <c:grouping val="standard"/>
        <c:varyColors val="0"/>
        <c:ser>
          <c:idx val="0"/>
          <c:order val="0"/>
          <c:tx>
            <c:strRef>
              <c:f>Sheet1!$B$1</c:f>
              <c:strCache>
                <c:ptCount val="1"/>
                <c:pt idx="0">
                  <c:v>Papiraviser</c:v>
                </c:pt>
              </c:strCache>
            </c:strRef>
          </c:tx>
          <c:spPr>
            <a:ln w="42978">
              <a:solidFill>
                <a:srgbClr val="C00000"/>
              </a:solidFill>
              <a:prstDash val="solid"/>
            </a:ln>
          </c:spPr>
          <c:marker>
            <c:symbol val="square"/>
            <c:size val="5"/>
            <c:spPr>
              <a:noFill/>
              <a:ln w="7163">
                <a:noFill/>
              </a:ln>
            </c:spPr>
          </c:marker>
          <c:cat>
            <c:strRef>
              <c:f>Sheet1!$A$2:$A$50</c:f>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2016</c:v>
                </c:pt>
                <c:pt idx="17">
                  <c:v>2017</c:v>
                </c:pt>
              </c:strCache>
            </c:strRef>
          </c:cat>
          <c:val>
            <c:numRef>
              <c:f>Sheet1!$B$2:$B$50</c:f>
              <c:numCache>
                <c:formatCode>General</c:formatCode>
                <c:ptCount val="18"/>
                <c:pt idx="0">
                  <c:v>89</c:v>
                </c:pt>
                <c:pt idx="1">
                  <c:v>88</c:v>
                </c:pt>
                <c:pt idx="2">
                  <c:v>88</c:v>
                </c:pt>
                <c:pt idx="3">
                  <c:v>90</c:v>
                </c:pt>
                <c:pt idx="4">
                  <c:v>90</c:v>
                </c:pt>
                <c:pt idx="5">
                  <c:v>90</c:v>
                </c:pt>
                <c:pt idx="6">
                  <c:v>90</c:v>
                </c:pt>
                <c:pt idx="7">
                  <c:v>90</c:v>
                </c:pt>
                <c:pt idx="8">
                  <c:v>86</c:v>
                </c:pt>
                <c:pt idx="9">
                  <c:v>85</c:v>
                </c:pt>
                <c:pt idx="10">
                  <c:v>72</c:v>
                </c:pt>
                <c:pt idx="11">
                  <c:v>71</c:v>
                </c:pt>
                <c:pt idx="12">
                  <c:v>66</c:v>
                </c:pt>
                <c:pt idx="13">
                  <c:v>65</c:v>
                </c:pt>
                <c:pt idx="14">
                  <c:v>58</c:v>
                </c:pt>
                <c:pt idx="15">
                  <c:v>53</c:v>
                </c:pt>
                <c:pt idx="16">
                  <c:v>49</c:v>
                </c:pt>
                <c:pt idx="17">
                  <c:v>44</c:v>
                </c:pt>
              </c:numCache>
            </c:numRef>
          </c:val>
          <c:smooth val="1"/>
          <c:extLst xmlns:c16r2="http://schemas.microsoft.com/office/drawing/2015/06/chart">
            <c:ext xmlns:c16="http://schemas.microsoft.com/office/drawing/2014/chart" uri="{C3380CC4-5D6E-409C-BE32-E72D297353CC}">
              <c16:uniqueId val="{00000000-C902-432F-9E6B-D6F39A38DC60}"/>
            </c:ext>
          </c:extLst>
        </c:ser>
        <c:ser>
          <c:idx val="1"/>
          <c:order val="1"/>
          <c:tx>
            <c:strRef>
              <c:f>Sheet1!$C$1</c:f>
              <c:strCache>
                <c:ptCount val="1"/>
                <c:pt idx="0">
                  <c:v>Nettaviser</c:v>
                </c:pt>
              </c:strCache>
            </c:strRef>
          </c:tx>
          <c:spPr>
            <a:ln w="42978">
              <a:solidFill>
                <a:srgbClr val="00B0F0"/>
              </a:solidFill>
              <a:prstDash val="solid"/>
            </a:ln>
          </c:spPr>
          <c:marker>
            <c:symbol val="square"/>
            <c:size val="5"/>
            <c:spPr>
              <a:noFill/>
              <a:ln w="7163">
                <a:noFill/>
              </a:ln>
            </c:spPr>
          </c:marker>
          <c:cat>
            <c:strRef>
              <c:f>Sheet1!$A$2:$A$50</c:f>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2016</c:v>
                </c:pt>
                <c:pt idx="17">
                  <c:v>2017</c:v>
                </c:pt>
              </c:strCache>
            </c:strRef>
          </c:cat>
          <c:val>
            <c:numRef>
              <c:f>Sheet1!$C$2:$C$50</c:f>
              <c:numCache>
                <c:formatCode>General</c:formatCode>
                <c:ptCount val="18"/>
                <c:pt idx="7">
                  <c:v>1.1000000000000001</c:v>
                </c:pt>
                <c:pt idx="8">
                  <c:v>12.1</c:v>
                </c:pt>
                <c:pt idx="9">
                  <c:v>32.200000000000003</c:v>
                </c:pt>
                <c:pt idx="10">
                  <c:v>52</c:v>
                </c:pt>
                <c:pt idx="11">
                  <c:v>54</c:v>
                </c:pt>
                <c:pt idx="12">
                  <c:v>57</c:v>
                </c:pt>
                <c:pt idx="13">
                  <c:v>61</c:v>
                </c:pt>
                <c:pt idx="14">
                  <c:v>60</c:v>
                </c:pt>
                <c:pt idx="15">
                  <c:v>60</c:v>
                </c:pt>
                <c:pt idx="16">
                  <c:v>62</c:v>
                </c:pt>
                <c:pt idx="17">
                  <c:v>61</c:v>
                </c:pt>
              </c:numCache>
            </c:numRef>
          </c:val>
          <c:smooth val="1"/>
          <c:extLst xmlns:c16r2="http://schemas.microsoft.com/office/drawing/2015/06/chart">
            <c:ext xmlns:c16="http://schemas.microsoft.com/office/drawing/2014/chart" uri="{C3380CC4-5D6E-409C-BE32-E72D297353CC}">
              <c16:uniqueId val="{00000001-C902-432F-9E6B-D6F39A38DC60}"/>
            </c:ext>
          </c:extLst>
        </c:ser>
        <c:ser>
          <c:idx val="2"/>
          <c:order val="2"/>
          <c:tx>
            <c:strRef>
              <c:f>Sheet1!$D$1</c:f>
              <c:strCache>
                <c:ptCount val="1"/>
                <c:pt idx="0">
                  <c:v>Totalt</c:v>
                </c:pt>
              </c:strCache>
            </c:strRef>
          </c:tx>
          <c:spPr>
            <a:ln w="42978">
              <a:solidFill>
                <a:srgbClr val="808080"/>
              </a:solidFill>
              <a:prstDash val="solid"/>
            </a:ln>
          </c:spPr>
          <c:marker>
            <c:symbol val="none"/>
          </c:marker>
          <c:cat>
            <c:strRef>
              <c:f>Sheet1!$A$2:$A$50</c:f>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2016</c:v>
                </c:pt>
                <c:pt idx="17">
                  <c:v>2017</c:v>
                </c:pt>
              </c:strCache>
            </c:strRef>
          </c:cat>
          <c:val>
            <c:numRef>
              <c:f>Sheet1!$D$2:$D$50</c:f>
              <c:numCache>
                <c:formatCode>General</c:formatCode>
                <c:ptCount val="18"/>
                <c:pt idx="7">
                  <c:v>90</c:v>
                </c:pt>
                <c:pt idx="8">
                  <c:v>87.3</c:v>
                </c:pt>
                <c:pt idx="9">
                  <c:v>89.5</c:v>
                </c:pt>
                <c:pt idx="10">
                  <c:v>89</c:v>
                </c:pt>
                <c:pt idx="11">
                  <c:v>87</c:v>
                </c:pt>
                <c:pt idx="12">
                  <c:v>86</c:v>
                </c:pt>
                <c:pt idx="13">
                  <c:v>87</c:v>
                </c:pt>
                <c:pt idx="14">
                  <c:v>83</c:v>
                </c:pt>
                <c:pt idx="15">
                  <c:v>84</c:v>
                </c:pt>
                <c:pt idx="16">
                  <c:v>83</c:v>
                </c:pt>
                <c:pt idx="17">
                  <c:v>81</c:v>
                </c:pt>
              </c:numCache>
            </c:numRef>
          </c:val>
          <c:smooth val="1"/>
          <c:extLst xmlns:c16r2="http://schemas.microsoft.com/office/drawing/2015/06/chart">
            <c:ext xmlns:c16="http://schemas.microsoft.com/office/drawing/2014/chart" uri="{C3380CC4-5D6E-409C-BE32-E72D297353CC}">
              <c16:uniqueId val="{00000002-C902-432F-9E6B-D6F39A38DC60}"/>
            </c:ext>
          </c:extLst>
        </c:ser>
        <c:ser>
          <c:idx val="3"/>
          <c:order val="3"/>
          <c:tx>
            <c:strRef>
              <c:f>Sheet1!$E$1</c:f>
              <c:strCache>
                <c:ptCount val="1"/>
                <c:pt idx="0">
                  <c:v>Mobil</c:v>
                </c:pt>
              </c:strCache>
            </c:strRef>
          </c:tx>
          <c:spPr>
            <a:ln w="42978">
              <a:solidFill>
                <a:srgbClr val="00B050"/>
              </a:solidFill>
              <a:prstDash val="solid"/>
            </a:ln>
          </c:spPr>
          <c:marker>
            <c:symbol val="none"/>
          </c:marker>
          <c:cat>
            <c:strRef>
              <c:f>Sheet1!$A$2:$A$50</c:f>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2016</c:v>
                </c:pt>
                <c:pt idx="17">
                  <c:v>2017</c:v>
                </c:pt>
              </c:strCache>
            </c:strRef>
          </c:cat>
          <c:val>
            <c:numRef>
              <c:f>Sheet1!$E$2:$E$50</c:f>
              <c:numCache>
                <c:formatCode>General</c:formatCode>
                <c:ptCount val="18"/>
                <c:pt idx="16">
                  <c:v>42</c:v>
                </c:pt>
                <c:pt idx="17">
                  <c:v>45</c:v>
                </c:pt>
              </c:numCache>
            </c:numRef>
          </c:val>
          <c:smooth val="1"/>
          <c:extLst xmlns:c16r2="http://schemas.microsoft.com/office/drawing/2015/06/chart">
            <c:ext xmlns:c16="http://schemas.microsoft.com/office/drawing/2014/chart" uri="{C3380CC4-5D6E-409C-BE32-E72D297353CC}">
              <c16:uniqueId val="{00000003-C902-432F-9E6B-D6F39A38DC60}"/>
            </c:ext>
          </c:extLst>
        </c:ser>
        <c:ser>
          <c:idx val="9"/>
          <c:order val="4"/>
          <c:tx>
            <c:strRef>
              <c:f>Sheet1!$K$1</c:f>
              <c:strCache>
                <c:ptCount val="1"/>
              </c:strCache>
              <c:extLst xmlns:c15="http://schemas.microsoft.com/office/drawing/2012/chart" xmlns:c16r2="http://schemas.microsoft.com/office/drawing/2015/06/chart"/>
            </c:strRef>
          </c:tx>
          <c:spPr>
            <a:ln w="14326">
              <a:solidFill>
                <a:srgbClr val="000000"/>
              </a:solidFill>
              <a:prstDash val="solid"/>
            </a:ln>
          </c:spPr>
          <c:marker>
            <c:symbol val="diamond"/>
            <c:size val="5"/>
            <c:spPr>
              <a:solidFill>
                <a:srgbClr val="69FFFF"/>
              </a:solidFill>
              <a:ln>
                <a:solidFill>
                  <a:srgbClr val="69FFFF"/>
                </a:solidFill>
                <a:prstDash val="solid"/>
              </a:ln>
            </c:spPr>
          </c:marker>
          <c:cat>
            <c:strRef>
              <c:f>Sheet1!$A$2:$A$50</c:f>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2016</c:v>
                </c:pt>
                <c:pt idx="17">
                  <c:v>2017</c:v>
                </c:pt>
              </c:strCache>
            </c:strRef>
          </c:cat>
          <c:val>
            <c:numRef>
              <c:f>Sheet1!$K$2:$K$50</c:f>
              <c:numCache>
                <c:formatCode>General</c:formatCode>
                <c:ptCount val="18"/>
              </c:numCache>
            </c:numRef>
          </c:val>
          <c:smooth val="0"/>
          <c:extLst xmlns:c16r2="http://schemas.microsoft.com/office/drawing/2015/06/chart">
            <c:ext xmlns:c16="http://schemas.microsoft.com/office/drawing/2014/chart" uri="{C3380CC4-5D6E-409C-BE32-E72D297353CC}">
              <c16:uniqueId val="{00000004-C902-432F-9E6B-D6F39A38DC60}"/>
            </c:ext>
          </c:extLst>
        </c:ser>
        <c:dLbls>
          <c:showLegendKey val="0"/>
          <c:showVal val="0"/>
          <c:showCatName val="0"/>
          <c:showSerName val="0"/>
          <c:showPercent val="0"/>
          <c:showBubbleSize val="0"/>
        </c:dLbls>
        <c:marker val="1"/>
        <c:smooth val="0"/>
        <c:axId val="463780432"/>
        <c:axId val="226824408"/>
        <c:extLst xmlns:c16r2="http://schemas.microsoft.com/office/drawing/2015/06/chart">
          <c:ext xmlns:c15="http://schemas.microsoft.com/office/drawing/2012/chart" uri="{02D57815-91ED-43cb-92C2-25804820EDAC}">
            <c15:filteredLineSeries>
              <c15:ser>
                <c:idx val="10"/>
                <c:order val="5"/>
                <c:tx>
                  <c:strRef>
                    <c:extLst xmlns:c16r2="http://schemas.microsoft.com/office/drawing/2015/06/chart">
                      <c:ext uri="{02D57815-91ED-43cb-92C2-25804820EDAC}">
                        <c15:formulaRef>
                          <c15:sqref>Sheet1!$L$1</c15:sqref>
                        </c15:formulaRef>
                      </c:ext>
                    </c:extLst>
                    <c:strCache>
                      <c:ptCount val="1"/>
                    </c:strCache>
                  </c:strRef>
                </c:tx>
                <c:spPr>
                  <a:ln w="14326">
                    <a:solidFill>
                      <a:srgbClr val="000000"/>
                    </a:solidFill>
                    <a:prstDash val="solid"/>
                  </a:ln>
                </c:spPr>
                <c:marker>
                  <c:symbol val="square"/>
                  <c:size val="5"/>
                  <c:spPr>
                    <a:solidFill>
                      <a:srgbClr val="E0FFE0"/>
                    </a:solidFill>
                    <a:ln>
                      <a:solidFill>
                        <a:srgbClr val="E0FFE0"/>
                      </a:solidFill>
                      <a:prstDash val="solid"/>
                    </a:ln>
                  </c:spPr>
                </c:marker>
                <c:cat>
                  <c:strRef>
                    <c:extLst xmlns:c16r2="http://schemas.microsoft.com/office/drawing/2015/06/chart">
                      <c:ext uri="{02D57815-91ED-43cb-92C2-25804820EDAC}">
                        <c15:formulaRef>
                          <c15:sqref>Sheet1!$A$2:$A$50</c15:sqref>
                        </c15:formulaRef>
                      </c:ext>
                    </c:extLst>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2016</c:v>
                      </c:pt>
                      <c:pt idx="17">
                        <c:v>2017</c:v>
                      </c:pt>
                    </c:strCache>
                  </c:strRef>
                </c:cat>
                <c:val>
                  <c:numRef>
                    <c:extLst xmlns:c16r2="http://schemas.microsoft.com/office/drawing/2015/06/chart">
                      <c:ext uri="{02D57815-91ED-43cb-92C2-25804820EDAC}">
                        <c15:formulaRef>
                          <c15:sqref>Sheet1!$L$2:$L$50</c15:sqref>
                        </c15:formulaRef>
                      </c:ext>
                    </c:extLst>
                    <c:numCache>
                      <c:formatCode>General</c:formatCode>
                      <c:ptCount val="18"/>
                    </c:numCache>
                  </c:numRef>
                </c:val>
                <c:smooth val="0"/>
                <c:extLst xmlns:c16r2="http://schemas.microsoft.com/office/drawing/2015/06/chart">
                  <c:ext xmlns:c16="http://schemas.microsoft.com/office/drawing/2014/chart" uri="{C3380CC4-5D6E-409C-BE32-E72D297353CC}">
                    <c16:uniqueId val="{00000005-C902-432F-9E6B-D6F39A38DC60}"/>
                  </c:ext>
                </c:extLst>
              </c15:ser>
            </c15:filteredLineSeries>
            <c15:filteredLineSeries>
              <c15:ser>
                <c:idx val="11"/>
                <c:order val="6"/>
                <c:tx>
                  <c:strRef>
                    <c:extLst xmlns:c15="http://schemas.microsoft.com/office/drawing/2012/chart" xmlns:c16r2="http://schemas.microsoft.com/office/drawing/2015/06/chart">
                      <c:ext xmlns:c15="http://schemas.microsoft.com/office/drawing/2012/chart" uri="{02D57815-91ED-43cb-92C2-25804820EDAC}">
                        <c15:formulaRef>
                          <c15:sqref>Sheet1!$M$1</c15:sqref>
                        </c15:formulaRef>
                      </c:ext>
                    </c:extLst>
                    <c:strCache>
                      <c:ptCount val="1"/>
                    </c:strCache>
                  </c:strRef>
                </c:tx>
                <c:spPr>
                  <a:ln w="14326">
                    <a:solidFill>
                      <a:srgbClr val="000000"/>
                    </a:solidFill>
                    <a:prstDash val="solid"/>
                  </a:ln>
                </c:spPr>
                <c:marker>
                  <c:symbol val="triangle"/>
                  <c:size val="5"/>
                  <c:spPr>
                    <a:solidFill>
                      <a:srgbClr val="FFFF80"/>
                    </a:solidFill>
                    <a:ln>
                      <a:solidFill>
                        <a:srgbClr val="FFFF80"/>
                      </a:solidFill>
                      <a:prstDash val="solid"/>
                    </a:ln>
                  </c:spPr>
                </c:marker>
                <c:cat>
                  <c:strRef>
                    <c:extLst xmlns:c15="http://schemas.microsoft.com/office/drawing/2012/chart" xmlns:c16r2="http://schemas.microsoft.com/office/drawing/2015/06/chart">
                      <c:ext xmlns:c15="http://schemas.microsoft.com/office/drawing/2012/chart" uri="{02D57815-91ED-43cb-92C2-25804820EDAC}">
                        <c15:formulaRef>
                          <c15:sqref>Sheet1!$A$2:$A$50</c15:sqref>
                        </c15:formulaRef>
                      </c:ext>
                    </c:extLst>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2016</c:v>
                      </c:pt>
                      <c:pt idx="17">
                        <c:v>2017</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Sheet1!$M$2:$M$50</c15:sqref>
                        </c15:formulaRef>
                      </c:ext>
                    </c:extLst>
                    <c:numCache>
                      <c:formatCode>General</c:formatCode>
                      <c:ptCount val="18"/>
                    </c:numCache>
                  </c:numRef>
                </c:val>
                <c:smooth val="0"/>
                <c:extLst xmlns:c15="http://schemas.microsoft.com/office/drawing/2012/chart" xmlns:c16r2="http://schemas.microsoft.com/office/drawing/2015/06/chart">
                  <c:ext xmlns:c16="http://schemas.microsoft.com/office/drawing/2014/chart" uri="{C3380CC4-5D6E-409C-BE32-E72D297353CC}">
                    <c16:uniqueId val="{00000006-C902-432F-9E6B-D6F39A38DC60}"/>
                  </c:ext>
                </c:extLst>
              </c15:ser>
            </c15:filteredLineSeries>
            <c15:filteredLineSeries>
              <c15:ser>
                <c:idx val="12"/>
                <c:order val="7"/>
                <c:tx>
                  <c:strRef>
                    <c:extLst xmlns:c15="http://schemas.microsoft.com/office/drawing/2012/chart" xmlns:c16r2="http://schemas.microsoft.com/office/drawing/2015/06/chart">
                      <c:ext xmlns:c15="http://schemas.microsoft.com/office/drawing/2012/chart" uri="{02D57815-91ED-43cb-92C2-25804820EDAC}">
                        <c15:formulaRef>
                          <c15:sqref>Sheet1!$O$1</c15:sqref>
                        </c15:formulaRef>
                      </c:ext>
                    </c:extLst>
                    <c:strCache>
                      <c:ptCount val="1"/>
                    </c:strCache>
                  </c:strRef>
                </c:tx>
                <c:spPr>
                  <a:ln w="14326">
                    <a:solidFill>
                      <a:srgbClr val="000000"/>
                    </a:solidFill>
                    <a:prstDash val="solid"/>
                  </a:ln>
                </c:spPr>
                <c:marker>
                  <c:symbol val="x"/>
                  <c:size val="5"/>
                  <c:spPr>
                    <a:noFill/>
                    <a:ln>
                      <a:solidFill>
                        <a:srgbClr val="A6CAF0"/>
                      </a:solidFill>
                      <a:prstDash val="solid"/>
                    </a:ln>
                  </c:spPr>
                </c:marker>
                <c:cat>
                  <c:strRef>
                    <c:extLst xmlns:c15="http://schemas.microsoft.com/office/drawing/2012/chart" xmlns:c16r2="http://schemas.microsoft.com/office/drawing/2015/06/chart">
                      <c:ext xmlns:c15="http://schemas.microsoft.com/office/drawing/2012/chart" uri="{02D57815-91ED-43cb-92C2-25804820EDAC}">
                        <c15:formulaRef>
                          <c15:sqref>Sheet1!$A$2:$A$50</c15:sqref>
                        </c15:formulaRef>
                      </c:ext>
                    </c:extLst>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2016</c:v>
                      </c:pt>
                      <c:pt idx="17">
                        <c:v>2017</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Sheet1!$O$2:$O$50</c15:sqref>
                        </c15:formulaRef>
                      </c:ext>
                    </c:extLst>
                    <c:numCache>
                      <c:formatCode>General</c:formatCode>
                      <c:ptCount val="18"/>
                    </c:numCache>
                  </c:numRef>
                </c:val>
                <c:smooth val="0"/>
                <c:extLst xmlns:c15="http://schemas.microsoft.com/office/drawing/2012/chart" xmlns:c16r2="http://schemas.microsoft.com/office/drawing/2015/06/chart">
                  <c:ext xmlns:c16="http://schemas.microsoft.com/office/drawing/2014/chart" uri="{C3380CC4-5D6E-409C-BE32-E72D297353CC}">
                    <c16:uniqueId val="{00000007-C902-432F-9E6B-D6F39A38DC60}"/>
                  </c:ext>
                </c:extLst>
              </c15:ser>
            </c15:filteredLineSeries>
            <c15:filteredLineSeries>
              <c15:ser>
                <c:idx val="13"/>
                <c:order val="8"/>
                <c:tx>
                  <c:strRef>
                    <c:extLst xmlns:c15="http://schemas.microsoft.com/office/drawing/2012/chart" xmlns:c16r2="http://schemas.microsoft.com/office/drawing/2015/06/chart">
                      <c:ext xmlns:c15="http://schemas.microsoft.com/office/drawing/2012/chart" uri="{02D57815-91ED-43cb-92C2-25804820EDAC}">
                        <c15:formulaRef>
                          <c15:sqref>Sheet1!$R$1</c15:sqref>
                        </c15:formulaRef>
                      </c:ext>
                    </c:extLst>
                    <c:strCache>
                      <c:ptCount val="1"/>
                    </c:strCache>
                  </c:strRef>
                </c:tx>
                <c:spPr>
                  <a:ln w="14326">
                    <a:solidFill>
                      <a:srgbClr val="000000"/>
                    </a:solidFill>
                    <a:prstDash val="solid"/>
                  </a:ln>
                </c:spPr>
                <c:marker>
                  <c:symbol val="star"/>
                  <c:size val="5"/>
                  <c:spPr>
                    <a:noFill/>
                    <a:ln>
                      <a:solidFill>
                        <a:srgbClr val="DD9CB3"/>
                      </a:solidFill>
                      <a:prstDash val="solid"/>
                    </a:ln>
                  </c:spPr>
                </c:marker>
                <c:cat>
                  <c:strRef>
                    <c:extLst xmlns:c15="http://schemas.microsoft.com/office/drawing/2012/chart" xmlns:c16r2="http://schemas.microsoft.com/office/drawing/2015/06/chart">
                      <c:ext xmlns:c15="http://schemas.microsoft.com/office/drawing/2012/chart" uri="{02D57815-91ED-43cb-92C2-25804820EDAC}">
                        <c15:formulaRef>
                          <c15:sqref>Sheet1!$A$2:$A$50</c15:sqref>
                        </c15:formulaRef>
                      </c:ext>
                    </c:extLst>
                    <c:strCache>
                      <c:ptCount val="18"/>
                      <c:pt idx="0">
                        <c:v>61</c:v>
                      </c:pt>
                      <c:pt idx="1">
                        <c:v>65</c:v>
                      </c:pt>
                      <c:pt idx="2">
                        <c:v>71</c:v>
                      </c:pt>
                      <c:pt idx="3">
                        <c:v>77</c:v>
                      </c:pt>
                      <c:pt idx="4">
                        <c:v>83</c:v>
                      </c:pt>
                      <c:pt idx="5">
                        <c:v>87</c:v>
                      </c:pt>
                      <c:pt idx="6">
                        <c:v>91</c:v>
                      </c:pt>
                      <c:pt idx="7">
                        <c:v>96/97</c:v>
                      </c:pt>
                      <c:pt idx="8">
                        <c:v>2000</c:v>
                      </c:pt>
                      <c:pt idx="9">
                        <c:v>2005</c:v>
                      </c:pt>
                      <c:pt idx="10">
                        <c:v>2010</c:v>
                      </c:pt>
                      <c:pt idx="11">
                        <c:v>2011</c:v>
                      </c:pt>
                      <c:pt idx="12">
                        <c:v>2012</c:v>
                      </c:pt>
                      <c:pt idx="13">
                        <c:v>2013</c:v>
                      </c:pt>
                      <c:pt idx="14">
                        <c:v>2014</c:v>
                      </c:pt>
                      <c:pt idx="15">
                        <c:v>2015</c:v>
                      </c:pt>
                      <c:pt idx="16">
                        <c:v>2016</c:v>
                      </c:pt>
                      <c:pt idx="17">
                        <c:v>2017</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Sheet1!$R$2:$R$50</c15:sqref>
                        </c15:formulaRef>
                      </c:ext>
                    </c:extLst>
                    <c:numCache>
                      <c:formatCode>General</c:formatCode>
                      <c:ptCount val="18"/>
                    </c:numCache>
                  </c:numRef>
                </c:val>
                <c:smooth val="0"/>
                <c:extLst xmlns:c15="http://schemas.microsoft.com/office/drawing/2012/chart" xmlns:c16r2="http://schemas.microsoft.com/office/drawing/2015/06/chart">
                  <c:ext xmlns:c16="http://schemas.microsoft.com/office/drawing/2014/chart" uri="{C3380CC4-5D6E-409C-BE32-E72D297353CC}">
                    <c16:uniqueId val="{00000008-C902-432F-9E6B-D6F39A38DC60}"/>
                  </c:ext>
                </c:extLst>
              </c15:ser>
            </c15:filteredLineSeries>
          </c:ext>
        </c:extLst>
      </c:lineChart>
      <c:catAx>
        <c:axId val="463780432"/>
        <c:scaling>
          <c:orientation val="minMax"/>
        </c:scaling>
        <c:delete val="0"/>
        <c:axPos val="b"/>
        <c:numFmt formatCode="General" sourceLinked="1"/>
        <c:majorTickMark val="none"/>
        <c:minorTickMark val="none"/>
        <c:tickLblPos val="nextTo"/>
        <c:spPr>
          <a:ln w="3581">
            <a:solidFill>
              <a:schemeClr val="tx1"/>
            </a:solidFill>
            <a:prstDash val="solid"/>
          </a:ln>
        </c:spPr>
        <c:txPr>
          <a:bodyPr rot="0" vert="horz"/>
          <a:lstStyle/>
          <a:p>
            <a:pPr>
              <a:defRPr sz="1000" b="0" i="0" u="none" strike="noStrike" baseline="0">
                <a:solidFill>
                  <a:schemeClr val="tx1"/>
                </a:solidFill>
                <a:latin typeface="+mj-lt"/>
                <a:ea typeface="Times New Roman"/>
                <a:cs typeface="Times New Roman"/>
              </a:defRPr>
            </a:pPr>
            <a:endParaRPr lang="nb-NO"/>
          </a:p>
        </c:txPr>
        <c:crossAx val="226824408"/>
        <c:crosses val="autoZero"/>
        <c:auto val="0"/>
        <c:lblAlgn val="ctr"/>
        <c:lblOffset val="100"/>
        <c:tickLblSkip val="1"/>
        <c:tickMarkSkip val="1"/>
        <c:noMultiLvlLbl val="0"/>
      </c:catAx>
      <c:valAx>
        <c:axId val="226824408"/>
        <c:scaling>
          <c:orientation val="minMax"/>
          <c:max val="100"/>
          <c:min val="0"/>
        </c:scaling>
        <c:delete val="0"/>
        <c:axPos val="l"/>
        <c:numFmt formatCode="0" sourceLinked="0"/>
        <c:majorTickMark val="out"/>
        <c:minorTickMark val="none"/>
        <c:tickLblPos val="nextTo"/>
        <c:spPr>
          <a:ln w="3581">
            <a:solidFill>
              <a:schemeClr val="tx1"/>
            </a:solidFill>
            <a:prstDash val="solid"/>
          </a:ln>
        </c:spPr>
        <c:txPr>
          <a:bodyPr rot="0" vert="horz"/>
          <a:lstStyle/>
          <a:p>
            <a:pPr>
              <a:defRPr sz="1000" b="0" i="0" u="none" strike="noStrike" baseline="0">
                <a:solidFill>
                  <a:schemeClr val="tx1"/>
                </a:solidFill>
                <a:latin typeface="+mj-lt"/>
                <a:ea typeface="Times New Roman"/>
                <a:cs typeface="Times New Roman"/>
              </a:defRPr>
            </a:pPr>
            <a:endParaRPr lang="nb-NO"/>
          </a:p>
        </c:txPr>
        <c:crossAx val="463780432"/>
        <c:crosses val="autoZero"/>
        <c:crossBetween val="midCat"/>
        <c:majorUnit val="25"/>
      </c:valAx>
      <c:spPr>
        <a:noFill/>
        <a:ln w="28652">
          <a:noFill/>
        </a:ln>
      </c:spPr>
    </c:plotArea>
    <c:plotVisOnly val="1"/>
    <c:dispBlanksAs val="gap"/>
    <c:showDLblsOverMax val="0"/>
  </c:chart>
  <c:spPr>
    <a:noFill/>
    <a:ln>
      <a:noFill/>
    </a:ln>
  </c:spPr>
  <c:txPr>
    <a:bodyPr/>
    <a:lstStyle/>
    <a:p>
      <a:pPr>
        <a:defRPr sz="1918" b="1" i="0" u="none" strike="noStrike" baseline="0">
          <a:solidFill>
            <a:schemeClr val="tx1"/>
          </a:solidFill>
          <a:latin typeface="Times New Roman"/>
          <a:ea typeface="Times New Roman"/>
          <a:cs typeface="Times New Roman"/>
        </a:defRPr>
      </a:pPr>
      <a:endParaRPr lang="nb-NO"/>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2080682711271E-2"/>
          <c:y val="3.1448771304807034E-2"/>
          <c:w val="0.91940894835179499"/>
          <c:h val="0.8935108297705403"/>
        </c:manualLayout>
      </c:layout>
      <c:lineChart>
        <c:grouping val="standard"/>
        <c:varyColors val="0"/>
        <c:ser>
          <c:idx val="0"/>
          <c:order val="0"/>
          <c:tx>
            <c:strRef>
              <c:f>'[Grafer til PDRF-2017.xlsx]Ark1'!$C$23</c:f>
              <c:strCache>
                <c:ptCount val="1"/>
                <c:pt idx="0">
                  <c:v>Newspapers</c:v>
                </c:pt>
              </c:strCache>
            </c:strRef>
          </c:tx>
          <c:spPr>
            <a:ln w="41275" cap="rnd">
              <a:solidFill>
                <a:srgbClr val="C00000"/>
              </a:solidFill>
              <a:round/>
            </a:ln>
            <a:effectLst/>
          </c:spPr>
          <c:marker>
            <c:symbol val="none"/>
          </c:marker>
          <c:cat>
            <c:strRef>
              <c:f>'[Grafer til PDRF-2017.xlsx]Ark1'!$B$24:$B$32</c:f>
              <c:strCache>
                <c:ptCount val="9"/>
                <c:pt idx="0">
                  <c:v>2010</c:v>
                </c:pt>
                <c:pt idx="1">
                  <c:v>2011</c:v>
                </c:pt>
                <c:pt idx="2">
                  <c:v>2012</c:v>
                </c:pt>
                <c:pt idx="3">
                  <c:v>2013</c:v>
                </c:pt>
                <c:pt idx="4">
                  <c:v>2014</c:v>
                </c:pt>
                <c:pt idx="5">
                  <c:v>2015</c:v>
                </c:pt>
                <c:pt idx="6">
                  <c:v>2016</c:v>
                </c:pt>
                <c:pt idx="7">
                  <c:v>2017*</c:v>
                </c:pt>
                <c:pt idx="8">
                  <c:v>2018*</c:v>
                </c:pt>
              </c:strCache>
            </c:strRef>
          </c:cat>
          <c:val>
            <c:numRef>
              <c:f>'[Grafer til PDRF-2017.xlsx]Ark1'!$C$24:$C$32</c:f>
              <c:numCache>
                <c:formatCode>0</c:formatCode>
                <c:ptCount val="9"/>
                <c:pt idx="0">
                  <c:v>5854</c:v>
                </c:pt>
                <c:pt idx="1">
                  <c:v>5873</c:v>
                </c:pt>
                <c:pt idx="2">
                  <c:v>5424</c:v>
                </c:pt>
                <c:pt idx="3">
                  <c:v>4937</c:v>
                </c:pt>
                <c:pt idx="4">
                  <c:v>4139</c:v>
                </c:pt>
                <c:pt idx="5">
                  <c:v>3473</c:v>
                </c:pt>
                <c:pt idx="6">
                  <c:v>2842</c:v>
                </c:pt>
                <c:pt idx="7">
                  <c:v>2392</c:v>
                </c:pt>
                <c:pt idx="8">
                  <c:v>1992</c:v>
                </c:pt>
              </c:numCache>
            </c:numRef>
          </c:val>
          <c:smooth val="1"/>
          <c:extLst xmlns:c16r2="http://schemas.microsoft.com/office/drawing/2015/06/chart">
            <c:ext xmlns:c16="http://schemas.microsoft.com/office/drawing/2014/chart" uri="{C3380CC4-5D6E-409C-BE32-E72D297353CC}">
              <c16:uniqueId val="{00000000-299B-44BE-B78B-CB3EEB16699A}"/>
            </c:ext>
          </c:extLst>
        </c:ser>
        <c:ser>
          <c:idx val="1"/>
          <c:order val="1"/>
          <c:tx>
            <c:strRef>
              <c:f>'[Grafer til PDRF-2017.xlsx]Ark1'!$D$23</c:f>
              <c:strCache>
                <c:ptCount val="1"/>
                <c:pt idx="0">
                  <c:v>Magazines</c:v>
                </c:pt>
              </c:strCache>
            </c:strRef>
          </c:tx>
          <c:spPr>
            <a:ln w="41275" cap="rnd">
              <a:solidFill>
                <a:srgbClr val="448E56"/>
              </a:solidFill>
              <a:round/>
            </a:ln>
            <a:effectLst/>
          </c:spPr>
          <c:marker>
            <c:symbol val="none"/>
          </c:marker>
          <c:cat>
            <c:strRef>
              <c:f>'[Grafer til PDRF-2017.xlsx]Ark1'!$B$24:$B$32</c:f>
              <c:strCache>
                <c:ptCount val="9"/>
                <c:pt idx="0">
                  <c:v>2010</c:v>
                </c:pt>
                <c:pt idx="1">
                  <c:v>2011</c:v>
                </c:pt>
                <c:pt idx="2">
                  <c:v>2012</c:v>
                </c:pt>
                <c:pt idx="3">
                  <c:v>2013</c:v>
                </c:pt>
                <c:pt idx="4">
                  <c:v>2014</c:v>
                </c:pt>
                <c:pt idx="5">
                  <c:v>2015</c:v>
                </c:pt>
                <c:pt idx="6">
                  <c:v>2016</c:v>
                </c:pt>
                <c:pt idx="7">
                  <c:v>2017*</c:v>
                </c:pt>
                <c:pt idx="8">
                  <c:v>2018*</c:v>
                </c:pt>
              </c:strCache>
            </c:strRef>
          </c:cat>
          <c:val>
            <c:numRef>
              <c:f>'[Grafer til PDRF-2017.xlsx]Ark1'!$D$24:$D$32</c:f>
              <c:numCache>
                <c:formatCode>0</c:formatCode>
                <c:ptCount val="9"/>
                <c:pt idx="0">
                  <c:v>547</c:v>
                </c:pt>
                <c:pt idx="1">
                  <c:v>585</c:v>
                </c:pt>
                <c:pt idx="2">
                  <c:v>547</c:v>
                </c:pt>
                <c:pt idx="3">
                  <c:v>486</c:v>
                </c:pt>
                <c:pt idx="4">
                  <c:v>400</c:v>
                </c:pt>
                <c:pt idx="5">
                  <c:v>326</c:v>
                </c:pt>
                <c:pt idx="6">
                  <c:v>279</c:v>
                </c:pt>
                <c:pt idx="7">
                  <c:v>234</c:v>
                </c:pt>
                <c:pt idx="8">
                  <c:v>199</c:v>
                </c:pt>
              </c:numCache>
            </c:numRef>
          </c:val>
          <c:smooth val="1"/>
          <c:extLst xmlns:c16r2="http://schemas.microsoft.com/office/drawing/2015/06/chart">
            <c:ext xmlns:c16="http://schemas.microsoft.com/office/drawing/2014/chart" uri="{C3380CC4-5D6E-409C-BE32-E72D297353CC}">
              <c16:uniqueId val="{00000001-299B-44BE-B78B-CB3EEB16699A}"/>
            </c:ext>
          </c:extLst>
        </c:ser>
        <c:ser>
          <c:idx val="2"/>
          <c:order val="2"/>
          <c:tx>
            <c:strRef>
              <c:f>'[Grafer til PDRF-2017.xlsx]Ark1'!$E$23</c:f>
              <c:strCache>
                <c:ptCount val="1"/>
                <c:pt idx="0">
                  <c:v>Business magazines</c:v>
                </c:pt>
              </c:strCache>
            </c:strRef>
          </c:tx>
          <c:spPr>
            <a:ln w="41275" cap="rnd">
              <a:solidFill>
                <a:srgbClr val="717171"/>
              </a:solidFill>
              <a:round/>
            </a:ln>
            <a:effectLst/>
          </c:spPr>
          <c:marker>
            <c:symbol val="none"/>
          </c:marker>
          <c:cat>
            <c:strRef>
              <c:f>'[Grafer til PDRF-2017.xlsx]Ark1'!$B$24:$B$32</c:f>
              <c:strCache>
                <c:ptCount val="9"/>
                <c:pt idx="0">
                  <c:v>2010</c:v>
                </c:pt>
                <c:pt idx="1">
                  <c:v>2011</c:v>
                </c:pt>
                <c:pt idx="2">
                  <c:v>2012</c:v>
                </c:pt>
                <c:pt idx="3">
                  <c:v>2013</c:v>
                </c:pt>
                <c:pt idx="4">
                  <c:v>2014</c:v>
                </c:pt>
                <c:pt idx="5">
                  <c:v>2015</c:v>
                </c:pt>
                <c:pt idx="6">
                  <c:v>2016</c:v>
                </c:pt>
                <c:pt idx="7">
                  <c:v>2017*</c:v>
                </c:pt>
                <c:pt idx="8">
                  <c:v>2018*</c:v>
                </c:pt>
              </c:strCache>
            </c:strRef>
          </c:cat>
          <c:val>
            <c:numRef>
              <c:f>'[Grafer til PDRF-2017.xlsx]Ark1'!$E$24:$E$32</c:f>
              <c:numCache>
                <c:formatCode>0</c:formatCode>
                <c:ptCount val="9"/>
                <c:pt idx="0">
                  <c:v>559</c:v>
                </c:pt>
                <c:pt idx="1">
                  <c:v>505</c:v>
                </c:pt>
                <c:pt idx="2">
                  <c:v>499</c:v>
                </c:pt>
                <c:pt idx="3">
                  <c:v>482</c:v>
                </c:pt>
                <c:pt idx="4">
                  <c:v>442</c:v>
                </c:pt>
                <c:pt idx="5">
                  <c:v>422</c:v>
                </c:pt>
                <c:pt idx="6">
                  <c:v>385</c:v>
                </c:pt>
                <c:pt idx="7">
                  <c:v>362</c:v>
                </c:pt>
                <c:pt idx="8">
                  <c:v>340</c:v>
                </c:pt>
              </c:numCache>
            </c:numRef>
          </c:val>
          <c:smooth val="1"/>
          <c:extLst xmlns:c16r2="http://schemas.microsoft.com/office/drawing/2015/06/chart">
            <c:ext xmlns:c16="http://schemas.microsoft.com/office/drawing/2014/chart" uri="{C3380CC4-5D6E-409C-BE32-E72D297353CC}">
              <c16:uniqueId val="{00000002-299B-44BE-B78B-CB3EEB16699A}"/>
            </c:ext>
          </c:extLst>
        </c:ser>
        <c:ser>
          <c:idx val="3"/>
          <c:order val="3"/>
          <c:tx>
            <c:strRef>
              <c:f>'[Grafer til PDRF-2017.xlsx]Ark1'!$F$23</c:f>
              <c:strCache>
                <c:ptCount val="1"/>
                <c:pt idx="0">
                  <c:v>TV</c:v>
                </c:pt>
              </c:strCache>
            </c:strRef>
          </c:tx>
          <c:spPr>
            <a:ln w="41275" cap="rnd">
              <a:solidFill>
                <a:srgbClr val="E4A11C"/>
              </a:solidFill>
              <a:round/>
            </a:ln>
            <a:effectLst/>
          </c:spPr>
          <c:marker>
            <c:symbol val="none"/>
          </c:marker>
          <c:cat>
            <c:strRef>
              <c:f>'[Grafer til PDRF-2017.xlsx]Ark1'!$B$24:$B$32</c:f>
              <c:strCache>
                <c:ptCount val="9"/>
                <c:pt idx="0">
                  <c:v>2010</c:v>
                </c:pt>
                <c:pt idx="1">
                  <c:v>2011</c:v>
                </c:pt>
                <c:pt idx="2">
                  <c:v>2012</c:v>
                </c:pt>
                <c:pt idx="3">
                  <c:v>2013</c:v>
                </c:pt>
                <c:pt idx="4">
                  <c:v>2014</c:v>
                </c:pt>
                <c:pt idx="5">
                  <c:v>2015</c:v>
                </c:pt>
                <c:pt idx="6">
                  <c:v>2016</c:v>
                </c:pt>
                <c:pt idx="7">
                  <c:v>2017*</c:v>
                </c:pt>
                <c:pt idx="8">
                  <c:v>2018*</c:v>
                </c:pt>
              </c:strCache>
            </c:strRef>
          </c:cat>
          <c:val>
            <c:numRef>
              <c:f>'[Grafer til PDRF-2017.xlsx]Ark1'!$F$24:$F$32</c:f>
              <c:numCache>
                <c:formatCode>0</c:formatCode>
                <c:ptCount val="9"/>
                <c:pt idx="0">
                  <c:v>3070</c:v>
                </c:pt>
                <c:pt idx="1">
                  <c:v>3394</c:v>
                </c:pt>
                <c:pt idx="2">
                  <c:v>3670</c:v>
                </c:pt>
                <c:pt idx="3">
                  <c:v>3829</c:v>
                </c:pt>
                <c:pt idx="4">
                  <c:v>3807</c:v>
                </c:pt>
                <c:pt idx="5">
                  <c:v>3865</c:v>
                </c:pt>
                <c:pt idx="6">
                  <c:v>3939</c:v>
                </c:pt>
                <c:pt idx="7">
                  <c:v>3983</c:v>
                </c:pt>
                <c:pt idx="8">
                  <c:v>4023</c:v>
                </c:pt>
              </c:numCache>
            </c:numRef>
          </c:val>
          <c:smooth val="1"/>
          <c:extLst xmlns:c16r2="http://schemas.microsoft.com/office/drawing/2015/06/chart">
            <c:ext xmlns:c16="http://schemas.microsoft.com/office/drawing/2014/chart" uri="{C3380CC4-5D6E-409C-BE32-E72D297353CC}">
              <c16:uniqueId val="{00000003-299B-44BE-B78B-CB3EEB16699A}"/>
            </c:ext>
          </c:extLst>
        </c:ser>
        <c:ser>
          <c:idx val="4"/>
          <c:order val="4"/>
          <c:tx>
            <c:strRef>
              <c:f>'[Grafer til PDRF-2017.xlsx]Ark1'!$G$23</c:f>
              <c:strCache>
                <c:ptCount val="1"/>
                <c:pt idx="0">
                  <c:v>Radio</c:v>
                </c:pt>
              </c:strCache>
            </c:strRef>
          </c:tx>
          <c:spPr>
            <a:ln w="41275" cap="rnd">
              <a:solidFill>
                <a:srgbClr val="0070C0"/>
              </a:solidFill>
              <a:round/>
            </a:ln>
            <a:effectLst/>
          </c:spPr>
          <c:marker>
            <c:symbol val="none"/>
          </c:marker>
          <c:cat>
            <c:strRef>
              <c:f>'[Grafer til PDRF-2017.xlsx]Ark1'!$B$24:$B$32</c:f>
              <c:strCache>
                <c:ptCount val="9"/>
                <c:pt idx="0">
                  <c:v>2010</c:v>
                </c:pt>
                <c:pt idx="1">
                  <c:v>2011</c:v>
                </c:pt>
                <c:pt idx="2">
                  <c:v>2012</c:v>
                </c:pt>
                <c:pt idx="3">
                  <c:v>2013</c:v>
                </c:pt>
                <c:pt idx="4">
                  <c:v>2014</c:v>
                </c:pt>
                <c:pt idx="5">
                  <c:v>2015</c:v>
                </c:pt>
                <c:pt idx="6">
                  <c:v>2016</c:v>
                </c:pt>
                <c:pt idx="7">
                  <c:v>2017*</c:v>
                </c:pt>
                <c:pt idx="8">
                  <c:v>2018*</c:v>
                </c:pt>
              </c:strCache>
            </c:strRef>
          </c:cat>
          <c:val>
            <c:numRef>
              <c:f>'[Grafer til PDRF-2017.xlsx]Ark1'!$G$24:$G$32</c:f>
              <c:numCache>
                <c:formatCode>0</c:formatCode>
                <c:ptCount val="9"/>
                <c:pt idx="0">
                  <c:v>606</c:v>
                </c:pt>
                <c:pt idx="1">
                  <c:v>642</c:v>
                </c:pt>
                <c:pt idx="2">
                  <c:v>684</c:v>
                </c:pt>
                <c:pt idx="3">
                  <c:v>682</c:v>
                </c:pt>
                <c:pt idx="4">
                  <c:v>715</c:v>
                </c:pt>
                <c:pt idx="5">
                  <c:v>764</c:v>
                </c:pt>
                <c:pt idx="6">
                  <c:v>739</c:v>
                </c:pt>
                <c:pt idx="7">
                  <c:v>728</c:v>
                </c:pt>
                <c:pt idx="8">
                  <c:v>728</c:v>
                </c:pt>
              </c:numCache>
            </c:numRef>
          </c:val>
          <c:smooth val="1"/>
          <c:extLst xmlns:c16r2="http://schemas.microsoft.com/office/drawing/2015/06/chart">
            <c:ext xmlns:c16="http://schemas.microsoft.com/office/drawing/2014/chart" uri="{C3380CC4-5D6E-409C-BE32-E72D297353CC}">
              <c16:uniqueId val="{00000004-299B-44BE-B78B-CB3EEB16699A}"/>
            </c:ext>
          </c:extLst>
        </c:ser>
        <c:ser>
          <c:idx val="5"/>
          <c:order val="5"/>
          <c:tx>
            <c:strRef>
              <c:f>'[Grafer til PDRF-2017.xlsx]Ark1'!$H$23</c:f>
              <c:strCache>
                <c:ptCount val="1"/>
                <c:pt idx="0">
                  <c:v>OOH</c:v>
                </c:pt>
              </c:strCache>
            </c:strRef>
          </c:tx>
          <c:spPr>
            <a:ln w="41275" cap="rnd">
              <a:solidFill>
                <a:schemeClr val="accent6"/>
              </a:solidFill>
              <a:round/>
            </a:ln>
            <a:effectLst/>
          </c:spPr>
          <c:marker>
            <c:symbol val="none"/>
          </c:marker>
          <c:cat>
            <c:strRef>
              <c:f>'[Grafer til PDRF-2017.xlsx]Ark1'!$B$24:$B$32</c:f>
              <c:strCache>
                <c:ptCount val="9"/>
                <c:pt idx="0">
                  <c:v>2010</c:v>
                </c:pt>
                <c:pt idx="1">
                  <c:v>2011</c:v>
                </c:pt>
                <c:pt idx="2">
                  <c:v>2012</c:v>
                </c:pt>
                <c:pt idx="3">
                  <c:v>2013</c:v>
                </c:pt>
                <c:pt idx="4">
                  <c:v>2014</c:v>
                </c:pt>
                <c:pt idx="5">
                  <c:v>2015</c:v>
                </c:pt>
                <c:pt idx="6">
                  <c:v>2016</c:v>
                </c:pt>
                <c:pt idx="7">
                  <c:v>2017*</c:v>
                </c:pt>
                <c:pt idx="8">
                  <c:v>2018*</c:v>
                </c:pt>
              </c:strCache>
            </c:strRef>
          </c:cat>
          <c:val>
            <c:numRef>
              <c:f>'[Grafer til PDRF-2017.xlsx]Ark1'!$H$24:$H$32</c:f>
              <c:numCache>
                <c:formatCode>0</c:formatCode>
                <c:ptCount val="9"/>
                <c:pt idx="0">
                  <c:v>506</c:v>
                </c:pt>
                <c:pt idx="1">
                  <c:v>567</c:v>
                </c:pt>
                <c:pt idx="2">
                  <c:v>585</c:v>
                </c:pt>
                <c:pt idx="3">
                  <c:v>594</c:v>
                </c:pt>
                <c:pt idx="4">
                  <c:v>557</c:v>
                </c:pt>
                <c:pt idx="5">
                  <c:v>590</c:v>
                </c:pt>
                <c:pt idx="6">
                  <c:v>637</c:v>
                </c:pt>
                <c:pt idx="7">
                  <c:v>748</c:v>
                </c:pt>
                <c:pt idx="8">
                  <c:v>785</c:v>
                </c:pt>
              </c:numCache>
            </c:numRef>
          </c:val>
          <c:smooth val="1"/>
          <c:extLst xmlns:c16r2="http://schemas.microsoft.com/office/drawing/2015/06/chart">
            <c:ext xmlns:c16="http://schemas.microsoft.com/office/drawing/2014/chart" uri="{C3380CC4-5D6E-409C-BE32-E72D297353CC}">
              <c16:uniqueId val="{00000005-299B-44BE-B78B-CB3EEB16699A}"/>
            </c:ext>
          </c:extLst>
        </c:ser>
        <c:ser>
          <c:idx val="6"/>
          <c:order val="6"/>
          <c:tx>
            <c:strRef>
              <c:f>'[Grafer til PDRF-2017.xlsx]Ark1'!$I$23</c:f>
              <c:strCache>
                <c:ptCount val="1"/>
                <c:pt idx="0">
                  <c:v>Internett (mobile/tablet)</c:v>
                </c:pt>
              </c:strCache>
            </c:strRef>
          </c:tx>
          <c:spPr>
            <a:ln w="41275" cap="rnd">
              <a:solidFill>
                <a:srgbClr val="0F2E4A"/>
              </a:solidFill>
              <a:round/>
            </a:ln>
            <a:effectLst/>
          </c:spPr>
          <c:marker>
            <c:symbol val="none"/>
          </c:marker>
          <c:cat>
            <c:strRef>
              <c:f>'[Grafer til PDRF-2017.xlsx]Ark1'!$B$24:$B$32</c:f>
              <c:strCache>
                <c:ptCount val="9"/>
                <c:pt idx="0">
                  <c:v>2010</c:v>
                </c:pt>
                <c:pt idx="1">
                  <c:v>2011</c:v>
                </c:pt>
                <c:pt idx="2">
                  <c:v>2012</c:v>
                </c:pt>
                <c:pt idx="3">
                  <c:v>2013</c:v>
                </c:pt>
                <c:pt idx="4">
                  <c:v>2014</c:v>
                </c:pt>
                <c:pt idx="5">
                  <c:v>2015</c:v>
                </c:pt>
                <c:pt idx="6">
                  <c:v>2016</c:v>
                </c:pt>
                <c:pt idx="7">
                  <c:v>2017*</c:v>
                </c:pt>
                <c:pt idx="8">
                  <c:v>2018*</c:v>
                </c:pt>
              </c:strCache>
            </c:strRef>
          </c:cat>
          <c:val>
            <c:numRef>
              <c:f>'[Grafer til PDRF-2017.xlsx]Ark1'!$I$24:$I$32</c:f>
              <c:numCache>
                <c:formatCode>0</c:formatCode>
                <c:ptCount val="9"/>
                <c:pt idx="0">
                  <c:v>4143</c:v>
                </c:pt>
                <c:pt idx="1">
                  <c:v>4612</c:v>
                </c:pt>
                <c:pt idx="2">
                  <c:v>5099</c:v>
                </c:pt>
                <c:pt idx="3">
                  <c:v>6015</c:v>
                </c:pt>
                <c:pt idx="4">
                  <c:v>6676</c:v>
                </c:pt>
                <c:pt idx="5">
                  <c:v>7545</c:v>
                </c:pt>
                <c:pt idx="6">
                  <c:v>7939</c:v>
                </c:pt>
                <c:pt idx="7">
                  <c:v>8692</c:v>
                </c:pt>
                <c:pt idx="8">
                  <c:v>9402</c:v>
                </c:pt>
              </c:numCache>
            </c:numRef>
          </c:val>
          <c:smooth val="1"/>
          <c:extLst xmlns:c16r2="http://schemas.microsoft.com/office/drawing/2015/06/chart">
            <c:ext xmlns:c16="http://schemas.microsoft.com/office/drawing/2014/chart" uri="{C3380CC4-5D6E-409C-BE32-E72D297353CC}">
              <c16:uniqueId val="{00000006-299B-44BE-B78B-CB3EEB16699A}"/>
            </c:ext>
          </c:extLst>
        </c:ser>
        <c:dLbls>
          <c:showLegendKey val="0"/>
          <c:showVal val="0"/>
          <c:showCatName val="0"/>
          <c:showSerName val="0"/>
          <c:showPercent val="0"/>
          <c:showBubbleSize val="0"/>
        </c:dLbls>
        <c:smooth val="0"/>
        <c:axId val="333722440"/>
        <c:axId val="463778080"/>
      </c:lineChart>
      <c:catAx>
        <c:axId val="333722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nb-NO" sz="1400" b="0" i="0" u="none" strike="noStrike" kern="1200" baseline="0">
                <a:solidFill>
                  <a:schemeClr val="tx1"/>
                </a:solidFill>
                <a:latin typeface="+mj-lt"/>
                <a:ea typeface="Times New Roman"/>
                <a:cs typeface="Times New Roman"/>
              </a:defRPr>
            </a:pPr>
            <a:endParaRPr lang="nb-NO"/>
          </a:p>
        </c:txPr>
        <c:crossAx val="463778080"/>
        <c:crosses val="autoZero"/>
        <c:auto val="1"/>
        <c:lblAlgn val="ctr"/>
        <c:lblOffset val="100"/>
        <c:noMultiLvlLbl val="0"/>
      </c:catAx>
      <c:valAx>
        <c:axId val="463778080"/>
        <c:scaling>
          <c:logBase val="10"/>
          <c:orientation val="minMax"/>
          <c:min val="10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nb-NO" sz="1400" b="0" i="0" u="none" strike="noStrike" kern="1200" baseline="0">
                <a:solidFill>
                  <a:schemeClr val="tx1"/>
                </a:solidFill>
                <a:latin typeface="+mj-lt"/>
                <a:ea typeface="Times New Roman"/>
                <a:cs typeface="Times New Roman"/>
              </a:defRPr>
            </a:pPr>
            <a:endParaRPr lang="nb-NO"/>
          </a:p>
        </c:txPr>
        <c:crossAx val="333722440"/>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lgn="ctr">
        <a:defRPr lang="nb-NO" sz="1400" b="0" i="0" u="none" strike="noStrike" kern="1200" baseline="0">
          <a:solidFill>
            <a:schemeClr val="tx1"/>
          </a:solidFill>
          <a:latin typeface="+mj-lt"/>
          <a:ea typeface="Times New Roman"/>
          <a:cs typeface="Times New Roman"/>
        </a:defRPr>
      </a:pPr>
      <a:endParaRPr lang="nb-N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'Ark1'!$I$3</c:f>
              <c:strCache>
                <c:ptCount val="1"/>
                <c:pt idx="0">
                  <c:v>Ad.rev share</c:v>
                </c:pt>
              </c:strCache>
            </c:strRef>
          </c:tx>
          <c:spPr>
            <a:ln w="44450" cap="rnd">
              <a:solidFill>
                <a:srgbClr val="0F2E4A"/>
              </a:solidFill>
              <a:round/>
            </a:ln>
            <a:effectLst/>
          </c:spPr>
          <c:marker>
            <c:symbol val="none"/>
          </c:marker>
          <c:dPt>
            <c:idx val="2"/>
            <c:marker>
              <c:symbol val="none"/>
            </c:marker>
            <c:bubble3D val="0"/>
            <c:spPr>
              <a:ln w="44450" cap="rnd" cmpd="sng">
                <a:solidFill>
                  <a:srgbClr val="0F2E4A"/>
                </a:solidFill>
                <a:round/>
              </a:ln>
              <a:effectLst/>
            </c:spPr>
            <c:extLst xmlns:c16r2="http://schemas.microsoft.com/office/drawing/2015/06/chart">
              <c:ext xmlns:c16="http://schemas.microsoft.com/office/drawing/2014/chart" uri="{C3380CC4-5D6E-409C-BE32-E72D297353CC}">
                <c16:uniqueId val="{00000003-798E-4208-AFB7-CB1BA3DDEB2E}"/>
              </c:ext>
            </c:extLst>
          </c:dPt>
          <c:cat>
            <c:numRef>
              <c:f>'Ark1'!$B$4:$B$10</c:f>
              <c:numCache>
                <c:formatCode>General</c:formatCode>
                <c:ptCount val="7"/>
                <c:pt idx="0">
                  <c:v>2010</c:v>
                </c:pt>
                <c:pt idx="1">
                  <c:v>2011</c:v>
                </c:pt>
                <c:pt idx="2">
                  <c:v>2012</c:v>
                </c:pt>
                <c:pt idx="3">
                  <c:v>2013</c:v>
                </c:pt>
                <c:pt idx="4">
                  <c:v>2014</c:v>
                </c:pt>
                <c:pt idx="5">
                  <c:v>2015</c:v>
                </c:pt>
                <c:pt idx="6">
                  <c:v>2016</c:v>
                </c:pt>
              </c:numCache>
            </c:numRef>
          </c:cat>
          <c:val>
            <c:numRef>
              <c:f>'Ark1'!$I$4:$I$10</c:f>
              <c:numCache>
                <c:formatCode>0</c:formatCode>
                <c:ptCount val="7"/>
                <c:pt idx="0">
                  <c:v>55</c:v>
                </c:pt>
                <c:pt idx="1">
                  <c:v>55</c:v>
                </c:pt>
                <c:pt idx="2">
                  <c:v>54</c:v>
                </c:pt>
                <c:pt idx="3">
                  <c:v>54</c:v>
                </c:pt>
                <c:pt idx="4">
                  <c:v>51</c:v>
                </c:pt>
                <c:pt idx="5">
                  <c:v>48</c:v>
                </c:pt>
                <c:pt idx="6">
                  <c:v>44</c:v>
                </c:pt>
              </c:numCache>
            </c:numRef>
          </c:val>
          <c:smooth val="1"/>
          <c:extLst xmlns:c16r2="http://schemas.microsoft.com/office/drawing/2015/06/chart">
            <c:ext xmlns:c16="http://schemas.microsoft.com/office/drawing/2014/chart" uri="{C3380CC4-5D6E-409C-BE32-E72D297353CC}">
              <c16:uniqueId val="{00000000-798E-4208-AFB7-CB1BA3DDEB2E}"/>
            </c:ext>
          </c:extLst>
        </c:ser>
        <c:ser>
          <c:idx val="1"/>
          <c:order val="1"/>
          <c:tx>
            <c:strRef>
              <c:f>'Ark1'!$J$3</c:f>
              <c:strCache>
                <c:ptCount val="1"/>
                <c:pt idx="0">
                  <c:v>User rev. share</c:v>
                </c:pt>
              </c:strCache>
            </c:strRef>
          </c:tx>
          <c:spPr>
            <a:ln w="44450" cap="rnd">
              <a:solidFill>
                <a:srgbClr val="E4A11C"/>
              </a:solidFill>
              <a:round/>
            </a:ln>
            <a:effectLst/>
          </c:spPr>
          <c:marker>
            <c:symbol val="none"/>
          </c:marker>
          <c:cat>
            <c:numRef>
              <c:f>'Ark1'!$B$4:$B$10</c:f>
              <c:numCache>
                <c:formatCode>General</c:formatCode>
                <c:ptCount val="7"/>
                <c:pt idx="0">
                  <c:v>2010</c:v>
                </c:pt>
                <c:pt idx="1">
                  <c:v>2011</c:v>
                </c:pt>
                <c:pt idx="2">
                  <c:v>2012</c:v>
                </c:pt>
                <c:pt idx="3">
                  <c:v>2013</c:v>
                </c:pt>
                <c:pt idx="4">
                  <c:v>2014</c:v>
                </c:pt>
                <c:pt idx="5">
                  <c:v>2015</c:v>
                </c:pt>
                <c:pt idx="6">
                  <c:v>2016</c:v>
                </c:pt>
              </c:numCache>
            </c:numRef>
          </c:cat>
          <c:val>
            <c:numRef>
              <c:f>'Ark1'!$J$4:$J$10</c:f>
              <c:numCache>
                <c:formatCode>0</c:formatCode>
                <c:ptCount val="7"/>
                <c:pt idx="0">
                  <c:v>45</c:v>
                </c:pt>
                <c:pt idx="1">
                  <c:v>45</c:v>
                </c:pt>
                <c:pt idx="2">
                  <c:v>46</c:v>
                </c:pt>
                <c:pt idx="3">
                  <c:v>46</c:v>
                </c:pt>
                <c:pt idx="4">
                  <c:v>49</c:v>
                </c:pt>
                <c:pt idx="5">
                  <c:v>52</c:v>
                </c:pt>
                <c:pt idx="6">
                  <c:v>56</c:v>
                </c:pt>
              </c:numCache>
            </c:numRef>
          </c:val>
          <c:smooth val="1"/>
          <c:extLst xmlns:c16r2="http://schemas.microsoft.com/office/drawing/2015/06/chart">
            <c:ext xmlns:c16="http://schemas.microsoft.com/office/drawing/2014/chart" uri="{C3380CC4-5D6E-409C-BE32-E72D297353CC}">
              <c16:uniqueId val="{00000001-798E-4208-AFB7-CB1BA3DDEB2E}"/>
            </c:ext>
          </c:extLst>
        </c:ser>
        <c:dLbls>
          <c:showLegendKey val="0"/>
          <c:showVal val="0"/>
          <c:showCatName val="0"/>
          <c:showSerName val="0"/>
          <c:showPercent val="0"/>
          <c:showBubbleSize val="0"/>
        </c:dLbls>
        <c:smooth val="0"/>
        <c:axId val="464378080"/>
        <c:axId val="464378472"/>
      </c:lineChart>
      <c:catAx>
        <c:axId val="46437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nb-NO" sz="1400" b="0" i="0" u="none" strike="noStrike" kern="1200" baseline="0">
                <a:solidFill>
                  <a:schemeClr val="tx1"/>
                </a:solidFill>
                <a:latin typeface="+mj-lt"/>
                <a:ea typeface="Times New Roman"/>
                <a:cs typeface="Times New Roman"/>
              </a:defRPr>
            </a:pPr>
            <a:endParaRPr lang="nb-NO"/>
          </a:p>
        </c:txPr>
        <c:crossAx val="464378472"/>
        <c:crosses val="autoZero"/>
        <c:auto val="1"/>
        <c:lblAlgn val="ctr"/>
        <c:lblOffset val="100"/>
        <c:noMultiLvlLbl val="0"/>
      </c:catAx>
      <c:valAx>
        <c:axId val="464378472"/>
        <c:scaling>
          <c:orientation val="minMax"/>
          <c:max val="60"/>
          <c:min val="35"/>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nb-NO" sz="1400" b="0" i="0" u="none" strike="noStrike" kern="1200" baseline="0">
                <a:solidFill>
                  <a:schemeClr val="tx1"/>
                </a:solidFill>
                <a:latin typeface="+mj-lt"/>
                <a:ea typeface="Times New Roman"/>
                <a:cs typeface="Times New Roman"/>
              </a:defRPr>
            </a:pPr>
            <a:endParaRPr lang="nb-NO"/>
          </a:p>
        </c:txPr>
        <c:crossAx val="464378080"/>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lgn="ctr">
        <a:defRPr lang="nb-NO" sz="1400" b="0" i="0" u="none" strike="noStrike" kern="1200" baseline="0">
          <a:solidFill>
            <a:schemeClr val="tx1"/>
          </a:solidFill>
          <a:latin typeface="+mj-lt"/>
          <a:ea typeface="Times New Roman"/>
          <a:cs typeface="Times New Roman"/>
        </a:defRPr>
      </a:pPr>
      <a:endParaRPr lang="nb-NO"/>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17784209430356E-2"/>
          <c:y val="2.1332948060279761E-2"/>
          <c:w val="0.91902271099940458"/>
          <c:h val="0.9090101867201098"/>
        </c:manualLayout>
      </c:layout>
      <c:lineChart>
        <c:grouping val="standard"/>
        <c:varyColors val="0"/>
        <c:ser>
          <c:idx val="0"/>
          <c:order val="0"/>
          <c:tx>
            <c:strRef>
              <c:f>'Ark1'!$B$1</c:f>
              <c:strCache>
                <c:ptCount val="1"/>
                <c:pt idx="0">
                  <c:v>Total</c:v>
                </c:pt>
              </c:strCache>
            </c:strRef>
          </c:tx>
          <c:spPr>
            <a:ln>
              <a:solidFill>
                <a:srgbClr val="717171"/>
              </a:solidFill>
            </a:ln>
          </c:spPr>
          <c:marker>
            <c:symbol val="none"/>
          </c:marker>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'Ark1'!$A$2:$A$32</c:f>
              <c:strCache>
                <c:ptCount val="21"/>
                <c:pt idx="0">
                  <c:v>97/2'</c:v>
                </c:pt>
                <c:pt idx="1">
                  <c:v>98/2'</c:v>
                </c:pt>
                <c:pt idx="2">
                  <c:v>99/2'</c:v>
                </c:pt>
                <c:pt idx="3">
                  <c:v>00/2'</c:v>
                </c:pt>
                <c:pt idx="4">
                  <c:v>02/1'</c:v>
                </c:pt>
                <c:pt idx="5">
                  <c:v>03/1'</c:v>
                </c:pt>
                <c:pt idx="6">
                  <c:v>04/2'</c:v>
                </c:pt>
                <c:pt idx="7">
                  <c:v>05/1'</c:v>
                </c:pt>
                <c:pt idx="8">
                  <c:v>06/1'</c:v>
                </c:pt>
                <c:pt idx="9">
                  <c:v>07/2'</c:v>
                </c:pt>
                <c:pt idx="10">
                  <c:v>08/1'</c:v>
                </c:pt>
                <c:pt idx="11">
                  <c:v>09/1'</c:v>
                </c:pt>
                <c:pt idx="12">
                  <c:v>10/1'</c:v>
                </c:pt>
                <c:pt idx="13">
                  <c:v>11/1'</c:v>
                </c:pt>
                <c:pt idx="14">
                  <c:v>12/1'</c:v>
                </c:pt>
                <c:pt idx="15">
                  <c:v>13/1'</c:v>
                </c:pt>
                <c:pt idx="16">
                  <c:v>14/1'</c:v>
                </c:pt>
                <c:pt idx="17">
                  <c:v>15/1'</c:v>
                </c:pt>
                <c:pt idx="18">
                  <c:v>16/1'</c:v>
                </c:pt>
                <c:pt idx="19">
                  <c:v>17/1'</c:v>
                </c:pt>
                <c:pt idx="20">
                  <c:v>18/1'</c:v>
                </c:pt>
              </c:strCache>
            </c:strRef>
          </c:cat>
          <c:val>
            <c:numRef>
              <c:f>'Ark1'!$B$2:$B$32</c:f>
              <c:numCache>
                <c:formatCode>General</c:formatCode>
                <c:ptCount val="21"/>
                <c:pt idx="0">
                  <c:v>1393</c:v>
                </c:pt>
                <c:pt idx="1">
                  <c:v>1403</c:v>
                </c:pt>
                <c:pt idx="2">
                  <c:v>1391</c:v>
                </c:pt>
                <c:pt idx="3">
                  <c:v>1481</c:v>
                </c:pt>
                <c:pt idx="4">
                  <c:v>1543</c:v>
                </c:pt>
                <c:pt idx="5">
                  <c:v>1586</c:v>
                </c:pt>
                <c:pt idx="6">
                  <c:v>1696</c:v>
                </c:pt>
                <c:pt idx="7">
                  <c:v>1754</c:v>
                </c:pt>
                <c:pt idx="8">
                  <c:v>1876</c:v>
                </c:pt>
                <c:pt idx="9">
                  <c:v>1984</c:v>
                </c:pt>
                <c:pt idx="10">
                  <c:v>2016</c:v>
                </c:pt>
                <c:pt idx="11">
                  <c:v>2051</c:v>
                </c:pt>
                <c:pt idx="12">
                  <c:v>2056</c:v>
                </c:pt>
                <c:pt idx="13">
                  <c:v>2068</c:v>
                </c:pt>
                <c:pt idx="14">
                  <c:v>2159</c:v>
                </c:pt>
                <c:pt idx="15">
                  <c:v>2275</c:v>
                </c:pt>
                <c:pt idx="16">
                  <c:v>2395</c:v>
                </c:pt>
                <c:pt idx="17">
                  <c:v>2367</c:v>
                </c:pt>
                <c:pt idx="18">
                  <c:v>2335</c:v>
                </c:pt>
                <c:pt idx="19">
                  <c:v>2358</c:v>
                </c:pt>
                <c:pt idx="20">
                  <c:v>2351</c:v>
                </c:pt>
              </c:numCache>
            </c:numRef>
          </c:val>
          <c:smooth val="1"/>
          <c:extLst xmlns:c16r2="http://schemas.microsoft.com/office/drawing/2015/06/chart">
            <c:ext xmlns:c16="http://schemas.microsoft.com/office/drawing/2014/chart" uri="{C3380CC4-5D6E-409C-BE32-E72D297353CC}">
              <c16:uniqueId val="{00000000-0123-4283-B2BE-90B73B748194}"/>
            </c:ext>
          </c:extLst>
        </c:ser>
        <c:ser>
          <c:idx val="1"/>
          <c:order val="1"/>
          <c:tx>
            <c:strRef>
              <c:f>'Ark1'!$C$1</c:f>
              <c:strCache>
                <c:ptCount val="1"/>
                <c:pt idx="0">
                  <c:v>Paper</c:v>
                </c:pt>
              </c:strCache>
            </c:strRef>
          </c:tx>
          <c:spPr>
            <a:ln>
              <a:solidFill>
                <a:srgbClr val="E6304B"/>
              </a:solidFill>
            </a:ln>
          </c:spPr>
          <c:marker>
            <c:symbol val="none"/>
          </c:marker>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'Ark1'!$A$2:$A$32</c:f>
              <c:strCache>
                <c:ptCount val="21"/>
                <c:pt idx="0">
                  <c:v>97/2'</c:v>
                </c:pt>
                <c:pt idx="1">
                  <c:v>98/2'</c:v>
                </c:pt>
                <c:pt idx="2">
                  <c:v>99/2'</c:v>
                </c:pt>
                <c:pt idx="3">
                  <c:v>00/2'</c:v>
                </c:pt>
                <c:pt idx="4">
                  <c:v>02/1'</c:v>
                </c:pt>
                <c:pt idx="5">
                  <c:v>03/1'</c:v>
                </c:pt>
                <c:pt idx="6">
                  <c:v>04/2'</c:v>
                </c:pt>
                <c:pt idx="7">
                  <c:v>05/1'</c:v>
                </c:pt>
                <c:pt idx="8">
                  <c:v>06/1'</c:v>
                </c:pt>
                <c:pt idx="9">
                  <c:v>07/2'</c:v>
                </c:pt>
                <c:pt idx="10">
                  <c:v>08/1'</c:v>
                </c:pt>
                <c:pt idx="11">
                  <c:v>09/1'</c:v>
                </c:pt>
                <c:pt idx="12">
                  <c:v>10/1'</c:v>
                </c:pt>
                <c:pt idx="13">
                  <c:v>11/1'</c:v>
                </c:pt>
                <c:pt idx="14">
                  <c:v>12/1'</c:v>
                </c:pt>
                <c:pt idx="15">
                  <c:v>13/1'</c:v>
                </c:pt>
                <c:pt idx="16">
                  <c:v>14/1'</c:v>
                </c:pt>
                <c:pt idx="17">
                  <c:v>15/1'</c:v>
                </c:pt>
                <c:pt idx="18">
                  <c:v>16/1'</c:v>
                </c:pt>
                <c:pt idx="19">
                  <c:v>17/1'</c:v>
                </c:pt>
                <c:pt idx="20">
                  <c:v>18/1'</c:v>
                </c:pt>
              </c:strCache>
            </c:strRef>
          </c:cat>
          <c:val>
            <c:numRef>
              <c:f>'Ark1'!$C$2:$C$32</c:f>
              <c:numCache>
                <c:formatCode>General</c:formatCode>
                <c:ptCount val="21"/>
                <c:pt idx="0">
                  <c:v>1384</c:v>
                </c:pt>
                <c:pt idx="1">
                  <c:v>1368</c:v>
                </c:pt>
                <c:pt idx="2">
                  <c:v>1321</c:v>
                </c:pt>
                <c:pt idx="3">
                  <c:v>1358</c:v>
                </c:pt>
                <c:pt idx="4">
                  <c:v>1345</c:v>
                </c:pt>
                <c:pt idx="5">
                  <c:v>1347</c:v>
                </c:pt>
                <c:pt idx="6">
                  <c:v>1334</c:v>
                </c:pt>
                <c:pt idx="7">
                  <c:v>1332</c:v>
                </c:pt>
                <c:pt idx="8">
                  <c:v>1337</c:v>
                </c:pt>
                <c:pt idx="9">
                  <c:v>1228</c:v>
                </c:pt>
                <c:pt idx="10">
                  <c:v>1191</c:v>
                </c:pt>
                <c:pt idx="11">
                  <c:v>1135</c:v>
                </c:pt>
                <c:pt idx="12">
                  <c:v>1036</c:v>
                </c:pt>
                <c:pt idx="13">
                  <c:v>884</c:v>
                </c:pt>
                <c:pt idx="14">
                  <c:v>775</c:v>
                </c:pt>
                <c:pt idx="15">
                  <c:v>690</c:v>
                </c:pt>
                <c:pt idx="16">
                  <c:v>631</c:v>
                </c:pt>
                <c:pt idx="17">
                  <c:v>483</c:v>
                </c:pt>
                <c:pt idx="18">
                  <c:v>390</c:v>
                </c:pt>
                <c:pt idx="19">
                  <c:v>342</c:v>
                </c:pt>
                <c:pt idx="20">
                  <c:v>300</c:v>
                </c:pt>
              </c:numCache>
            </c:numRef>
          </c:val>
          <c:smooth val="1"/>
          <c:extLst xmlns:c16r2="http://schemas.microsoft.com/office/drawing/2015/06/chart">
            <c:ext xmlns:c16="http://schemas.microsoft.com/office/drawing/2014/chart" uri="{C3380CC4-5D6E-409C-BE32-E72D297353CC}">
              <c16:uniqueId val="{00000001-0123-4283-B2BE-90B73B748194}"/>
            </c:ext>
          </c:extLst>
        </c:ser>
        <c:ser>
          <c:idx val="2"/>
          <c:order val="2"/>
          <c:tx>
            <c:strRef>
              <c:f>'Ark1'!$D$1</c:f>
              <c:strCache>
                <c:ptCount val="1"/>
                <c:pt idx="0">
                  <c:v>Online</c:v>
                </c:pt>
              </c:strCache>
            </c:strRef>
          </c:tx>
          <c:spPr>
            <a:ln>
              <a:solidFill>
                <a:srgbClr val="00AEC3"/>
              </a:solidFill>
            </a:ln>
          </c:spPr>
          <c:marker>
            <c:symbol val="none"/>
          </c:marker>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'Ark1'!$A$2:$A$32</c:f>
              <c:strCache>
                <c:ptCount val="21"/>
                <c:pt idx="0">
                  <c:v>97/2'</c:v>
                </c:pt>
                <c:pt idx="1">
                  <c:v>98/2'</c:v>
                </c:pt>
                <c:pt idx="2">
                  <c:v>99/2'</c:v>
                </c:pt>
                <c:pt idx="3">
                  <c:v>00/2'</c:v>
                </c:pt>
                <c:pt idx="4">
                  <c:v>02/1'</c:v>
                </c:pt>
                <c:pt idx="5">
                  <c:v>03/1'</c:v>
                </c:pt>
                <c:pt idx="6">
                  <c:v>04/2'</c:v>
                </c:pt>
                <c:pt idx="7">
                  <c:v>05/1'</c:v>
                </c:pt>
                <c:pt idx="8">
                  <c:v>06/1'</c:v>
                </c:pt>
                <c:pt idx="9">
                  <c:v>07/2'</c:v>
                </c:pt>
                <c:pt idx="10">
                  <c:v>08/1'</c:v>
                </c:pt>
                <c:pt idx="11">
                  <c:v>09/1'</c:v>
                </c:pt>
                <c:pt idx="12">
                  <c:v>10/1'</c:v>
                </c:pt>
                <c:pt idx="13">
                  <c:v>11/1'</c:v>
                </c:pt>
                <c:pt idx="14">
                  <c:v>12/1'</c:v>
                </c:pt>
                <c:pt idx="15">
                  <c:v>13/1'</c:v>
                </c:pt>
                <c:pt idx="16">
                  <c:v>14/1'</c:v>
                </c:pt>
                <c:pt idx="17">
                  <c:v>15/1'</c:v>
                </c:pt>
                <c:pt idx="18">
                  <c:v>16/1'</c:v>
                </c:pt>
                <c:pt idx="19">
                  <c:v>17/1'</c:v>
                </c:pt>
                <c:pt idx="20">
                  <c:v>18/1'</c:v>
                </c:pt>
              </c:strCache>
            </c:strRef>
          </c:cat>
          <c:val>
            <c:numRef>
              <c:f>'Ark1'!$D$2:$D$32</c:f>
              <c:numCache>
                <c:formatCode>General</c:formatCode>
                <c:ptCount val="21"/>
                <c:pt idx="0">
                  <c:v>22</c:v>
                </c:pt>
                <c:pt idx="1">
                  <c:v>81</c:v>
                </c:pt>
                <c:pt idx="2">
                  <c:v>149</c:v>
                </c:pt>
                <c:pt idx="3">
                  <c:v>266</c:v>
                </c:pt>
                <c:pt idx="4">
                  <c:v>402</c:v>
                </c:pt>
                <c:pt idx="5">
                  <c:v>460</c:v>
                </c:pt>
                <c:pt idx="6">
                  <c:v>664</c:v>
                </c:pt>
                <c:pt idx="7">
                  <c:v>751</c:v>
                </c:pt>
                <c:pt idx="8">
                  <c:v>950</c:v>
                </c:pt>
                <c:pt idx="9">
                  <c:v>1222</c:v>
                </c:pt>
                <c:pt idx="10">
                  <c:v>1316</c:v>
                </c:pt>
                <c:pt idx="11">
                  <c:v>1413</c:v>
                </c:pt>
                <c:pt idx="12">
                  <c:v>1487</c:v>
                </c:pt>
                <c:pt idx="13">
                  <c:v>1584</c:v>
                </c:pt>
                <c:pt idx="14">
                  <c:v>1728</c:v>
                </c:pt>
                <c:pt idx="15">
                  <c:v>1849</c:v>
                </c:pt>
                <c:pt idx="16">
                  <c:v>1997</c:v>
                </c:pt>
                <c:pt idx="17">
                  <c:v>1964</c:v>
                </c:pt>
                <c:pt idx="18">
                  <c:v>1920</c:v>
                </c:pt>
                <c:pt idx="19">
                  <c:v>2012</c:v>
                </c:pt>
                <c:pt idx="20">
                  <c:v>1974</c:v>
                </c:pt>
              </c:numCache>
            </c:numRef>
          </c:val>
          <c:smooth val="1"/>
          <c:extLst xmlns:c16r2="http://schemas.microsoft.com/office/drawing/2015/06/chart">
            <c:ext xmlns:c16="http://schemas.microsoft.com/office/drawing/2014/chart" uri="{C3380CC4-5D6E-409C-BE32-E72D297353CC}">
              <c16:uniqueId val="{00000002-0123-4283-B2BE-90B73B748194}"/>
            </c:ext>
          </c:extLst>
        </c:ser>
        <c:ser>
          <c:idx val="3"/>
          <c:order val="3"/>
          <c:tx>
            <c:strRef>
              <c:f>'Ark1'!$E$1</c:f>
              <c:strCache>
                <c:ptCount val="1"/>
                <c:pt idx="0">
                  <c:v>Mobile</c:v>
                </c:pt>
              </c:strCache>
            </c:strRef>
          </c:tx>
          <c:spPr>
            <a:ln>
              <a:solidFill>
                <a:srgbClr val="92D050"/>
              </a:solidFill>
            </a:ln>
          </c:spPr>
          <c:marker>
            <c:symbol val="none"/>
          </c:marker>
          <c:dLbls>
            <c:spPr>
              <a:noFill/>
              <a:ln>
                <a:noFill/>
              </a:ln>
              <a:effectLst/>
            </c:spPr>
            <c:txPr>
              <a:bodyPr/>
              <a:lstStyle/>
              <a:p>
                <a:pPr>
                  <a:defRPr sz="1000" baseline="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'Ark1'!$A$2:$A$32</c:f>
              <c:strCache>
                <c:ptCount val="21"/>
                <c:pt idx="0">
                  <c:v>97/2'</c:v>
                </c:pt>
                <c:pt idx="1">
                  <c:v>98/2'</c:v>
                </c:pt>
                <c:pt idx="2">
                  <c:v>99/2'</c:v>
                </c:pt>
                <c:pt idx="3">
                  <c:v>00/2'</c:v>
                </c:pt>
                <c:pt idx="4">
                  <c:v>02/1'</c:v>
                </c:pt>
                <c:pt idx="5">
                  <c:v>03/1'</c:v>
                </c:pt>
                <c:pt idx="6">
                  <c:v>04/2'</c:v>
                </c:pt>
                <c:pt idx="7">
                  <c:v>05/1'</c:v>
                </c:pt>
                <c:pt idx="8">
                  <c:v>06/1'</c:v>
                </c:pt>
                <c:pt idx="9">
                  <c:v>07/2'</c:v>
                </c:pt>
                <c:pt idx="10">
                  <c:v>08/1'</c:v>
                </c:pt>
                <c:pt idx="11">
                  <c:v>09/1'</c:v>
                </c:pt>
                <c:pt idx="12">
                  <c:v>10/1'</c:v>
                </c:pt>
                <c:pt idx="13">
                  <c:v>11/1'</c:v>
                </c:pt>
                <c:pt idx="14">
                  <c:v>12/1'</c:v>
                </c:pt>
                <c:pt idx="15">
                  <c:v>13/1'</c:v>
                </c:pt>
                <c:pt idx="16">
                  <c:v>14/1'</c:v>
                </c:pt>
                <c:pt idx="17">
                  <c:v>15/1'</c:v>
                </c:pt>
                <c:pt idx="18">
                  <c:v>16/1'</c:v>
                </c:pt>
                <c:pt idx="19">
                  <c:v>17/1'</c:v>
                </c:pt>
                <c:pt idx="20">
                  <c:v>18/1'</c:v>
                </c:pt>
              </c:strCache>
            </c:strRef>
          </c:cat>
          <c:val>
            <c:numRef>
              <c:f>'Ark1'!$E$2:$E$32</c:f>
              <c:numCache>
                <c:formatCode>General</c:formatCode>
                <c:ptCount val="21"/>
                <c:pt idx="9">
                  <c:v>51</c:v>
                </c:pt>
                <c:pt idx="10">
                  <c:v>54</c:v>
                </c:pt>
                <c:pt idx="11">
                  <c:v>65</c:v>
                </c:pt>
                <c:pt idx="12">
                  <c:v>116</c:v>
                </c:pt>
                <c:pt idx="13">
                  <c:v>239</c:v>
                </c:pt>
                <c:pt idx="14">
                  <c:v>461</c:v>
                </c:pt>
                <c:pt idx="15">
                  <c:v>775</c:v>
                </c:pt>
                <c:pt idx="16">
                  <c:v>1083</c:v>
                </c:pt>
                <c:pt idx="17">
                  <c:v>1221</c:v>
                </c:pt>
                <c:pt idx="18">
                  <c:v>1300</c:v>
                </c:pt>
                <c:pt idx="19">
                  <c:v>1355</c:v>
                </c:pt>
                <c:pt idx="20">
                  <c:v>1452</c:v>
                </c:pt>
              </c:numCache>
            </c:numRef>
          </c:val>
          <c:smooth val="1"/>
          <c:extLst xmlns:c16r2="http://schemas.microsoft.com/office/drawing/2015/06/chart">
            <c:ext xmlns:c16="http://schemas.microsoft.com/office/drawing/2014/chart" uri="{C3380CC4-5D6E-409C-BE32-E72D297353CC}">
              <c16:uniqueId val="{00000003-0123-4283-B2BE-90B73B748194}"/>
            </c:ext>
          </c:extLst>
        </c:ser>
        <c:dLbls>
          <c:showLegendKey val="0"/>
          <c:showVal val="0"/>
          <c:showCatName val="0"/>
          <c:showSerName val="0"/>
          <c:showPercent val="0"/>
          <c:showBubbleSize val="0"/>
        </c:dLbls>
        <c:smooth val="0"/>
        <c:axId val="464379648"/>
        <c:axId val="464380040"/>
      </c:lineChart>
      <c:catAx>
        <c:axId val="464379648"/>
        <c:scaling>
          <c:orientation val="minMax"/>
        </c:scaling>
        <c:delete val="0"/>
        <c:axPos val="b"/>
        <c:numFmt formatCode="General" sourceLinked="0"/>
        <c:majorTickMark val="out"/>
        <c:minorTickMark val="none"/>
        <c:tickLblPos val="nextTo"/>
        <c:txPr>
          <a:bodyPr/>
          <a:lstStyle/>
          <a:p>
            <a:pPr>
              <a:defRPr sz="1000"/>
            </a:pPr>
            <a:endParaRPr lang="nb-NO"/>
          </a:p>
        </c:txPr>
        <c:crossAx val="464380040"/>
        <c:crosses val="autoZero"/>
        <c:auto val="1"/>
        <c:lblAlgn val="ctr"/>
        <c:lblOffset val="100"/>
        <c:noMultiLvlLbl val="0"/>
      </c:catAx>
      <c:valAx>
        <c:axId val="464380040"/>
        <c:scaling>
          <c:orientation val="minMax"/>
          <c:max val="2500"/>
        </c:scaling>
        <c:delete val="0"/>
        <c:axPos val="l"/>
        <c:majorGridlines>
          <c:spPr>
            <a:ln>
              <a:noFill/>
            </a:ln>
          </c:spPr>
        </c:majorGridlines>
        <c:numFmt formatCode="General" sourceLinked="1"/>
        <c:majorTickMark val="out"/>
        <c:minorTickMark val="none"/>
        <c:tickLblPos val="nextTo"/>
        <c:txPr>
          <a:bodyPr/>
          <a:lstStyle/>
          <a:p>
            <a:pPr>
              <a:defRPr sz="1200"/>
            </a:pPr>
            <a:endParaRPr lang="nb-NO"/>
          </a:p>
        </c:txPr>
        <c:crossAx val="464379648"/>
        <c:crosses val="autoZero"/>
        <c:crossBetween val="between"/>
      </c:valAx>
    </c:plotArea>
    <c:legend>
      <c:legendPos val="r"/>
      <c:layout>
        <c:manualLayout>
          <c:xMode val="edge"/>
          <c:yMode val="edge"/>
          <c:x val="9.6048399685548305E-2"/>
          <c:y val="0.47432992563959292"/>
          <c:w val="0.10617798795914378"/>
          <c:h val="0.3752172721468664"/>
        </c:manualLayout>
      </c:layout>
      <c:overlay val="1"/>
      <c:spPr>
        <a:ln>
          <a:solidFill>
            <a:schemeClr val="tx1"/>
          </a:solidFill>
        </a:ln>
      </c:spPr>
      <c:txPr>
        <a:bodyPr/>
        <a:lstStyle/>
        <a:p>
          <a:pPr>
            <a:defRPr sz="1400" b="1"/>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0.33378</cdr:x>
      <cdr:y>0.24278</cdr:y>
    </cdr:from>
    <cdr:to>
      <cdr:x>0.57243</cdr:x>
      <cdr:y>0.37104</cdr:y>
    </cdr:to>
    <cdr:sp macro="" textlink="">
      <cdr:nvSpPr>
        <cdr:cNvPr id="1026" name="Tekst 2"/>
        <cdr:cNvSpPr txBox="1">
          <a:spLocks xmlns:a="http://schemas.openxmlformats.org/drawingml/2006/main" noChangeArrowheads="1"/>
        </cdr:cNvSpPr>
      </cdr:nvSpPr>
      <cdr:spPr bwMode="auto">
        <a:xfrm xmlns:a="http://schemas.openxmlformats.org/drawingml/2006/main">
          <a:off x="3821518" y="1224537"/>
          <a:ext cx="2732369" cy="64691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54864" tIns="36576" rIns="0" bIns="36576" anchor="ctr" upright="1"/>
        <a:lstStyle xmlns:a="http://schemas.openxmlformats.org/drawingml/2006/main"/>
        <a:p xmlns:a="http://schemas.openxmlformats.org/drawingml/2006/main">
          <a:pPr algn="r" rtl="0">
            <a:defRPr sz="1000"/>
          </a:pPr>
          <a:r>
            <a:rPr lang="en-US" sz="2400" b="1" dirty="0">
              <a:solidFill>
                <a:srgbClr val="E6304B"/>
              </a:solidFill>
              <a:latin typeface="+mj-lt"/>
              <a:ea typeface="Verdana"/>
              <a:cs typeface="Verdana"/>
            </a:rPr>
            <a:t>Printed</a:t>
          </a:r>
          <a:r>
            <a:rPr lang="nb-NO" sz="2400" b="1" i="0" u="none" strike="noStrike" baseline="0" dirty="0">
              <a:solidFill>
                <a:srgbClr val="E6304B"/>
              </a:solidFill>
              <a:latin typeface="+mj-lt"/>
              <a:ea typeface="Verdana"/>
              <a:cs typeface="Verdana"/>
            </a:rPr>
            <a:t> </a:t>
          </a:r>
          <a:r>
            <a:rPr lang="nb-NO" sz="2400" b="1" dirty="0">
              <a:solidFill>
                <a:srgbClr val="E6304B"/>
              </a:solidFill>
              <a:latin typeface="+mj-lt"/>
              <a:ea typeface="Verdana"/>
              <a:cs typeface="Verdana"/>
            </a:rPr>
            <a:t>46</a:t>
          </a:r>
          <a:r>
            <a:rPr lang="nb-NO" sz="2400" b="1" i="0" u="none" strike="noStrike" baseline="0" dirty="0">
              <a:solidFill>
                <a:srgbClr val="E6304B"/>
              </a:solidFill>
              <a:latin typeface="+mj-lt"/>
              <a:ea typeface="Verdana"/>
              <a:cs typeface="Verdana"/>
            </a:rPr>
            <a:t>%</a:t>
          </a:r>
        </a:p>
      </cdr:txBody>
    </cdr:sp>
  </cdr:relSizeAnchor>
  <cdr:relSizeAnchor xmlns:cdr="http://schemas.openxmlformats.org/drawingml/2006/chartDrawing">
    <cdr:from>
      <cdr:x>0.79716</cdr:x>
      <cdr:y>0.05665</cdr:y>
    </cdr:from>
    <cdr:to>
      <cdr:x>0.97651</cdr:x>
      <cdr:y>0.1439</cdr:y>
    </cdr:to>
    <cdr:sp macro="" textlink="">
      <cdr:nvSpPr>
        <cdr:cNvPr id="1027" name="Tekst 3"/>
        <cdr:cNvSpPr txBox="1">
          <a:spLocks xmlns:a="http://schemas.openxmlformats.org/drawingml/2006/main" noChangeArrowheads="1"/>
        </cdr:cNvSpPr>
      </cdr:nvSpPr>
      <cdr:spPr bwMode="auto">
        <a:xfrm xmlns:a="http://schemas.openxmlformats.org/drawingml/2006/main">
          <a:off x="9126925" y="285722"/>
          <a:ext cx="2053389" cy="4400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54864" tIns="36576" rIns="54864" bIns="36576" anchor="ctr" upright="1"/>
        <a:lstStyle xmlns:a="http://schemas.openxmlformats.org/drawingml/2006/main"/>
        <a:p xmlns:a="http://schemas.openxmlformats.org/drawingml/2006/main">
          <a:pPr algn="l" rtl="0">
            <a:defRPr sz="1000"/>
          </a:pPr>
          <a:r>
            <a:rPr lang="nb-NO" sz="2400" b="1" i="0" u="none" strike="noStrike" baseline="0" dirty="0">
              <a:solidFill>
                <a:schemeClr val="bg1">
                  <a:lumMod val="50000"/>
                </a:schemeClr>
              </a:solidFill>
              <a:latin typeface="+mj-lt"/>
              <a:ea typeface="Verdana"/>
              <a:cs typeface="Verdana"/>
            </a:rPr>
            <a:t>Total 82%</a:t>
          </a:r>
        </a:p>
      </cdr:txBody>
    </cdr:sp>
  </cdr:relSizeAnchor>
  <cdr:relSizeAnchor xmlns:cdr="http://schemas.openxmlformats.org/drawingml/2006/chartDrawing">
    <cdr:from>
      <cdr:x>0.80008</cdr:x>
      <cdr:y>0.24137</cdr:y>
    </cdr:from>
    <cdr:to>
      <cdr:x>1</cdr:x>
      <cdr:y>0.35587</cdr:y>
    </cdr:to>
    <cdr:sp macro="" textlink="">
      <cdr:nvSpPr>
        <cdr:cNvPr id="1030" name="Tekst 6"/>
        <cdr:cNvSpPr txBox="1">
          <a:spLocks xmlns:a="http://schemas.openxmlformats.org/drawingml/2006/main" noChangeArrowheads="1"/>
        </cdr:cNvSpPr>
      </cdr:nvSpPr>
      <cdr:spPr bwMode="auto">
        <a:xfrm xmlns:a="http://schemas.openxmlformats.org/drawingml/2006/main">
          <a:off x="9160378" y="1217409"/>
          <a:ext cx="2288894" cy="5775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54864" tIns="36576" rIns="0" bIns="36576" anchor="ctr" upright="1"/>
        <a:lstStyle xmlns:a="http://schemas.openxmlformats.org/drawingml/2006/main"/>
        <a:p xmlns:a="http://schemas.openxmlformats.org/drawingml/2006/main">
          <a:pPr algn="l" rtl="0">
            <a:defRPr sz="1000"/>
          </a:pPr>
          <a:r>
            <a:rPr lang="en-US" sz="2400" b="1" noProof="0" dirty="0">
              <a:solidFill>
                <a:srgbClr val="00AEC3"/>
              </a:solidFill>
              <a:latin typeface="+mj-lt"/>
              <a:ea typeface="Verdana"/>
              <a:cs typeface="Verdana"/>
            </a:rPr>
            <a:t>Online </a:t>
          </a:r>
          <a:r>
            <a:rPr lang="en-US" sz="2400" b="1" i="0" u="none" strike="noStrike" baseline="0" noProof="0" dirty="0">
              <a:solidFill>
                <a:srgbClr val="00AEC3"/>
              </a:solidFill>
              <a:latin typeface="+mj-lt"/>
              <a:ea typeface="Verdana"/>
              <a:cs typeface="Verdana"/>
            </a:rPr>
            <a:t>61%</a:t>
          </a:r>
        </a:p>
      </cdr:txBody>
    </cdr:sp>
  </cdr:relSizeAnchor>
  <cdr:relSizeAnchor xmlns:cdr="http://schemas.openxmlformats.org/drawingml/2006/chartDrawing">
    <cdr:from>
      <cdr:x>0.79716</cdr:x>
      <cdr:y>0.59076</cdr:y>
    </cdr:from>
    <cdr:to>
      <cdr:x>1</cdr:x>
      <cdr:y>0.70526</cdr:y>
    </cdr:to>
    <cdr:sp macro="" textlink="">
      <cdr:nvSpPr>
        <cdr:cNvPr id="1034" name="Tekst 6"/>
        <cdr:cNvSpPr txBox="1">
          <a:spLocks xmlns:a="http://schemas.openxmlformats.org/drawingml/2006/main" noChangeArrowheads="1"/>
        </cdr:cNvSpPr>
      </cdr:nvSpPr>
      <cdr:spPr bwMode="auto">
        <a:xfrm xmlns:a="http://schemas.openxmlformats.org/drawingml/2006/main">
          <a:off x="9126926" y="2979629"/>
          <a:ext cx="2322346" cy="57751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54864" tIns="36576" rIns="0" bIns="36576" anchor="ctr" upright="1"/>
        <a:lstStyle xmlns:a="http://schemas.openxmlformats.org/drawingml/2006/main"/>
        <a:p xmlns:a="http://schemas.openxmlformats.org/drawingml/2006/main">
          <a:pPr algn="l" rtl="0">
            <a:defRPr sz="1000"/>
          </a:pPr>
          <a:r>
            <a:rPr lang="nb-NO" sz="2400" b="1" i="0" u="none" strike="noStrike" baseline="0" dirty="0">
              <a:solidFill>
                <a:srgbClr val="00B050"/>
              </a:solidFill>
              <a:latin typeface="+mj-lt"/>
              <a:ea typeface="Verdana"/>
              <a:cs typeface="Verdana"/>
            </a:rPr>
            <a:t>Mobile </a:t>
          </a:r>
          <a:r>
            <a:rPr lang="nb-NO" sz="2400" b="1" dirty="0">
              <a:solidFill>
                <a:srgbClr val="00B050"/>
              </a:solidFill>
              <a:latin typeface="+mj-lt"/>
              <a:ea typeface="Verdana"/>
              <a:cs typeface="Verdana"/>
            </a:rPr>
            <a:t>43</a:t>
          </a:r>
          <a:r>
            <a:rPr lang="nb-NO" sz="2400" b="1" i="0" u="none" strike="noStrike" baseline="0" dirty="0">
              <a:solidFill>
                <a:srgbClr val="00B050"/>
              </a:solidFill>
              <a:latin typeface="+mj-lt"/>
              <a:ea typeface="Verdana"/>
              <a:cs typeface="Verdana"/>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0.33802</cdr:x>
      <cdr:y>0.2236</cdr:y>
    </cdr:from>
    <cdr:to>
      <cdr:x>0.57667</cdr:x>
      <cdr:y>0.35186</cdr:y>
    </cdr:to>
    <cdr:sp macro="" textlink="">
      <cdr:nvSpPr>
        <cdr:cNvPr id="1026" name="Tekst 2"/>
        <cdr:cNvSpPr txBox="1">
          <a:spLocks xmlns:a="http://schemas.openxmlformats.org/drawingml/2006/main" noChangeArrowheads="1"/>
        </cdr:cNvSpPr>
      </cdr:nvSpPr>
      <cdr:spPr bwMode="auto">
        <a:xfrm xmlns:a="http://schemas.openxmlformats.org/drawingml/2006/main">
          <a:off x="3870132" y="1127773"/>
          <a:ext cx="2732369" cy="64691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54864" tIns="36576" rIns="0" bIns="36576" anchor="ctr" upright="1"/>
        <a:lstStyle xmlns:a="http://schemas.openxmlformats.org/drawingml/2006/main"/>
        <a:p xmlns:a="http://schemas.openxmlformats.org/drawingml/2006/main">
          <a:pPr algn="r" rtl="0">
            <a:defRPr sz="1000"/>
          </a:pPr>
          <a:r>
            <a:rPr lang="nb-NO" sz="2400" b="1" i="0" u="none" strike="noStrike" baseline="0" dirty="0">
              <a:solidFill>
                <a:srgbClr val="C00000"/>
              </a:solidFill>
              <a:latin typeface="+mj-lt"/>
              <a:ea typeface="Verdana"/>
              <a:cs typeface="Verdana"/>
            </a:rPr>
            <a:t>Printed </a:t>
          </a:r>
          <a:r>
            <a:rPr lang="nb-NO" sz="2400" b="1" dirty="0">
              <a:solidFill>
                <a:srgbClr val="C00000"/>
              </a:solidFill>
              <a:latin typeface="+mj-lt"/>
              <a:ea typeface="Verdana"/>
              <a:cs typeface="Verdana"/>
            </a:rPr>
            <a:t>44</a:t>
          </a:r>
          <a:r>
            <a:rPr lang="nb-NO" sz="2400" b="1" i="0" u="none" strike="noStrike" baseline="0" dirty="0">
              <a:solidFill>
                <a:srgbClr val="C00000"/>
              </a:solidFill>
              <a:latin typeface="+mj-lt"/>
              <a:ea typeface="Verdana"/>
              <a:cs typeface="Verdana"/>
            </a:rPr>
            <a:t>%</a:t>
          </a:r>
        </a:p>
      </cdr:txBody>
    </cdr:sp>
  </cdr:relSizeAnchor>
  <cdr:relSizeAnchor xmlns:cdr="http://schemas.openxmlformats.org/drawingml/2006/chartDrawing">
    <cdr:from>
      <cdr:x>0.8015</cdr:x>
      <cdr:y>0.06039</cdr:y>
    </cdr:from>
    <cdr:to>
      <cdr:x>1</cdr:x>
      <cdr:y>0.14764</cdr:y>
    </cdr:to>
    <cdr:sp macro="" textlink="">
      <cdr:nvSpPr>
        <cdr:cNvPr id="1027" name="Tekst 3"/>
        <cdr:cNvSpPr txBox="1">
          <a:spLocks xmlns:a="http://schemas.openxmlformats.org/drawingml/2006/main" noChangeArrowheads="1"/>
        </cdr:cNvSpPr>
      </cdr:nvSpPr>
      <cdr:spPr bwMode="auto">
        <a:xfrm xmlns:a="http://schemas.openxmlformats.org/drawingml/2006/main">
          <a:off x="9176592" y="330520"/>
          <a:ext cx="2272680" cy="47751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54864" tIns="36576" rIns="54864" bIns="36576" anchor="ctr" upright="1"/>
        <a:lstStyle xmlns:a="http://schemas.openxmlformats.org/drawingml/2006/main"/>
        <a:p xmlns:a="http://schemas.openxmlformats.org/drawingml/2006/main">
          <a:pPr algn="r" rtl="0">
            <a:defRPr sz="1000"/>
          </a:pPr>
          <a:r>
            <a:rPr lang="nb-NO" sz="2400" b="1" i="0" u="none" strike="noStrike" baseline="0" dirty="0">
              <a:solidFill>
                <a:schemeClr val="bg1">
                  <a:lumMod val="50000"/>
                </a:schemeClr>
              </a:solidFill>
              <a:latin typeface="+mj-lt"/>
              <a:ea typeface="Verdana"/>
              <a:cs typeface="Verdana"/>
            </a:rPr>
            <a:t>Total 81%</a:t>
          </a:r>
        </a:p>
      </cdr:txBody>
    </cdr:sp>
  </cdr:relSizeAnchor>
  <cdr:relSizeAnchor xmlns:cdr="http://schemas.openxmlformats.org/drawingml/2006/chartDrawing">
    <cdr:from>
      <cdr:x>0.72022</cdr:x>
      <cdr:y>0.24358</cdr:y>
    </cdr:from>
    <cdr:to>
      <cdr:x>1</cdr:x>
      <cdr:y>0.35808</cdr:y>
    </cdr:to>
    <cdr:sp macro="" textlink="">
      <cdr:nvSpPr>
        <cdr:cNvPr id="1030" name="Tekst 6"/>
        <cdr:cNvSpPr txBox="1">
          <a:spLocks xmlns:a="http://schemas.openxmlformats.org/drawingml/2006/main" noChangeArrowheads="1"/>
        </cdr:cNvSpPr>
      </cdr:nvSpPr>
      <cdr:spPr bwMode="auto">
        <a:xfrm xmlns:a="http://schemas.openxmlformats.org/drawingml/2006/main">
          <a:off x="8245979" y="1228560"/>
          <a:ext cx="3203293" cy="5775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54864" tIns="36576" rIns="0" bIns="36576" anchor="ctr" upright="1"/>
        <a:lstStyle xmlns:a="http://schemas.openxmlformats.org/drawingml/2006/main"/>
        <a:p xmlns:a="http://schemas.openxmlformats.org/drawingml/2006/main">
          <a:pPr algn="r" rtl="0">
            <a:defRPr sz="1000"/>
          </a:pPr>
          <a:r>
            <a:rPr lang="nb-NO" sz="2400" b="1" dirty="0">
              <a:solidFill>
                <a:srgbClr val="00B0F0"/>
              </a:solidFill>
              <a:latin typeface="+mj-lt"/>
              <a:ea typeface="Verdana"/>
              <a:cs typeface="Verdana"/>
            </a:rPr>
            <a:t>Online </a:t>
          </a:r>
          <a:r>
            <a:rPr lang="nb-NO" sz="2400" b="1" i="0" u="none" strike="noStrike" baseline="0" dirty="0">
              <a:solidFill>
                <a:srgbClr val="00B0F0"/>
              </a:solidFill>
              <a:latin typeface="+mj-lt"/>
              <a:ea typeface="Verdana"/>
              <a:cs typeface="Verdana"/>
            </a:rPr>
            <a:t>61%</a:t>
          </a:r>
        </a:p>
      </cdr:txBody>
    </cdr:sp>
  </cdr:relSizeAnchor>
  <cdr:relSizeAnchor xmlns:cdr="http://schemas.openxmlformats.org/drawingml/2006/chartDrawing">
    <cdr:from>
      <cdr:x>0.64054</cdr:x>
      <cdr:y>0.53004</cdr:y>
    </cdr:from>
    <cdr:to>
      <cdr:x>0.92507</cdr:x>
      <cdr:y>0.64454</cdr:y>
    </cdr:to>
    <cdr:sp macro="" textlink="">
      <cdr:nvSpPr>
        <cdr:cNvPr id="1034" name="Tekst 6"/>
        <cdr:cNvSpPr txBox="1">
          <a:spLocks xmlns:a="http://schemas.openxmlformats.org/drawingml/2006/main" noChangeArrowheads="1"/>
        </cdr:cNvSpPr>
      </cdr:nvSpPr>
      <cdr:spPr bwMode="auto">
        <a:xfrm xmlns:a="http://schemas.openxmlformats.org/drawingml/2006/main">
          <a:off x="7333688" y="2673419"/>
          <a:ext cx="3257650" cy="57751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54864" tIns="36576" rIns="0" bIns="36576" anchor="ctr" upright="1"/>
        <a:lstStyle xmlns:a="http://schemas.openxmlformats.org/drawingml/2006/main"/>
        <a:p xmlns:a="http://schemas.openxmlformats.org/drawingml/2006/main">
          <a:pPr algn="r" rtl="0">
            <a:defRPr sz="1000"/>
          </a:pPr>
          <a:r>
            <a:rPr lang="nb-NO" sz="2400" b="1" i="0" u="none" strike="noStrike" baseline="0" dirty="0">
              <a:solidFill>
                <a:srgbClr val="00B050"/>
              </a:solidFill>
              <a:latin typeface="+mj-lt"/>
              <a:ea typeface="Verdana"/>
              <a:cs typeface="Verdana"/>
            </a:rPr>
            <a:t>Mobile </a:t>
          </a:r>
          <a:r>
            <a:rPr lang="nb-NO" sz="2400" b="1" dirty="0">
              <a:solidFill>
                <a:srgbClr val="00B050"/>
              </a:solidFill>
              <a:latin typeface="+mj-lt"/>
              <a:ea typeface="Verdana"/>
              <a:cs typeface="Verdana"/>
            </a:rPr>
            <a:t>45</a:t>
          </a:r>
          <a:r>
            <a:rPr lang="nb-NO" sz="2400" b="1" i="0" u="none" strike="noStrike" baseline="0" dirty="0">
              <a:solidFill>
                <a:srgbClr val="00B050"/>
              </a:solidFill>
              <a:latin typeface="+mj-lt"/>
              <a:ea typeface="Verdana"/>
              <a:cs typeface="Verdana"/>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0.85542</cdr:x>
      <cdr:y>0.05559</cdr:y>
    </cdr:from>
    <cdr:to>
      <cdr:x>1</cdr:x>
      <cdr:y>0.13827</cdr:y>
    </cdr:to>
    <cdr:sp macro="" textlink="">
      <cdr:nvSpPr>
        <cdr:cNvPr id="2" name="TekstSylinder 1">
          <a:extLst xmlns:a="http://schemas.openxmlformats.org/drawingml/2006/main">
            <a:ext uri="{FF2B5EF4-FFF2-40B4-BE49-F238E27FC236}">
              <a16:creationId xmlns="" xmlns:a16="http://schemas.microsoft.com/office/drawing/2014/main" id="{E17CE5BF-5F7A-47B4-8531-08BF72312ABA}"/>
            </a:ext>
          </a:extLst>
        </cdr:cNvPr>
        <cdr:cNvSpPr txBox="1"/>
      </cdr:nvSpPr>
      <cdr:spPr>
        <a:xfrm xmlns:a="http://schemas.openxmlformats.org/drawingml/2006/main">
          <a:off x="9229913" y="287814"/>
          <a:ext cx="1560007" cy="4280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nb-NO" sz="2000" b="1" dirty="0">
              <a:solidFill>
                <a:srgbClr val="0F2E4A"/>
              </a:solidFill>
            </a:rPr>
            <a:t>Internet</a:t>
          </a:r>
        </a:p>
      </cdr:txBody>
    </cdr:sp>
  </cdr:relSizeAnchor>
  <cdr:relSizeAnchor xmlns:cdr="http://schemas.openxmlformats.org/drawingml/2006/chartDrawing">
    <cdr:from>
      <cdr:x>0.9104</cdr:x>
      <cdr:y>0.21659</cdr:y>
    </cdr:from>
    <cdr:to>
      <cdr:x>0.98</cdr:x>
      <cdr:y>0.28979</cdr:y>
    </cdr:to>
    <cdr:sp macro="" textlink="">
      <cdr:nvSpPr>
        <cdr:cNvPr id="3" name="TekstSylinder 1">
          <a:extLst xmlns:a="http://schemas.openxmlformats.org/drawingml/2006/main">
            <a:ext uri="{FF2B5EF4-FFF2-40B4-BE49-F238E27FC236}">
              <a16:creationId xmlns="" xmlns:a16="http://schemas.microsoft.com/office/drawing/2014/main" id="{A09AD1A3-2499-460B-9723-FE44E3D133A8}"/>
            </a:ext>
          </a:extLst>
        </cdr:cNvPr>
        <cdr:cNvSpPr txBox="1"/>
      </cdr:nvSpPr>
      <cdr:spPr>
        <a:xfrm xmlns:a="http://schemas.openxmlformats.org/drawingml/2006/main">
          <a:off x="9823133" y="990265"/>
          <a:ext cx="750978" cy="3346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2000" b="1" dirty="0">
              <a:solidFill>
                <a:srgbClr val="E4A11C"/>
              </a:solidFill>
            </a:rPr>
            <a:t>TV</a:t>
          </a:r>
        </a:p>
      </cdr:txBody>
    </cdr:sp>
  </cdr:relSizeAnchor>
  <cdr:relSizeAnchor xmlns:cdr="http://schemas.openxmlformats.org/drawingml/2006/chartDrawing">
    <cdr:from>
      <cdr:x>0.88548</cdr:x>
      <cdr:y>0.55389</cdr:y>
    </cdr:from>
    <cdr:to>
      <cdr:x>0.97206</cdr:x>
      <cdr:y>0.63657</cdr:y>
    </cdr:to>
    <cdr:sp macro="" textlink="">
      <cdr:nvSpPr>
        <cdr:cNvPr id="4" name="TekstSylinder 1">
          <a:extLst xmlns:a="http://schemas.openxmlformats.org/drawingml/2006/main">
            <a:ext uri="{FF2B5EF4-FFF2-40B4-BE49-F238E27FC236}">
              <a16:creationId xmlns="" xmlns:a16="http://schemas.microsoft.com/office/drawing/2014/main" id="{34DD9F1A-CFD5-4B01-AEFE-A1DC90BEB6AB}"/>
            </a:ext>
          </a:extLst>
        </cdr:cNvPr>
        <cdr:cNvSpPr txBox="1"/>
      </cdr:nvSpPr>
      <cdr:spPr>
        <a:xfrm xmlns:a="http://schemas.openxmlformats.org/drawingml/2006/main">
          <a:off x="9554247" y="2532370"/>
          <a:ext cx="934192" cy="3780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2000" b="1" dirty="0">
              <a:solidFill>
                <a:srgbClr val="0070C0"/>
              </a:solidFill>
            </a:rPr>
            <a:t>Radio</a:t>
          </a:r>
        </a:p>
      </cdr:txBody>
    </cdr:sp>
  </cdr:relSizeAnchor>
  <cdr:relSizeAnchor xmlns:cdr="http://schemas.openxmlformats.org/drawingml/2006/chartDrawing">
    <cdr:from>
      <cdr:x>0.89026</cdr:x>
      <cdr:y>0.4634</cdr:y>
    </cdr:from>
    <cdr:to>
      <cdr:x>0.97684</cdr:x>
      <cdr:y>0.53659</cdr:y>
    </cdr:to>
    <cdr:sp macro="" textlink="">
      <cdr:nvSpPr>
        <cdr:cNvPr id="5" name="TekstSylinder 1">
          <a:extLst xmlns:a="http://schemas.openxmlformats.org/drawingml/2006/main">
            <a:ext uri="{FF2B5EF4-FFF2-40B4-BE49-F238E27FC236}">
              <a16:creationId xmlns="" xmlns:a16="http://schemas.microsoft.com/office/drawing/2014/main" id="{F8AC393B-F07A-4BA2-AD11-83656A3FA58E}"/>
            </a:ext>
          </a:extLst>
        </cdr:cNvPr>
        <cdr:cNvSpPr txBox="1"/>
      </cdr:nvSpPr>
      <cdr:spPr>
        <a:xfrm xmlns:a="http://schemas.openxmlformats.org/drawingml/2006/main">
          <a:off x="9605859" y="2118687"/>
          <a:ext cx="934191" cy="334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2000" b="1" dirty="0">
              <a:solidFill>
                <a:schemeClr val="accent6">
                  <a:lumMod val="75000"/>
                </a:schemeClr>
              </a:solidFill>
            </a:rPr>
            <a:t>OOH</a:t>
          </a:r>
        </a:p>
      </cdr:txBody>
    </cdr:sp>
  </cdr:relSizeAnchor>
  <cdr:relSizeAnchor xmlns:cdr="http://schemas.openxmlformats.org/drawingml/2006/chartDrawing">
    <cdr:from>
      <cdr:x>0.79435</cdr:x>
      <cdr:y>0.8118</cdr:y>
    </cdr:from>
    <cdr:to>
      <cdr:x>0.95706</cdr:x>
      <cdr:y>0.89132</cdr:y>
    </cdr:to>
    <cdr:sp macro="" textlink="">
      <cdr:nvSpPr>
        <cdr:cNvPr id="6" name="TekstSylinder 1">
          <a:extLst xmlns:a="http://schemas.openxmlformats.org/drawingml/2006/main">
            <a:ext uri="{FF2B5EF4-FFF2-40B4-BE49-F238E27FC236}">
              <a16:creationId xmlns="" xmlns:a16="http://schemas.microsoft.com/office/drawing/2014/main" id="{8AADD625-DD00-46D6-B03D-D96BCC4C0A6B}"/>
            </a:ext>
          </a:extLst>
        </cdr:cNvPr>
        <cdr:cNvSpPr txBox="1"/>
      </cdr:nvSpPr>
      <cdr:spPr>
        <a:xfrm xmlns:a="http://schemas.openxmlformats.org/drawingml/2006/main">
          <a:off x="8570976" y="4202784"/>
          <a:ext cx="1755625" cy="4116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2000" b="1" dirty="0">
              <a:solidFill>
                <a:srgbClr val="448E56"/>
              </a:solidFill>
            </a:rPr>
            <a:t>Magazines</a:t>
          </a:r>
        </a:p>
      </cdr:txBody>
    </cdr:sp>
  </cdr:relSizeAnchor>
  <cdr:relSizeAnchor xmlns:cdr="http://schemas.openxmlformats.org/drawingml/2006/chartDrawing">
    <cdr:from>
      <cdr:x>0.72705</cdr:x>
      <cdr:y>0.66743</cdr:y>
    </cdr:from>
    <cdr:to>
      <cdr:x>0.9872</cdr:x>
      <cdr:y>0.77143</cdr:y>
    </cdr:to>
    <cdr:sp macro="" textlink="">
      <cdr:nvSpPr>
        <cdr:cNvPr id="7" name="TekstSylinder 1">
          <a:extLst xmlns:a="http://schemas.openxmlformats.org/drawingml/2006/main">
            <a:ext uri="{FF2B5EF4-FFF2-40B4-BE49-F238E27FC236}">
              <a16:creationId xmlns="" xmlns:a16="http://schemas.microsoft.com/office/drawing/2014/main" id="{D284D32E-D037-4DC0-9650-5005BD3DDD73}"/>
            </a:ext>
          </a:extLst>
        </cdr:cNvPr>
        <cdr:cNvSpPr txBox="1"/>
      </cdr:nvSpPr>
      <cdr:spPr>
        <a:xfrm xmlns:a="http://schemas.openxmlformats.org/drawingml/2006/main">
          <a:off x="7844835" y="3455356"/>
          <a:ext cx="2807005" cy="5384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2000" b="1" dirty="0">
              <a:solidFill>
                <a:srgbClr val="717171"/>
              </a:solidFill>
            </a:rPr>
            <a:t>Business magazines</a:t>
          </a:r>
        </a:p>
      </cdr:txBody>
    </cdr:sp>
  </cdr:relSizeAnchor>
  <cdr:relSizeAnchor xmlns:cdr="http://schemas.openxmlformats.org/drawingml/2006/chartDrawing">
    <cdr:from>
      <cdr:x>0.7956</cdr:x>
      <cdr:y>0.34133</cdr:y>
    </cdr:from>
    <cdr:to>
      <cdr:x>0.95932</cdr:x>
      <cdr:y>0.424</cdr:y>
    </cdr:to>
    <cdr:sp macro="" textlink="">
      <cdr:nvSpPr>
        <cdr:cNvPr id="8" name="TekstSylinder 1">
          <a:extLst xmlns:a="http://schemas.openxmlformats.org/drawingml/2006/main">
            <a:ext uri="{FF2B5EF4-FFF2-40B4-BE49-F238E27FC236}">
              <a16:creationId xmlns="" xmlns:a16="http://schemas.microsoft.com/office/drawing/2014/main" id="{9BBD9B2E-BA3A-4BE0-A04B-6A486CF33D5E}"/>
            </a:ext>
          </a:extLst>
        </cdr:cNvPr>
        <cdr:cNvSpPr txBox="1"/>
      </cdr:nvSpPr>
      <cdr:spPr>
        <a:xfrm xmlns:a="http://schemas.openxmlformats.org/drawingml/2006/main">
          <a:off x="8584423" y="1767106"/>
          <a:ext cx="1766563" cy="4279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2000" b="1" dirty="0">
              <a:solidFill>
                <a:srgbClr val="C00000"/>
              </a:solidFill>
            </a:rPr>
            <a:t>Newspapers</a:t>
          </a:r>
        </a:p>
      </cdr:txBody>
    </cdr:sp>
  </cdr:relSizeAnchor>
</c:userShapes>
</file>

<file path=ppt/drawings/drawing4.xml><?xml version="1.0" encoding="utf-8"?>
<c:userShapes xmlns:c="http://schemas.openxmlformats.org/drawingml/2006/chart">
  <cdr:relSizeAnchor xmlns:cdr="http://schemas.openxmlformats.org/drawingml/2006/chartDrawing">
    <cdr:from>
      <cdr:x>0.62793</cdr:x>
      <cdr:y>0.6441</cdr:y>
    </cdr:from>
    <cdr:to>
      <cdr:x>0.98333</cdr:x>
      <cdr:y>0.78299</cdr:y>
    </cdr:to>
    <cdr:sp macro="" textlink="">
      <cdr:nvSpPr>
        <cdr:cNvPr id="2" name="TekstSylinder 1">
          <a:extLst xmlns:a="http://schemas.openxmlformats.org/drawingml/2006/main">
            <a:ext uri="{FF2B5EF4-FFF2-40B4-BE49-F238E27FC236}">
              <a16:creationId xmlns="" xmlns:a16="http://schemas.microsoft.com/office/drawing/2014/main" id="{BD7D02A1-AA8C-4892-814E-922EE7737FA4}"/>
            </a:ext>
          </a:extLst>
        </cdr:cNvPr>
        <cdr:cNvSpPr txBox="1"/>
      </cdr:nvSpPr>
      <cdr:spPr>
        <a:xfrm xmlns:a="http://schemas.openxmlformats.org/drawingml/2006/main">
          <a:off x="7103120" y="3321301"/>
          <a:ext cx="4020356" cy="7161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3200" b="1" dirty="0">
              <a:solidFill>
                <a:srgbClr val="0F2E4A"/>
              </a:solidFill>
              <a:latin typeface="+mj-lt"/>
            </a:rPr>
            <a:t>Ad</a:t>
          </a:r>
          <a:r>
            <a:rPr lang="nb-NO" sz="3200" b="1" baseline="0" dirty="0">
              <a:solidFill>
                <a:srgbClr val="0F2E4A"/>
              </a:solidFill>
              <a:latin typeface="+mj-lt"/>
            </a:rPr>
            <a:t> rev share 44 %</a:t>
          </a:r>
          <a:endParaRPr lang="nb-NO" sz="3200" b="1" dirty="0">
            <a:solidFill>
              <a:srgbClr val="0F2E4A"/>
            </a:solidFill>
            <a:latin typeface="+mj-lt"/>
          </a:endParaRPr>
        </a:p>
      </cdr:txBody>
    </cdr:sp>
  </cdr:relSizeAnchor>
  <cdr:relSizeAnchor xmlns:cdr="http://schemas.openxmlformats.org/drawingml/2006/chartDrawing">
    <cdr:from>
      <cdr:x>0.61604</cdr:x>
      <cdr:y>0.07308</cdr:y>
    </cdr:from>
    <cdr:to>
      <cdr:x>0.97569</cdr:x>
      <cdr:y>0.21197</cdr:y>
    </cdr:to>
    <cdr:sp macro="" textlink="">
      <cdr:nvSpPr>
        <cdr:cNvPr id="4" name="TekstSylinder 1">
          <a:extLst xmlns:a="http://schemas.openxmlformats.org/drawingml/2006/main">
            <a:ext uri="{FF2B5EF4-FFF2-40B4-BE49-F238E27FC236}">
              <a16:creationId xmlns="" xmlns:a16="http://schemas.microsoft.com/office/drawing/2014/main" id="{9428BCA1-82EC-4304-8422-A1837BE74499}"/>
            </a:ext>
          </a:extLst>
        </cdr:cNvPr>
        <cdr:cNvSpPr txBox="1"/>
      </cdr:nvSpPr>
      <cdr:spPr>
        <a:xfrm xmlns:a="http://schemas.openxmlformats.org/drawingml/2006/main">
          <a:off x="6968648" y="376837"/>
          <a:ext cx="4068403" cy="7161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3200" b="1" dirty="0">
              <a:solidFill>
                <a:srgbClr val="E4A11C"/>
              </a:solidFill>
              <a:latin typeface="+mj-lt"/>
            </a:rPr>
            <a:t>User rev share 56 %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7020"/>
          </a:xfrm>
          <a:prstGeom prst="rect">
            <a:avLst/>
          </a:prstGeom>
        </p:spPr>
        <p:txBody>
          <a:bodyPr vert="horz" lIns="91431" tIns="45715" rIns="91431" bIns="45715" rtlCol="0"/>
          <a:lstStyle>
            <a:lvl1pPr algn="l">
              <a:defRPr sz="1200"/>
            </a:lvl1pPr>
          </a:lstStyle>
          <a:p>
            <a:endParaRPr lang="nb-NO" dirty="0"/>
          </a:p>
        </p:txBody>
      </p:sp>
      <p:sp>
        <p:nvSpPr>
          <p:cNvPr id="3" name="Date Placeholder 2"/>
          <p:cNvSpPr>
            <a:spLocks noGrp="1"/>
          </p:cNvSpPr>
          <p:nvPr>
            <p:ph type="dt" sz="quarter" idx="1"/>
          </p:nvPr>
        </p:nvSpPr>
        <p:spPr>
          <a:xfrm>
            <a:off x="3848647" y="0"/>
            <a:ext cx="2944283" cy="497020"/>
          </a:xfrm>
          <a:prstGeom prst="rect">
            <a:avLst/>
          </a:prstGeom>
        </p:spPr>
        <p:txBody>
          <a:bodyPr vert="horz" lIns="91431" tIns="45715" rIns="91431" bIns="45715" rtlCol="0"/>
          <a:lstStyle>
            <a:lvl1pPr algn="r">
              <a:defRPr sz="1200"/>
            </a:lvl1pPr>
          </a:lstStyle>
          <a:p>
            <a:fld id="{6C71AFD8-AB79-4484-B64F-2F6706A8213B}" type="datetimeFigureOut">
              <a:rPr lang="nb-NO" smtClean="0"/>
              <a:t>05.11.2018</a:t>
            </a:fld>
            <a:endParaRPr lang="nb-NO" dirty="0"/>
          </a:p>
        </p:txBody>
      </p:sp>
      <p:sp>
        <p:nvSpPr>
          <p:cNvPr id="4" name="Footer Placeholder 3"/>
          <p:cNvSpPr>
            <a:spLocks noGrp="1"/>
          </p:cNvSpPr>
          <p:nvPr>
            <p:ph type="ftr" sz="quarter" idx="2"/>
          </p:nvPr>
        </p:nvSpPr>
        <p:spPr>
          <a:xfrm>
            <a:off x="2" y="9408982"/>
            <a:ext cx="2944283" cy="497019"/>
          </a:xfrm>
          <a:prstGeom prst="rect">
            <a:avLst/>
          </a:prstGeom>
        </p:spPr>
        <p:txBody>
          <a:bodyPr vert="horz" lIns="91431" tIns="45715" rIns="91431" bIns="45715" rtlCol="0" anchor="b"/>
          <a:lstStyle>
            <a:lvl1pPr algn="l">
              <a:defRPr sz="1200"/>
            </a:lvl1pPr>
          </a:lstStyle>
          <a:p>
            <a:endParaRPr lang="nb-NO" dirty="0"/>
          </a:p>
        </p:txBody>
      </p:sp>
      <p:sp>
        <p:nvSpPr>
          <p:cNvPr id="5" name="Slide Number Placeholder 4"/>
          <p:cNvSpPr>
            <a:spLocks noGrp="1"/>
          </p:cNvSpPr>
          <p:nvPr>
            <p:ph type="sldNum" sz="quarter" idx="3"/>
          </p:nvPr>
        </p:nvSpPr>
        <p:spPr>
          <a:xfrm>
            <a:off x="3848647" y="9408982"/>
            <a:ext cx="2944283" cy="497019"/>
          </a:xfrm>
          <a:prstGeom prst="rect">
            <a:avLst/>
          </a:prstGeom>
        </p:spPr>
        <p:txBody>
          <a:bodyPr vert="horz" lIns="91431" tIns="45715" rIns="91431" bIns="45715" rtlCol="0" anchor="b"/>
          <a:lstStyle>
            <a:lvl1pPr algn="r">
              <a:defRPr sz="1200"/>
            </a:lvl1pPr>
          </a:lstStyle>
          <a:p>
            <a:fld id="{C735F57C-ECFD-456B-A3A8-772B1C3A2CFC}" type="slidenum">
              <a:rPr lang="nb-NO" smtClean="0"/>
              <a:t>‹#›</a:t>
            </a:fld>
            <a:endParaRPr lang="nb-NO" dirty="0"/>
          </a:p>
        </p:txBody>
      </p:sp>
    </p:spTree>
    <p:extLst>
      <p:ext uri="{BB962C8B-B14F-4D97-AF65-F5344CB8AC3E}">
        <p14:creationId xmlns:p14="http://schemas.microsoft.com/office/powerpoint/2010/main" val="3022001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5450" y="0"/>
            <a:ext cx="5943600" cy="3343275"/>
          </a:xfrm>
          <a:prstGeom prst="rect">
            <a:avLst/>
          </a:prstGeom>
          <a:noFill/>
          <a:ln w="12700">
            <a:solidFill>
              <a:prstClr val="black"/>
            </a:solidFill>
          </a:ln>
        </p:spPr>
        <p:txBody>
          <a:bodyPr vert="horz" lIns="91431" tIns="45715" rIns="91431" bIns="45715" rtlCol="0" anchor="ctr"/>
          <a:lstStyle/>
          <a:p>
            <a:endParaRPr lang="en-GB" dirty="0"/>
          </a:p>
        </p:txBody>
      </p:sp>
      <p:sp>
        <p:nvSpPr>
          <p:cNvPr id="5" name="Notes Placeholder 4"/>
          <p:cNvSpPr>
            <a:spLocks noGrp="1"/>
          </p:cNvSpPr>
          <p:nvPr>
            <p:ph type="body" sz="quarter" idx="3"/>
          </p:nvPr>
        </p:nvSpPr>
        <p:spPr>
          <a:xfrm>
            <a:off x="1" y="3508744"/>
            <a:ext cx="6709144" cy="6397256"/>
          </a:xfrm>
          <a:prstGeom prst="rect">
            <a:avLst/>
          </a:prstGeom>
        </p:spPr>
        <p:txBody>
          <a:bodyPr vert="horz" lIns="91431" tIns="45715" rIns="91431" bIns="4571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a:xfrm>
            <a:off x="3848647" y="9408982"/>
            <a:ext cx="2944283" cy="497019"/>
          </a:xfrm>
          <a:prstGeom prst="rect">
            <a:avLst/>
          </a:prstGeom>
        </p:spPr>
        <p:txBody>
          <a:bodyPr vert="horz" lIns="91431" tIns="45715" rIns="91431" bIns="45715" rtlCol="0" anchor="b"/>
          <a:lstStyle>
            <a:lvl1pPr algn="r">
              <a:defRPr sz="1200"/>
            </a:lvl1pPr>
          </a:lstStyle>
          <a:p>
            <a:fld id="{65900C33-90AE-4963-9AD8-3B07939F57E9}" type="slidenum">
              <a:rPr lang="en-GB" smtClean="0"/>
              <a:t>‹#›</a:t>
            </a:fld>
            <a:endParaRPr lang="en-GB" dirty="0"/>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just"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457200" algn="just"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914400" algn="just"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1371600" algn="just"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1828800" algn="just"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 y="3508744"/>
            <a:ext cx="6709144" cy="5709684"/>
          </a:xfrm>
        </p:spPr>
        <p:txBody>
          <a:bodyPr/>
          <a:lstStyle/>
          <a:p>
            <a:r>
              <a:rPr lang="nb-NO" sz="2000" kern="1200" dirty="0">
                <a:solidFill>
                  <a:schemeClr val="tx1"/>
                </a:solidFill>
                <a:effectLst/>
                <a:latin typeface="Times New Roman" panose="02020603050405020304" pitchFamily="18" charset="0"/>
                <a:ea typeface="+mn-ea"/>
                <a:cs typeface="Times New Roman" panose="02020603050405020304" pitchFamily="18" charset="0"/>
              </a:rPr>
              <a:t>Hello everybody!</a:t>
            </a:r>
          </a:p>
          <a:p>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2000" kern="1200" dirty="0">
                <a:solidFill>
                  <a:schemeClr val="tx1"/>
                </a:solidFill>
                <a:effectLst/>
                <a:latin typeface="Times New Roman" panose="02020603050405020304" pitchFamily="18" charset="0"/>
                <a:ea typeface="+mn-ea"/>
                <a:cs typeface="Times New Roman" panose="02020603050405020304" pitchFamily="18" charset="0"/>
              </a:rPr>
              <a:t>We’re here to update you on the online mesurements in Norway, and since we have a busy day and I wanna leave some time for the last speaker, which is also me, we’ll just jump right in.  </a:t>
            </a:r>
          </a:p>
          <a:p>
            <a:endParaRPr lang="en-US" dirty="0"/>
          </a:p>
        </p:txBody>
      </p:sp>
      <p:sp>
        <p:nvSpPr>
          <p:cNvPr id="4" name="Plassholder for lysbildenummer 3"/>
          <p:cNvSpPr>
            <a:spLocks noGrp="1"/>
          </p:cNvSpPr>
          <p:nvPr>
            <p:ph type="sldNum" sz="quarter" idx="10"/>
          </p:nvPr>
        </p:nvSpPr>
        <p:spPr/>
        <p:txBody>
          <a:bodyPr/>
          <a:lstStyle/>
          <a:p>
            <a:fld id="{65900C33-90AE-4963-9AD8-3B07939F57E9}" type="slidenum">
              <a:rPr lang="en-GB" smtClean="0"/>
              <a:t>1</a:t>
            </a:fld>
            <a:endParaRPr lang="en-GB" dirty="0"/>
          </a:p>
        </p:txBody>
      </p:sp>
    </p:spTree>
    <p:extLst>
      <p:ext uri="{BB962C8B-B14F-4D97-AF65-F5344CB8AC3E}">
        <p14:creationId xmlns:p14="http://schemas.microsoft.com/office/powerpoint/2010/main" val="3405508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08744"/>
            <a:ext cx="6529754" cy="5900239"/>
          </a:xfrm>
        </p:spPr>
        <p:txBody>
          <a:bodyPr/>
          <a:lstStyle/>
          <a:p>
            <a:pPr>
              <a:lnSpc>
                <a:spcPct val="150000"/>
              </a:lnSpc>
            </a:pPr>
            <a:r>
              <a:rPr lang="en-US" dirty="0">
                <a:solidFill>
                  <a:srgbClr val="1C1C1C"/>
                </a:solidFill>
              </a:rPr>
              <a:t>We will measure all platforms in the C&amp;M survey (NRS): Paper editions, ePapers, mobile, desktop and tablets</a:t>
            </a:r>
          </a:p>
          <a:p>
            <a:pPr>
              <a:lnSpc>
                <a:spcPct val="150000"/>
              </a:lnSpc>
            </a:pPr>
            <a:endParaRPr lang="en-US" dirty="0"/>
          </a:p>
          <a:p>
            <a:pPr>
              <a:lnSpc>
                <a:spcPct val="150000"/>
              </a:lnSpc>
            </a:pPr>
            <a:r>
              <a:rPr lang="en-US" dirty="0"/>
              <a:t>However, recall </a:t>
            </a:r>
            <a:r>
              <a:rPr lang="en-US" b="1" i="1" dirty="0"/>
              <a:t>methodologies</a:t>
            </a:r>
            <a:r>
              <a:rPr lang="en-US" dirty="0"/>
              <a:t> have their limitations when it comes to measuring all types of digital content. So, we have to combine traditional surveys with passive electronic measurements and use data integration to report consumption of digital content in the traditional NRS databases.</a:t>
            </a:r>
          </a:p>
          <a:p>
            <a:pPr>
              <a:lnSpc>
                <a:spcPct val="150000"/>
              </a:lnSpc>
            </a:pPr>
            <a:endParaRPr lang="en-US" dirty="0"/>
          </a:p>
          <a:p>
            <a:pPr>
              <a:lnSpc>
                <a:spcPct val="150000"/>
              </a:lnSpc>
            </a:pPr>
            <a:r>
              <a:rPr lang="en-US" i="0" dirty="0">
                <a:solidFill>
                  <a:srgbClr val="1C1C1C"/>
                </a:solidFill>
              </a:rPr>
              <a:t>Brand First is the best method for reporting figures from all platforms and the total</a:t>
            </a:r>
            <a:r>
              <a:rPr lang="en-US" i="0" baseline="0" dirty="0">
                <a:solidFill>
                  <a:srgbClr val="1C1C1C"/>
                </a:solidFill>
              </a:rPr>
              <a:t> brand footprint.</a:t>
            </a:r>
            <a:endParaRPr lang="en-US" i="0" dirty="0">
              <a:solidFill>
                <a:srgbClr val="1C1C1C"/>
              </a:solidFill>
            </a:endParaRPr>
          </a:p>
        </p:txBody>
      </p:sp>
      <p:sp>
        <p:nvSpPr>
          <p:cNvPr id="4" name="Slide Number Placeholder 3"/>
          <p:cNvSpPr>
            <a:spLocks noGrp="1"/>
          </p:cNvSpPr>
          <p:nvPr>
            <p:ph type="sldNum" sz="quarter" idx="10"/>
          </p:nvPr>
        </p:nvSpPr>
        <p:spPr/>
        <p:txBody>
          <a:bodyPr/>
          <a:lstStyle/>
          <a:p>
            <a:fld id="{65900C33-90AE-4963-9AD8-3B07939F57E9}" type="slidenum">
              <a:rPr lang="en-GB" smtClean="0"/>
              <a:t>10</a:t>
            </a:fld>
            <a:endParaRPr lang="en-GB" dirty="0"/>
          </a:p>
        </p:txBody>
      </p:sp>
    </p:spTree>
    <p:extLst>
      <p:ext uri="{BB962C8B-B14F-4D97-AF65-F5344CB8AC3E}">
        <p14:creationId xmlns:p14="http://schemas.microsoft.com/office/powerpoint/2010/main" val="4164630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08744"/>
            <a:ext cx="6709144" cy="5624623"/>
          </a:xfrm>
        </p:spPr>
        <p:txBody>
          <a:bodyPr/>
          <a:lstStyle/>
          <a:p>
            <a:pPr>
              <a:lnSpc>
                <a:spcPct val="150000"/>
              </a:lnSpc>
            </a:pPr>
            <a:endParaRPr lang="en-GB" dirty="0"/>
          </a:p>
          <a:p>
            <a:pPr>
              <a:lnSpc>
                <a:spcPct val="150000"/>
              </a:lnSpc>
            </a:pPr>
            <a:r>
              <a:rPr lang="en-GB" dirty="0"/>
              <a:t>The online measurement will be deliver</a:t>
            </a:r>
            <a:r>
              <a:rPr lang="en-GB" baseline="0" dirty="0"/>
              <a:t> by comScore and was presented at the EMRO in Luzern.</a:t>
            </a:r>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11</a:t>
            </a:fld>
            <a:endParaRPr lang="en-GB" dirty="0"/>
          </a:p>
        </p:txBody>
      </p:sp>
    </p:spTree>
    <p:extLst>
      <p:ext uri="{BB962C8B-B14F-4D97-AF65-F5344CB8AC3E}">
        <p14:creationId xmlns:p14="http://schemas.microsoft.com/office/powerpoint/2010/main" val="378514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1588"/>
            <a:ext cx="3659187" cy="2058988"/>
          </a:xfrm>
        </p:spPr>
      </p:sp>
      <p:sp>
        <p:nvSpPr>
          <p:cNvPr id="3" name="Notes Placeholder 2"/>
          <p:cNvSpPr>
            <a:spLocks noGrp="1"/>
          </p:cNvSpPr>
          <p:nvPr>
            <p:ph type="body" idx="1"/>
          </p:nvPr>
        </p:nvSpPr>
        <p:spPr>
          <a:xfrm>
            <a:off x="1" y="2189062"/>
            <a:ext cx="6709144" cy="7088953"/>
          </a:xfrm>
        </p:spPr>
        <p:txBody>
          <a:bodyPr/>
          <a:lstStyle/>
          <a:p>
            <a:pPr>
              <a:lnSpc>
                <a:spcPct val="150000"/>
              </a:lnSpc>
            </a:pPr>
            <a:r>
              <a:rPr lang="en-GB" dirty="0"/>
              <a:t>The comScore approach combines person-level measurement from desktop and mobile device panels with census data to account for 100% of the use. </a:t>
            </a:r>
          </a:p>
          <a:p>
            <a:pPr defTabSz="912935">
              <a:lnSpc>
                <a:spcPct val="150000"/>
              </a:lnSpc>
              <a:defRPr/>
            </a:pPr>
            <a:endParaRPr lang="en-GB" dirty="0"/>
          </a:p>
          <a:p>
            <a:pPr defTabSz="912935">
              <a:lnSpc>
                <a:spcPct val="150000"/>
              </a:lnSpc>
              <a:defRPr/>
            </a:pPr>
            <a:r>
              <a:rPr lang="en-GB" dirty="0"/>
              <a:t>Participating companies place tags on all their content – web pages, videos, apps and ads, and these calls are recorded by comScore servers every time content is accessed. The system is able to view these calls on its global panel in addition to measuring the census tag calls.</a:t>
            </a:r>
          </a:p>
          <a:p>
            <a:pPr defTabSz="912935">
              <a:defRPr/>
            </a:pPr>
            <a:endParaRPr lang="en-GB" dirty="0"/>
          </a:p>
          <a:p>
            <a:pPr defTabSz="912935">
              <a:defRPr/>
            </a:pPr>
            <a:r>
              <a:rPr lang="en-GB" sz="1000" dirty="0"/>
              <a:t>However, the approach is more complex than that since the unified digital measurement solution also is using other elements such as </a:t>
            </a:r>
            <a:r>
              <a:rPr lang="en-GB" sz="1000" b="1" i="1" dirty="0"/>
              <a:t>enumeration</a:t>
            </a:r>
            <a:r>
              <a:rPr lang="en-GB" sz="1000" dirty="0"/>
              <a:t> survey to define the overlaps and multi-platform definitions to produce MMX MP. </a:t>
            </a:r>
          </a:p>
        </p:txBody>
      </p:sp>
      <p:sp>
        <p:nvSpPr>
          <p:cNvPr id="4" name="Slide Number Placeholder 3"/>
          <p:cNvSpPr>
            <a:spLocks noGrp="1"/>
          </p:cNvSpPr>
          <p:nvPr>
            <p:ph type="sldNum" sz="quarter" idx="10"/>
          </p:nvPr>
        </p:nvSpPr>
        <p:spPr/>
        <p:txBody>
          <a:bodyPr/>
          <a:lstStyle/>
          <a:p>
            <a:fld id="{65900C33-90AE-4963-9AD8-3B07939F57E9}" type="slidenum">
              <a:rPr lang="en-GB" smtClean="0"/>
              <a:t>12</a:t>
            </a:fld>
            <a:endParaRPr lang="en-GB" dirty="0"/>
          </a:p>
        </p:txBody>
      </p:sp>
    </p:spTree>
    <p:extLst>
      <p:ext uri="{BB962C8B-B14F-4D97-AF65-F5344CB8AC3E}">
        <p14:creationId xmlns:p14="http://schemas.microsoft.com/office/powerpoint/2010/main" val="3544130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08744"/>
            <a:ext cx="6709144" cy="5754181"/>
          </a:xfrm>
        </p:spPr>
        <p:txBody>
          <a:bodyPr/>
          <a:lstStyle/>
          <a:p>
            <a:r>
              <a:rPr lang="en-GB" dirty="0">
                <a:solidFill>
                  <a:srgbClr val="000000"/>
                </a:solidFill>
              </a:rPr>
              <a:t>We will measure both Norwegian and international online content and reporting all devices: Desktop, tablets and mobile.</a:t>
            </a:r>
          </a:p>
          <a:p>
            <a:endParaRPr lang="en-GB" dirty="0">
              <a:solidFill>
                <a:srgbClr val="000000"/>
              </a:solidFill>
            </a:endParaRPr>
          </a:p>
          <a:p>
            <a:pPr marL="342386" indent="-342386">
              <a:buFont typeface="Wingdings" panose="05000000000000000000" pitchFamily="2" charset="2"/>
              <a:buChar char="§"/>
            </a:pPr>
            <a:r>
              <a:rPr lang="en-GB" dirty="0">
                <a:solidFill>
                  <a:srgbClr val="000000"/>
                </a:solidFill>
              </a:rPr>
              <a:t>The comScore online measure in Norway will follow global comScore’ methods and standards.</a:t>
            </a:r>
          </a:p>
          <a:p>
            <a:pPr marL="342386" indent="-342386">
              <a:buFont typeface="Wingdings" panose="05000000000000000000" pitchFamily="2" charset="2"/>
              <a:buChar char="§"/>
            </a:pPr>
            <a:r>
              <a:rPr lang="en-GB" dirty="0">
                <a:solidFill>
                  <a:srgbClr val="000000"/>
                </a:solidFill>
              </a:rPr>
              <a:t>comScore will deliver monthly figures to Kantar and we will calibrate the figures into C&amp;M (NRS).</a:t>
            </a:r>
          </a:p>
          <a:p>
            <a:pPr marL="342386" indent="-342386">
              <a:buFont typeface="Wingdings" panose="05000000000000000000" pitchFamily="2" charset="2"/>
              <a:buChar char="§"/>
            </a:pPr>
            <a:r>
              <a:rPr lang="en-GB" dirty="0">
                <a:solidFill>
                  <a:srgbClr val="000000"/>
                </a:solidFill>
              </a:rPr>
              <a:t>Validations and calculations of the data are based on the UDM method for monthly data sets. </a:t>
            </a:r>
          </a:p>
          <a:p>
            <a:pPr marL="342386" indent="-342386">
              <a:buFont typeface="Wingdings" panose="05000000000000000000" pitchFamily="2" charset="2"/>
              <a:buChar char="§"/>
            </a:pPr>
            <a:r>
              <a:rPr lang="en-GB" dirty="0">
                <a:solidFill>
                  <a:srgbClr val="000000"/>
                </a:solidFill>
              </a:rPr>
              <a:t>comScore’s main deliveries to the market is analytic tools such as MMX, MoMX, VMX etc. These tools will be used by the media agencies and advertisers.</a:t>
            </a:r>
          </a:p>
        </p:txBody>
      </p:sp>
      <p:sp>
        <p:nvSpPr>
          <p:cNvPr id="4" name="Slide Number Placeholder 3"/>
          <p:cNvSpPr>
            <a:spLocks noGrp="1"/>
          </p:cNvSpPr>
          <p:nvPr>
            <p:ph type="sldNum" sz="quarter" idx="10"/>
          </p:nvPr>
        </p:nvSpPr>
        <p:spPr/>
        <p:txBody>
          <a:bodyPr/>
          <a:lstStyle/>
          <a:p>
            <a:fld id="{65900C33-90AE-4963-9AD8-3B07939F57E9}" type="slidenum">
              <a:rPr lang="en-GB" smtClean="0"/>
              <a:t>13</a:t>
            </a:fld>
            <a:endParaRPr lang="en-GB" dirty="0"/>
          </a:p>
        </p:txBody>
      </p:sp>
    </p:spTree>
    <p:extLst>
      <p:ext uri="{BB962C8B-B14F-4D97-AF65-F5344CB8AC3E}">
        <p14:creationId xmlns:p14="http://schemas.microsoft.com/office/powerpoint/2010/main" val="269159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08744"/>
            <a:ext cx="6709144" cy="5720316"/>
          </a:xfrm>
        </p:spPr>
        <p:txBody>
          <a:bodyPr/>
          <a:lstStyle/>
          <a:p>
            <a:r>
              <a:rPr lang="en-GB" dirty="0"/>
              <a:t>Reporting</a:t>
            </a:r>
          </a:p>
        </p:txBody>
      </p:sp>
      <p:sp>
        <p:nvSpPr>
          <p:cNvPr id="4" name="Slide Number Placeholder 3"/>
          <p:cNvSpPr>
            <a:spLocks noGrp="1"/>
          </p:cNvSpPr>
          <p:nvPr>
            <p:ph type="sldNum" sz="quarter" idx="10"/>
          </p:nvPr>
        </p:nvSpPr>
        <p:spPr/>
        <p:txBody>
          <a:bodyPr/>
          <a:lstStyle/>
          <a:p>
            <a:fld id="{65900C33-90AE-4963-9AD8-3B07939F57E9}" type="slidenum">
              <a:rPr lang="en-GB" smtClean="0"/>
              <a:t>14</a:t>
            </a:fld>
            <a:endParaRPr lang="en-GB" dirty="0"/>
          </a:p>
        </p:txBody>
      </p:sp>
    </p:spTree>
    <p:extLst>
      <p:ext uri="{BB962C8B-B14F-4D97-AF65-F5344CB8AC3E}">
        <p14:creationId xmlns:p14="http://schemas.microsoft.com/office/powerpoint/2010/main" val="3219005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08744"/>
            <a:ext cx="6709144" cy="5794744"/>
          </a:xfrm>
        </p:spPr>
        <p:txBody>
          <a:bodyPr/>
          <a:lstStyle/>
          <a:p>
            <a:r>
              <a:rPr lang="en-GB" dirty="0">
                <a:solidFill>
                  <a:srgbClr val="000000"/>
                </a:solidFill>
              </a:rPr>
              <a:t>We will monthly calibrate the figures from comScore into C&amp;M.</a:t>
            </a:r>
          </a:p>
          <a:p>
            <a:endParaRPr lang="en-GB" i="1" dirty="0">
              <a:solidFill>
                <a:srgbClr val="000000"/>
              </a:solidFill>
            </a:endParaRPr>
          </a:p>
          <a:p>
            <a:r>
              <a:rPr lang="en-GB" i="1" dirty="0">
                <a:solidFill>
                  <a:srgbClr val="000000"/>
                </a:solidFill>
              </a:rPr>
              <a:t>Kantar Online </a:t>
            </a:r>
            <a:r>
              <a:rPr lang="en-GB" dirty="0">
                <a:solidFill>
                  <a:srgbClr val="000000"/>
                </a:solidFill>
              </a:rPr>
              <a:t>(Galileo/Gallup PC) will report daily figures for all platforms.</a:t>
            </a:r>
          </a:p>
          <a:p>
            <a:endParaRPr lang="en-GB" dirty="0">
              <a:solidFill>
                <a:srgbClr val="000000"/>
              </a:solidFill>
            </a:endParaRPr>
          </a:p>
          <a:p>
            <a:r>
              <a:rPr lang="en-GB" dirty="0">
                <a:solidFill>
                  <a:srgbClr val="000000"/>
                </a:solidFill>
              </a:rPr>
              <a:t>The publication platform </a:t>
            </a:r>
            <a:r>
              <a:rPr lang="en-GB" i="1" dirty="0">
                <a:solidFill>
                  <a:srgbClr val="000000"/>
                </a:solidFill>
              </a:rPr>
              <a:t>Medieportalen</a:t>
            </a:r>
            <a:r>
              <a:rPr lang="en-GB" dirty="0">
                <a:solidFill>
                  <a:srgbClr val="000000"/>
                </a:solidFill>
              </a:rPr>
              <a:t> will report daily figures for all platforms monthly. This website will deliver official online figures for all Norwegian media also for TV, radio, newspaper, magazines and online. </a:t>
            </a:r>
            <a:r>
              <a:rPr lang="en-GB" u="sng" dirty="0">
                <a:solidFill>
                  <a:srgbClr val="000000"/>
                </a:solidFill>
              </a:rPr>
              <a:t>For online:</a:t>
            </a:r>
          </a:p>
          <a:p>
            <a:pPr marL="998625" lvl="3" indent="-456514" algn="l">
              <a:buFont typeface="+mj-lt"/>
              <a:buAutoNum type="arabicPeriod"/>
            </a:pPr>
            <a:r>
              <a:rPr lang="en-GB" dirty="0">
                <a:solidFill>
                  <a:srgbClr val="000000"/>
                </a:solidFill>
              </a:rPr>
              <a:t>Rankings of daily reach for all platforms</a:t>
            </a:r>
          </a:p>
          <a:p>
            <a:pPr marL="998625" lvl="3" indent="-456514" algn="l">
              <a:buFont typeface="+mj-lt"/>
              <a:buAutoNum type="arabicPeriod"/>
            </a:pPr>
            <a:r>
              <a:rPr lang="en-GB" dirty="0">
                <a:solidFill>
                  <a:srgbClr val="000000"/>
                </a:solidFill>
              </a:rPr>
              <a:t>Graphic with demographic profile</a:t>
            </a:r>
          </a:p>
          <a:p>
            <a:pPr marL="998625" lvl="3" indent="-456514" algn="l">
              <a:buFont typeface="+mj-lt"/>
              <a:buAutoNum type="arabicPeriod"/>
            </a:pPr>
            <a:r>
              <a:rPr lang="en-GB" dirty="0">
                <a:solidFill>
                  <a:srgbClr val="000000"/>
                </a:solidFill>
              </a:rPr>
              <a:t>Comparison of online sites</a:t>
            </a:r>
          </a:p>
          <a:p>
            <a:pPr marL="998625" lvl="3" indent="-456514" algn="l">
              <a:buFont typeface="+mj-lt"/>
              <a:buAutoNum type="arabicPeriod"/>
            </a:pPr>
            <a:r>
              <a:rPr lang="en-GB" dirty="0">
                <a:solidFill>
                  <a:srgbClr val="000000"/>
                </a:solidFill>
              </a:rPr>
              <a:t>Trend analyses</a:t>
            </a:r>
          </a:p>
        </p:txBody>
      </p:sp>
      <p:sp>
        <p:nvSpPr>
          <p:cNvPr id="4" name="Slide Number Placeholder 3"/>
          <p:cNvSpPr>
            <a:spLocks noGrp="1"/>
          </p:cNvSpPr>
          <p:nvPr>
            <p:ph type="sldNum" sz="quarter" idx="10"/>
          </p:nvPr>
        </p:nvSpPr>
        <p:spPr/>
        <p:txBody>
          <a:bodyPr/>
          <a:lstStyle/>
          <a:p>
            <a:fld id="{65900C33-90AE-4963-9AD8-3B07939F57E9}" type="slidenum">
              <a:rPr lang="en-GB" smtClean="0"/>
              <a:t>15</a:t>
            </a:fld>
            <a:endParaRPr lang="en-GB" dirty="0"/>
          </a:p>
        </p:txBody>
      </p:sp>
    </p:spTree>
    <p:extLst>
      <p:ext uri="{BB962C8B-B14F-4D97-AF65-F5344CB8AC3E}">
        <p14:creationId xmlns:p14="http://schemas.microsoft.com/office/powerpoint/2010/main" val="3274392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08744"/>
            <a:ext cx="6709144" cy="5794744"/>
          </a:xfrm>
        </p:spPr>
        <p:txBody>
          <a:bodyPr/>
          <a:lstStyle/>
          <a:p>
            <a:pPr>
              <a:lnSpc>
                <a:spcPct val="150000"/>
              </a:lnSpc>
            </a:pPr>
            <a:r>
              <a:rPr lang="en-GB" noProof="0" dirty="0"/>
              <a:t>This slide from Medieportalen illustrate how</a:t>
            </a:r>
            <a:r>
              <a:rPr lang="en-GB" baseline="0" noProof="0" dirty="0"/>
              <a:t> we reports the ranking of the newspapers and we will give rankings of daily reach for all platforms.</a:t>
            </a:r>
          </a:p>
          <a:p>
            <a:pPr>
              <a:lnSpc>
                <a:spcPct val="150000"/>
              </a:lnSpc>
            </a:pPr>
            <a:endParaRPr lang="en-GB" baseline="0" noProof="0" dirty="0"/>
          </a:p>
          <a:p>
            <a:pPr>
              <a:lnSpc>
                <a:spcPct val="150000"/>
              </a:lnSpc>
            </a:pPr>
            <a:endParaRPr lang="nb-NO" dirty="0"/>
          </a:p>
        </p:txBody>
      </p:sp>
      <p:sp>
        <p:nvSpPr>
          <p:cNvPr id="4" name="Slide Number Placeholder 3"/>
          <p:cNvSpPr>
            <a:spLocks noGrp="1"/>
          </p:cNvSpPr>
          <p:nvPr>
            <p:ph type="sldNum" sz="quarter" idx="10"/>
          </p:nvPr>
        </p:nvSpPr>
        <p:spPr/>
        <p:txBody>
          <a:bodyPr/>
          <a:lstStyle/>
          <a:p>
            <a:fld id="{65900C33-90AE-4963-9AD8-3B07939F57E9}" type="slidenum">
              <a:rPr lang="en-GB" smtClean="0"/>
              <a:t>16</a:t>
            </a:fld>
            <a:endParaRPr lang="en-GB" dirty="0"/>
          </a:p>
        </p:txBody>
      </p:sp>
    </p:spTree>
    <p:extLst>
      <p:ext uri="{BB962C8B-B14F-4D97-AF65-F5344CB8AC3E}">
        <p14:creationId xmlns:p14="http://schemas.microsoft.com/office/powerpoint/2010/main" val="1006257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08744"/>
            <a:ext cx="6709144" cy="5613991"/>
          </a:xfrm>
        </p:spPr>
        <p:txBody>
          <a:bodyPr/>
          <a:lstStyle/>
          <a:p>
            <a:pPr defTabSz="913028">
              <a:lnSpc>
                <a:spcPct val="150000"/>
              </a:lnSpc>
            </a:pPr>
            <a:r>
              <a:rPr lang="en-GB" noProof="0" dirty="0"/>
              <a:t>And</a:t>
            </a:r>
            <a:r>
              <a:rPr lang="en-GB" baseline="0" noProof="0" dirty="0"/>
              <a:t> t</a:t>
            </a:r>
            <a:r>
              <a:rPr lang="en-GB" noProof="0" dirty="0"/>
              <a:t>his slide from MediePortalen illustrate how</a:t>
            </a:r>
            <a:r>
              <a:rPr lang="en-GB" baseline="0" noProof="0" dirty="0"/>
              <a:t> can analyse the profile of the users. It will be demographic and geographic figures and graphic.</a:t>
            </a:r>
          </a:p>
          <a:p>
            <a:pPr defTabSz="913028">
              <a:lnSpc>
                <a:spcPct val="150000"/>
              </a:lnSpc>
            </a:pPr>
            <a:r>
              <a:rPr lang="en-GB" baseline="0" noProof="0" dirty="0"/>
              <a:t> </a:t>
            </a:r>
          </a:p>
        </p:txBody>
      </p:sp>
      <p:sp>
        <p:nvSpPr>
          <p:cNvPr id="4" name="Slide Number Placeholder 3"/>
          <p:cNvSpPr>
            <a:spLocks noGrp="1"/>
          </p:cNvSpPr>
          <p:nvPr>
            <p:ph type="sldNum" sz="quarter" idx="10"/>
          </p:nvPr>
        </p:nvSpPr>
        <p:spPr/>
        <p:txBody>
          <a:bodyPr/>
          <a:lstStyle/>
          <a:p>
            <a:fld id="{65900C33-90AE-4963-9AD8-3B07939F57E9}" type="slidenum">
              <a:rPr lang="en-GB" smtClean="0"/>
              <a:t>17</a:t>
            </a:fld>
            <a:endParaRPr lang="en-GB" dirty="0"/>
          </a:p>
        </p:txBody>
      </p:sp>
    </p:spTree>
    <p:extLst>
      <p:ext uri="{BB962C8B-B14F-4D97-AF65-F5344CB8AC3E}">
        <p14:creationId xmlns:p14="http://schemas.microsoft.com/office/powerpoint/2010/main" val="1827710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08744"/>
            <a:ext cx="6709144" cy="2743200"/>
          </a:xfrm>
        </p:spPr>
        <p:txBody>
          <a:bodyPr/>
          <a:lstStyle/>
          <a:p>
            <a:r>
              <a:rPr lang="en-GB" dirty="0"/>
              <a:t>Some challenges</a:t>
            </a:r>
          </a:p>
        </p:txBody>
      </p:sp>
      <p:sp>
        <p:nvSpPr>
          <p:cNvPr id="4" name="Slide Number Placeholder 3"/>
          <p:cNvSpPr>
            <a:spLocks noGrp="1"/>
          </p:cNvSpPr>
          <p:nvPr>
            <p:ph type="sldNum" sz="quarter" idx="10"/>
          </p:nvPr>
        </p:nvSpPr>
        <p:spPr/>
        <p:txBody>
          <a:bodyPr/>
          <a:lstStyle/>
          <a:p>
            <a:fld id="{65900C33-90AE-4963-9AD8-3B07939F57E9}" type="slidenum">
              <a:rPr lang="en-GB" smtClean="0"/>
              <a:t>18</a:t>
            </a:fld>
            <a:endParaRPr lang="en-GB" dirty="0"/>
          </a:p>
        </p:txBody>
      </p:sp>
    </p:spTree>
    <p:extLst>
      <p:ext uri="{BB962C8B-B14F-4D97-AF65-F5344CB8AC3E}">
        <p14:creationId xmlns:p14="http://schemas.microsoft.com/office/powerpoint/2010/main" val="3304327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0"/>
            <a:ext cx="4524375" cy="2544763"/>
          </a:xfrm>
        </p:spPr>
      </p:sp>
      <p:sp>
        <p:nvSpPr>
          <p:cNvPr id="3" name="Notes Placeholder 2"/>
          <p:cNvSpPr>
            <a:spLocks noGrp="1"/>
          </p:cNvSpPr>
          <p:nvPr>
            <p:ph type="body" idx="1"/>
          </p:nvPr>
        </p:nvSpPr>
        <p:spPr>
          <a:xfrm>
            <a:off x="1" y="2875433"/>
            <a:ext cx="6709144" cy="6345051"/>
          </a:xfrm>
        </p:spPr>
        <p:txBody>
          <a:bodyPr/>
          <a:lstStyle/>
          <a:p>
            <a:pPr marL="637218" lvl="1" indent="-456514"/>
            <a:r>
              <a:rPr lang="en-GB" dirty="0">
                <a:solidFill>
                  <a:srgbClr val="000000"/>
                </a:solidFill>
              </a:rPr>
              <a:t>comScore’s </a:t>
            </a:r>
            <a:r>
              <a:rPr lang="en-GB" i="1" dirty="0">
                <a:solidFill>
                  <a:srgbClr val="000000"/>
                </a:solidFill>
              </a:rPr>
              <a:t>UDM method is developed for mainly</a:t>
            </a:r>
          </a:p>
          <a:p>
            <a:pPr marL="637218" lvl="1" indent="-456514"/>
            <a:r>
              <a:rPr lang="en-GB" i="1" dirty="0">
                <a:solidFill>
                  <a:srgbClr val="000000"/>
                </a:solidFill>
              </a:rPr>
              <a:t>reporting monthly audience measurement figures</a:t>
            </a:r>
            <a:r>
              <a:rPr lang="en-GB" dirty="0">
                <a:solidFill>
                  <a:srgbClr val="000000"/>
                </a:solidFill>
              </a:rPr>
              <a:t>, - not</a:t>
            </a:r>
          </a:p>
          <a:p>
            <a:pPr marL="637218" lvl="1" indent="-456514"/>
            <a:r>
              <a:rPr lang="en-GB" dirty="0">
                <a:solidFill>
                  <a:srgbClr val="000000"/>
                </a:solidFill>
              </a:rPr>
              <a:t>for daily reach (ADV). </a:t>
            </a:r>
          </a:p>
          <a:p>
            <a:pPr marL="637218" lvl="1" indent="-456514"/>
            <a:r>
              <a:rPr lang="en-GB" dirty="0">
                <a:solidFill>
                  <a:srgbClr val="000000"/>
                </a:solidFill>
              </a:rPr>
              <a:t>However, the Norwegian</a:t>
            </a:r>
          </a:p>
          <a:p>
            <a:pPr marL="637218" lvl="1" indent="-456514"/>
            <a:r>
              <a:rPr lang="en-GB" dirty="0">
                <a:solidFill>
                  <a:srgbClr val="000000"/>
                </a:solidFill>
              </a:rPr>
              <a:t>publishers are used to daily averages as their currency. </a:t>
            </a:r>
          </a:p>
          <a:p>
            <a:pPr marL="637218" lvl="1" indent="-456514"/>
            <a:r>
              <a:rPr lang="en-GB" u="sng" dirty="0">
                <a:solidFill>
                  <a:srgbClr val="000000"/>
                </a:solidFill>
              </a:rPr>
              <a:t>Technical and practical challenges:</a:t>
            </a:r>
          </a:p>
          <a:p>
            <a:pPr marL="523089" lvl="1" indent="-342386">
              <a:buFont typeface="+mj-lt"/>
              <a:buAutoNum type="arabicPeriod"/>
            </a:pPr>
            <a:r>
              <a:rPr lang="en-US" dirty="0">
                <a:solidFill>
                  <a:srgbClr val="000000"/>
                </a:solidFill>
              </a:rPr>
              <a:t>There are still many websites that have </a:t>
            </a:r>
            <a:r>
              <a:rPr lang="en-US" i="1" dirty="0">
                <a:solidFill>
                  <a:srgbClr val="000000"/>
                </a:solidFill>
              </a:rPr>
              <a:t>not fully tagged </a:t>
            </a:r>
            <a:r>
              <a:rPr lang="en-US" dirty="0">
                <a:solidFill>
                  <a:srgbClr val="000000"/>
                </a:solidFill>
              </a:rPr>
              <a:t>all their content. This is imperative for the ADV calculations.</a:t>
            </a:r>
          </a:p>
          <a:p>
            <a:pPr marL="523089" lvl="1" indent="-342386">
              <a:buFont typeface="+mj-lt"/>
              <a:buAutoNum type="arabicPeriod"/>
            </a:pPr>
            <a:r>
              <a:rPr lang="en-US" i="1" dirty="0">
                <a:solidFill>
                  <a:srgbClr val="000000"/>
                </a:solidFill>
              </a:rPr>
              <a:t>Nedoms</a:t>
            </a:r>
            <a:r>
              <a:rPr lang="en-US" dirty="0">
                <a:solidFill>
                  <a:srgbClr val="000000"/>
                </a:solidFill>
              </a:rPr>
              <a:t> (Non-essential domains) are URLs (pop-ups/pop-unders) that should not be included in the reportable entity. These needs to be confirmed with the clients and cleaned from the measured data. </a:t>
            </a:r>
          </a:p>
          <a:p>
            <a:pPr marL="523089" lvl="1" indent="-342386">
              <a:buFont typeface="+mj-lt"/>
              <a:buAutoNum type="arabicPeriod"/>
            </a:pPr>
            <a:r>
              <a:rPr lang="en-US" dirty="0">
                <a:solidFill>
                  <a:srgbClr val="000000"/>
                </a:solidFill>
              </a:rPr>
              <a:t>Microsoft Defender AV dropped comScore of their whitelist in error, resulting in </a:t>
            </a:r>
            <a:r>
              <a:rPr lang="en-US" i="1" dirty="0">
                <a:solidFill>
                  <a:srgbClr val="000000"/>
                </a:solidFill>
              </a:rPr>
              <a:t>a loss of 1000 panel-members</a:t>
            </a:r>
            <a:r>
              <a:rPr lang="en-US" dirty="0">
                <a:solidFill>
                  <a:srgbClr val="000000"/>
                </a:solidFill>
              </a:rPr>
              <a:t>. Panel build-up is in progress and expected to reach normal levels in June. </a:t>
            </a:r>
          </a:p>
          <a:p>
            <a:pPr marL="637218" lvl="1" indent="-456514"/>
            <a:r>
              <a:rPr lang="en-US" dirty="0">
                <a:solidFill>
                  <a:srgbClr val="000000"/>
                </a:solidFill>
              </a:rPr>
              <a:t>The data inputs to the Average Daily Visitors (ADV) </a:t>
            </a:r>
          </a:p>
          <a:p>
            <a:pPr marL="637218" lvl="1" indent="-456514"/>
            <a:r>
              <a:rPr lang="en-US" dirty="0">
                <a:solidFill>
                  <a:srgbClr val="000000"/>
                </a:solidFill>
              </a:rPr>
              <a:t>calculation still need to be cleaned up before the  </a:t>
            </a:r>
          </a:p>
          <a:p>
            <a:pPr marL="637218" lvl="1" indent="-456514"/>
            <a:r>
              <a:rPr lang="en-US" dirty="0">
                <a:solidFill>
                  <a:srgbClr val="000000"/>
                </a:solidFill>
              </a:rPr>
              <a:t>measure can play the role of the currency.</a:t>
            </a:r>
            <a:endParaRPr lang="en-GB" dirty="0">
              <a:solidFill>
                <a:srgbClr val="000000"/>
              </a:solidFill>
            </a:endParaRPr>
          </a:p>
        </p:txBody>
      </p:sp>
      <p:sp>
        <p:nvSpPr>
          <p:cNvPr id="4" name="Slide Number Placeholder 3"/>
          <p:cNvSpPr>
            <a:spLocks noGrp="1"/>
          </p:cNvSpPr>
          <p:nvPr>
            <p:ph type="sldNum" sz="quarter" idx="10"/>
          </p:nvPr>
        </p:nvSpPr>
        <p:spPr/>
        <p:txBody>
          <a:bodyPr/>
          <a:lstStyle/>
          <a:p>
            <a:fld id="{65900C33-90AE-4963-9AD8-3B07939F57E9}" type="slidenum">
              <a:rPr lang="en-GB" smtClean="0"/>
              <a:t>19</a:t>
            </a:fld>
            <a:endParaRPr lang="en-GB" dirty="0"/>
          </a:p>
        </p:txBody>
      </p:sp>
    </p:spTree>
    <p:extLst>
      <p:ext uri="{BB962C8B-B14F-4D97-AF65-F5344CB8AC3E}">
        <p14:creationId xmlns:p14="http://schemas.microsoft.com/office/powerpoint/2010/main" val="385969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 y="3508744"/>
            <a:ext cx="6709144" cy="5730949"/>
          </a:xfrm>
        </p:spPr>
        <p:txBody>
          <a:bodyPr/>
          <a:lstStyle/>
          <a:p>
            <a:r>
              <a:rPr lang="nb-NO" baseline="0" noProof="0" dirty="0"/>
              <a:t>So, when we were here last year, we had just started working with Kantar and comScore on the new measurements combining print and online. For the first time, we had a joint contract covering all of our titles on all devices. We started  preparations already last year, but it wasn’t until January that the contract became effective. </a:t>
            </a:r>
          </a:p>
          <a:p>
            <a:endParaRPr lang="nb-NO" baseline="0" noProof="0" dirty="0"/>
          </a:p>
          <a:p>
            <a:r>
              <a:rPr lang="nb-NO" baseline="0" noProof="0" dirty="0"/>
              <a:t>We were enthusiastic about the new opportunies - both to provide upgraded currencies to the market, but also the possibilities of extending the measurements into a larger eco—system. </a:t>
            </a:r>
          </a:p>
          <a:p>
            <a:endParaRPr lang="nb-NO" baseline="0" noProof="0" dirty="0"/>
          </a:p>
          <a:p>
            <a:endParaRPr lang="nb-NO" baseline="0" dirty="0"/>
          </a:p>
        </p:txBody>
      </p:sp>
      <p:sp>
        <p:nvSpPr>
          <p:cNvPr id="4" name="Plassholder for lysbildenummer 3"/>
          <p:cNvSpPr>
            <a:spLocks noGrp="1"/>
          </p:cNvSpPr>
          <p:nvPr>
            <p:ph type="sldNum" sz="quarter" idx="10"/>
          </p:nvPr>
        </p:nvSpPr>
        <p:spPr/>
        <p:txBody>
          <a:bodyPr/>
          <a:lstStyle/>
          <a:p>
            <a:fld id="{65900C33-90AE-4963-9AD8-3B07939F57E9}" type="slidenum">
              <a:rPr lang="en-GB" smtClean="0"/>
              <a:t>2</a:t>
            </a:fld>
            <a:endParaRPr lang="en-GB" dirty="0"/>
          </a:p>
        </p:txBody>
      </p:sp>
    </p:spTree>
    <p:extLst>
      <p:ext uri="{BB962C8B-B14F-4D97-AF65-F5344CB8AC3E}">
        <p14:creationId xmlns:p14="http://schemas.microsoft.com/office/powerpoint/2010/main" val="2272794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0"/>
            <a:ext cx="4583113" cy="2578100"/>
          </a:xfrm>
        </p:spPr>
      </p:sp>
      <p:sp>
        <p:nvSpPr>
          <p:cNvPr id="3" name="Notes Placeholder 2"/>
          <p:cNvSpPr>
            <a:spLocks noGrp="1"/>
          </p:cNvSpPr>
          <p:nvPr>
            <p:ph type="body" idx="1"/>
          </p:nvPr>
        </p:nvSpPr>
        <p:spPr>
          <a:xfrm>
            <a:off x="1" y="2822380"/>
            <a:ext cx="6709144" cy="5284005"/>
          </a:xfrm>
        </p:spPr>
        <p:txBody>
          <a:bodyPr/>
          <a:lstStyle/>
          <a:p>
            <a:r>
              <a:rPr lang="en-GB" dirty="0">
                <a:solidFill>
                  <a:srgbClr val="000000"/>
                </a:solidFill>
              </a:rPr>
              <a:t>A temporary solution for </a:t>
            </a:r>
            <a:r>
              <a:rPr lang="en-GB" u="sng" dirty="0">
                <a:solidFill>
                  <a:srgbClr val="000000"/>
                </a:solidFill>
              </a:rPr>
              <a:t>desktop</a:t>
            </a:r>
            <a:r>
              <a:rPr lang="en-GB" dirty="0">
                <a:solidFill>
                  <a:srgbClr val="000000"/>
                </a:solidFill>
              </a:rPr>
              <a:t> figures </a:t>
            </a:r>
          </a:p>
          <a:p>
            <a:pPr marL="342386" indent="-342386">
              <a:buFont typeface="Wingdings" panose="05000000000000000000" pitchFamily="2" charset="2"/>
              <a:buChar char="§"/>
            </a:pPr>
            <a:r>
              <a:rPr lang="en-GB" dirty="0">
                <a:solidFill>
                  <a:srgbClr val="000000"/>
                </a:solidFill>
              </a:rPr>
              <a:t>The media, media agencies, advertisers and the public are waiting to see the new online figures.</a:t>
            </a:r>
          </a:p>
          <a:p>
            <a:pPr marL="342386" indent="-342386">
              <a:buFont typeface="Wingdings" panose="05000000000000000000" pitchFamily="2" charset="2"/>
              <a:buChar char="§"/>
            </a:pPr>
            <a:r>
              <a:rPr lang="en-GB" dirty="0">
                <a:solidFill>
                  <a:srgbClr val="000000"/>
                </a:solidFill>
              </a:rPr>
              <a:t>The census data gives stable, credible and transparent figures. We have many analysis that shows collerations between census data and audience data – perhaps you remember EMRO in Stockholm 2015...</a:t>
            </a:r>
          </a:p>
          <a:p>
            <a:pPr marL="342386" indent="-342386">
              <a:buFont typeface="Wingdings" panose="05000000000000000000" pitchFamily="2" charset="2"/>
              <a:buChar char="§"/>
            </a:pPr>
            <a:r>
              <a:rPr lang="en-GB" dirty="0">
                <a:solidFill>
                  <a:srgbClr val="000000"/>
                </a:solidFill>
              </a:rPr>
              <a:t>The ratios for UDM (ADV) and census data on daily basis are between 1.0 and 1.2 for the largest sites who have valid UDM (ADV) figures.</a:t>
            </a:r>
          </a:p>
          <a:p>
            <a:endParaRPr lang="en-GB" u="sng" dirty="0">
              <a:solidFill>
                <a:srgbClr val="000000"/>
              </a:solidFill>
            </a:endParaRPr>
          </a:p>
          <a:p>
            <a:r>
              <a:rPr lang="en-GB" u="sng" dirty="0">
                <a:solidFill>
                  <a:srgbClr val="000000"/>
                </a:solidFill>
              </a:rPr>
              <a:t>A proposal for a solution for the May data:</a:t>
            </a:r>
          </a:p>
          <a:p>
            <a:pPr marL="817921" lvl="2" indent="-456514">
              <a:buFont typeface="+mj-lt"/>
              <a:buAutoNum type="arabicPeriod"/>
            </a:pPr>
            <a:r>
              <a:rPr lang="en-GB" dirty="0">
                <a:solidFill>
                  <a:srgbClr val="000000"/>
                </a:solidFill>
              </a:rPr>
              <a:t>Use UDM ADV for the largest sites with valid data (ref. tagging &amp; Nedoms).</a:t>
            </a:r>
          </a:p>
          <a:p>
            <a:pPr marL="817921" lvl="2" indent="-456514">
              <a:buFont typeface="+mj-lt"/>
              <a:buAutoNum type="arabicPeriod"/>
            </a:pPr>
            <a:r>
              <a:rPr lang="en-GB" dirty="0">
                <a:solidFill>
                  <a:srgbClr val="000000"/>
                </a:solidFill>
              </a:rPr>
              <a:t>CookieToPerson (</a:t>
            </a:r>
            <a:r>
              <a:rPr lang="en-GB" i="1" dirty="0">
                <a:solidFill>
                  <a:srgbClr val="000000"/>
                </a:solidFill>
              </a:rPr>
              <a:t>C2P</a:t>
            </a:r>
            <a:r>
              <a:rPr lang="en-GB" dirty="0">
                <a:solidFill>
                  <a:srgbClr val="000000"/>
                </a:solidFill>
              </a:rPr>
              <a:t>) for homogeneous groups of sites.    </a:t>
            </a:r>
          </a:p>
        </p:txBody>
      </p:sp>
      <p:sp>
        <p:nvSpPr>
          <p:cNvPr id="4" name="Slide Number Placeholder 3"/>
          <p:cNvSpPr>
            <a:spLocks noGrp="1"/>
          </p:cNvSpPr>
          <p:nvPr>
            <p:ph type="sldNum" sz="quarter" idx="10"/>
          </p:nvPr>
        </p:nvSpPr>
        <p:spPr/>
        <p:txBody>
          <a:bodyPr/>
          <a:lstStyle/>
          <a:p>
            <a:fld id="{65900C33-90AE-4963-9AD8-3B07939F57E9}" type="slidenum">
              <a:rPr lang="en-GB" smtClean="0"/>
              <a:t>20</a:t>
            </a:fld>
            <a:endParaRPr lang="en-GB" dirty="0"/>
          </a:p>
        </p:txBody>
      </p:sp>
    </p:spTree>
    <p:extLst>
      <p:ext uri="{BB962C8B-B14F-4D97-AF65-F5344CB8AC3E}">
        <p14:creationId xmlns:p14="http://schemas.microsoft.com/office/powerpoint/2010/main" val="3022321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08744"/>
            <a:ext cx="6709144" cy="5637466"/>
          </a:xfrm>
        </p:spPr>
        <p:txBody>
          <a:bodyPr/>
          <a:lstStyle/>
          <a:p>
            <a:r>
              <a:rPr lang="en-GB" b="0" dirty="0"/>
              <a:t>We</a:t>
            </a:r>
            <a:r>
              <a:rPr lang="en-GB" b="0" baseline="0" dirty="0"/>
              <a:t> have actually been </a:t>
            </a:r>
            <a:r>
              <a:rPr lang="en-GB" dirty="0">
                <a:solidFill>
                  <a:srgbClr val="000000"/>
                </a:solidFill>
                <a:cs typeface="Arial" charset="0"/>
              </a:rPr>
              <a:t>reporting </a:t>
            </a:r>
            <a:r>
              <a:rPr lang="en-GB" i="1" dirty="0">
                <a:solidFill>
                  <a:srgbClr val="7030A0"/>
                </a:solidFill>
                <a:cs typeface="Arial" charset="0"/>
              </a:rPr>
              <a:t>stable</a:t>
            </a:r>
            <a:r>
              <a:rPr lang="en-GB" dirty="0">
                <a:solidFill>
                  <a:srgbClr val="000000"/>
                </a:solidFill>
                <a:cs typeface="Arial" charset="0"/>
              </a:rPr>
              <a:t> and credible figures for 20 years from C&amp;M</a:t>
            </a:r>
            <a:r>
              <a:rPr lang="en-GB" dirty="0">
                <a:cs typeface="Arial" charset="0"/>
              </a:rPr>
              <a:t>. This means that the clients are used to the same old CATI method with pretty stable figures.</a:t>
            </a:r>
          </a:p>
          <a:p>
            <a:endParaRPr lang="en-GB" dirty="0">
              <a:cs typeface="Arial" charset="0"/>
            </a:endParaRPr>
          </a:p>
          <a:p>
            <a:r>
              <a:rPr lang="en-GB" dirty="0">
                <a:cs typeface="Arial" charset="0"/>
              </a:rPr>
              <a:t>I have presented this slide for VGs daily reach for VG total, print, online and mobile several times at EMRO meetings. These media house analyses are very popular among the media directors and are used by the press and in annual financial reports.</a:t>
            </a:r>
          </a:p>
          <a:p>
            <a:endParaRPr lang="en-GB" dirty="0">
              <a:cs typeface="Arial" charset="0"/>
            </a:endParaRPr>
          </a:p>
          <a:p>
            <a:r>
              <a:rPr lang="en-GB" dirty="0">
                <a:cs typeface="Arial" charset="0"/>
              </a:rPr>
              <a:t>So, you can understand the reactions when the media researches bring in new and perhaps lower figures – like we did 2015…. </a:t>
            </a:r>
          </a:p>
        </p:txBody>
      </p:sp>
      <p:sp>
        <p:nvSpPr>
          <p:cNvPr id="4" name="Slide Number Placeholder 3"/>
          <p:cNvSpPr>
            <a:spLocks noGrp="1"/>
          </p:cNvSpPr>
          <p:nvPr>
            <p:ph type="sldNum" sz="quarter" idx="10"/>
          </p:nvPr>
        </p:nvSpPr>
        <p:spPr/>
        <p:txBody>
          <a:bodyPr/>
          <a:lstStyle/>
          <a:p>
            <a:fld id="{65900C33-90AE-4963-9AD8-3B07939F57E9}" type="slidenum">
              <a:rPr lang="en-GB" smtClean="0"/>
              <a:t>21</a:t>
            </a:fld>
            <a:endParaRPr lang="en-GB" dirty="0"/>
          </a:p>
        </p:txBody>
      </p:sp>
    </p:spTree>
    <p:extLst>
      <p:ext uri="{BB962C8B-B14F-4D97-AF65-F5344CB8AC3E}">
        <p14:creationId xmlns:p14="http://schemas.microsoft.com/office/powerpoint/2010/main" val="3837888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0"/>
            <a:ext cx="5278438" cy="2968625"/>
          </a:xfrm>
        </p:spPr>
      </p:sp>
      <p:sp>
        <p:nvSpPr>
          <p:cNvPr id="3" name="Notes Placeholder 2"/>
          <p:cNvSpPr>
            <a:spLocks noGrp="1"/>
          </p:cNvSpPr>
          <p:nvPr>
            <p:ph type="body" idx="1"/>
          </p:nvPr>
        </p:nvSpPr>
        <p:spPr>
          <a:xfrm>
            <a:off x="-116958" y="3130085"/>
            <a:ext cx="6826103" cy="6278897"/>
          </a:xfrm>
        </p:spPr>
        <p:txBody>
          <a:bodyPr/>
          <a:lstStyle/>
          <a:p>
            <a:pPr marL="637218" lvl="1" indent="-456514" algn="l"/>
            <a:r>
              <a:rPr lang="en-GB" b="1" dirty="0">
                <a:solidFill>
                  <a:srgbClr val="000000"/>
                </a:solidFill>
              </a:rPr>
              <a:t>Some other aspect</a:t>
            </a:r>
          </a:p>
          <a:p>
            <a:pPr marL="523604" lvl="1" indent="-342900" algn="l">
              <a:buFont typeface="Wingdings" panose="05000000000000000000" pitchFamily="2" charset="2"/>
              <a:buChar char="§"/>
            </a:pPr>
            <a:r>
              <a:rPr lang="en-GB" dirty="0">
                <a:solidFill>
                  <a:srgbClr val="000000"/>
                </a:solidFill>
              </a:rPr>
              <a:t>The media are used to stable, credible and transparent methods and figures.</a:t>
            </a:r>
          </a:p>
          <a:p>
            <a:pPr marL="523604" lvl="1" indent="-342900" algn="l">
              <a:buFont typeface="Wingdings" panose="05000000000000000000" pitchFamily="2" charset="2"/>
              <a:buChar char="§"/>
            </a:pPr>
            <a:r>
              <a:rPr lang="en-GB" i="1" dirty="0">
                <a:solidFill>
                  <a:srgbClr val="000000"/>
                </a:solidFill>
              </a:rPr>
              <a:t>Measurement methods and figures have to adopt new technological and political decision </a:t>
            </a:r>
            <a:r>
              <a:rPr lang="en-GB" dirty="0">
                <a:solidFill>
                  <a:srgbClr val="000000"/>
                </a:solidFill>
              </a:rPr>
              <a:t>such as updating of software, cookie deletion and GDRP more rapidly than ever before. These are huge challenges for the media, JIC’s, and research companies. </a:t>
            </a:r>
          </a:p>
          <a:p>
            <a:pPr marL="523604" lvl="1" indent="-342900" algn="l">
              <a:buFont typeface="Wingdings" panose="05000000000000000000" pitchFamily="2" charset="2"/>
              <a:buChar char="§"/>
            </a:pPr>
            <a:r>
              <a:rPr lang="en-GB" dirty="0">
                <a:solidFill>
                  <a:srgbClr val="000000"/>
                </a:solidFill>
              </a:rPr>
              <a:t>Mobile and tablets account for more than 60% of the traffic in Norway, and desktop for under 40%. </a:t>
            </a:r>
          </a:p>
          <a:p>
            <a:pPr marL="523604" lvl="1" indent="-342900" algn="l">
              <a:buFont typeface="Wingdings" panose="05000000000000000000" pitchFamily="2" charset="2"/>
              <a:buChar char="§"/>
            </a:pPr>
            <a:r>
              <a:rPr lang="en-GB" dirty="0">
                <a:solidFill>
                  <a:srgbClr val="000000"/>
                </a:solidFill>
              </a:rPr>
              <a:t>C2P factors (1,0 - 1,2) for desktop will have minimal effect for the total online reach and the total brand footprint (desktop, tablet, mobile, ePaper, paper) for the newspapers.</a:t>
            </a:r>
          </a:p>
          <a:p>
            <a:pPr marL="180704" lvl="1" algn="l"/>
            <a:endParaRPr lang="en-GB" dirty="0">
              <a:solidFill>
                <a:srgbClr val="000000"/>
              </a:solidFill>
            </a:endParaRPr>
          </a:p>
          <a:p>
            <a:pPr marL="180704" lvl="1" algn="l"/>
            <a:r>
              <a:rPr lang="en-GB" dirty="0">
                <a:solidFill>
                  <a:srgbClr val="000000"/>
                </a:solidFill>
              </a:rPr>
              <a:t>The daily reach figures are only used for </a:t>
            </a:r>
            <a:r>
              <a:rPr lang="en-GB" b="1" i="1" dirty="0">
                <a:solidFill>
                  <a:srgbClr val="000000"/>
                </a:solidFill>
              </a:rPr>
              <a:t>internal analyses</a:t>
            </a:r>
            <a:r>
              <a:rPr lang="en-GB" dirty="0">
                <a:solidFill>
                  <a:srgbClr val="000000"/>
                </a:solidFill>
              </a:rPr>
              <a:t> and for ranking of the services. The professional market and </a:t>
            </a:r>
            <a:r>
              <a:rPr lang="en-GB" b="1" i="1" dirty="0">
                <a:solidFill>
                  <a:srgbClr val="000000"/>
                </a:solidFill>
              </a:rPr>
              <a:t>media agencies </a:t>
            </a:r>
            <a:r>
              <a:rPr lang="en-GB" dirty="0">
                <a:solidFill>
                  <a:srgbClr val="000000"/>
                </a:solidFill>
              </a:rPr>
              <a:t>will use the comScore MMX, MoMX etc. for planning and campaign analyses.</a:t>
            </a:r>
          </a:p>
        </p:txBody>
      </p:sp>
      <p:sp>
        <p:nvSpPr>
          <p:cNvPr id="4" name="Slide Number Placeholder 3"/>
          <p:cNvSpPr>
            <a:spLocks noGrp="1"/>
          </p:cNvSpPr>
          <p:nvPr>
            <p:ph type="sldNum" sz="quarter" idx="10"/>
          </p:nvPr>
        </p:nvSpPr>
        <p:spPr/>
        <p:txBody>
          <a:bodyPr/>
          <a:lstStyle/>
          <a:p>
            <a:fld id="{65900C33-90AE-4963-9AD8-3B07939F57E9}" type="slidenum">
              <a:rPr lang="en-GB" smtClean="0"/>
              <a:t>22</a:t>
            </a:fld>
            <a:endParaRPr lang="en-GB" dirty="0"/>
          </a:p>
        </p:txBody>
      </p:sp>
    </p:spTree>
    <p:extLst>
      <p:ext uri="{BB962C8B-B14F-4D97-AF65-F5344CB8AC3E}">
        <p14:creationId xmlns:p14="http://schemas.microsoft.com/office/powerpoint/2010/main" val="3235711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0"/>
            <a:ext cx="5039685" cy="2834349"/>
          </a:xfrm>
        </p:spPr>
      </p:sp>
      <p:sp>
        <p:nvSpPr>
          <p:cNvPr id="3" name="Notes Placeholder 2"/>
          <p:cNvSpPr>
            <a:spLocks noGrp="1"/>
          </p:cNvSpPr>
          <p:nvPr>
            <p:ph type="body" idx="1"/>
          </p:nvPr>
        </p:nvSpPr>
        <p:spPr>
          <a:xfrm>
            <a:off x="85356" y="2968625"/>
            <a:ext cx="6709144" cy="5037691"/>
          </a:xfrm>
        </p:spPr>
        <p:txBody>
          <a:bodyPr/>
          <a:lstStyle/>
          <a:p>
            <a:pPr marL="637218" lvl="1" indent="-456514"/>
            <a:r>
              <a:rPr lang="en-GB" dirty="0">
                <a:solidFill>
                  <a:srgbClr val="000000"/>
                </a:solidFill>
              </a:rPr>
              <a:t>As you can see on the left hand</a:t>
            </a:r>
            <a:r>
              <a:rPr lang="en-GB" baseline="0" dirty="0">
                <a:solidFill>
                  <a:srgbClr val="000000"/>
                </a:solidFill>
              </a:rPr>
              <a:t> side, t</a:t>
            </a:r>
            <a:r>
              <a:rPr lang="en-GB" dirty="0">
                <a:solidFill>
                  <a:srgbClr val="000000"/>
                </a:solidFill>
              </a:rPr>
              <a:t>he mail objectives</a:t>
            </a:r>
          </a:p>
          <a:p>
            <a:pPr marL="637218" lvl="1" indent="-456514"/>
            <a:r>
              <a:rPr lang="en-GB" dirty="0">
                <a:solidFill>
                  <a:srgbClr val="000000"/>
                </a:solidFill>
              </a:rPr>
              <a:t>of the RFP are</a:t>
            </a:r>
            <a:r>
              <a:rPr lang="en-GB" baseline="0" dirty="0">
                <a:solidFill>
                  <a:srgbClr val="000000"/>
                </a:solidFill>
              </a:rPr>
              <a:t> full fined. The media agencies' have got</a:t>
            </a:r>
          </a:p>
          <a:p>
            <a:pPr marL="637218" lvl="1" indent="-456514"/>
            <a:r>
              <a:rPr lang="en-GB" baseline="0" dirty="0">
                <a:solidFill>
                  <a:srgbClr val="000000"/>
                </a:solidFill>
              </a:rPr>
              <a:t>360 degree data with online use for Norwegian and</a:t>
            </a:r>
            <a:endParaRPr lang="en-GB" dirty="0">
              <a:solidFill>
                <a:srgbClr val="000000"/>
              </a:solidFill>
            </a:endParaRPr>
          </a:p>
          <a:p>
            <a:pPr marL="637218" lvl="1" indent="-456514"/>
            <a:r>
              <a:rPr lang="en-GB" baseline="0" dirty="0">
                <a:solidFill>
                  <a:srgbClr val="000000"/>
                </a:solidFill>
              </a:rPr>
              <a:t>foreign media that can be used planning.</a:t>
            </a:r>
          </a:p>
          <a:p>
            <a:pPr marL="637218" lvl="1" indent="-456514"/>
            <a:r>
              <a:rPr lang="en-GB" dirty="0" smtClean="0">
                <a:solidFill>
                  <a:srgbClr val="000000"/>
                </a:solidFill>
              </a:rPr>
              <a:t>However</a:t>
            </a:r>
            <a:r>
              <a:rPr lang="en-GB" dirty="0">
                <a:solidFill>
                  <a:srgbClr val="000000"/>
                </a:solidFill>
              </a:rPr>
              <a:t>, there are some other expectations from </a:t>
            </a:r>
            <a:r>
              <a:rPr lang="en-GB" b="1" i="1" dirty="0">
                <a:solidFill>
                  <a:srgbClr val="000000"/>
                </a:solidFill>
              </a:rPr>
              <a:t>some </a:t>
            </a:r>
          </a:p>
          <a:p>
            <a:pPr marL="637218" lvl="1" indent="-456514"/>
            <a:r>
              <a:rPr lang="en-GB" b="1" i="1" dirty="0">
                <a:solidFill>
                  <a:srgbClr val="000000"/>
                </a:solidFill>
              </a:rPr>
              <a:t>of the publishers</a:t>
            </a:r>
            <a:r>
              <a:rPr lang="en-GB" baseline="0" dirty="0">
                <a:solidFill>
                  <a:srgbClr val="000000"/>
                </a:solidFill>
              </a:rPr>
              <a:t>. For example, what about:</a:t>
            </a:r>
          </a:p>
          <a:p>
            <a:pPr marL="523875" marR="0" lvl="1" indent="-342900"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2000" dirty="0">
                <a:solidFill>
                  <a:srgbClr val="000000"/>
                </a:solidFill>
              </a:rPr>
              <a:t>Internal web analytic tool?</a:t>
            </a:r>
          </a:p>
          <a:p>
            <a:pPr marL="523875" lvl="1" indent="-342900">
              <a:lnSpc>
                <a:spcPct val="150000"/>
              </a:lnSpc>
              <a:spcBef>
                <a:spcPts val="0"/>
              </a:spcBef>
              <a:buFont typeface="Wingdings" panose="05000000000000000000" pitchFamily="2" charset="2"/>
              <a:buChar char="§"/>
            </a:pPr>
            <a:r>
              <a:rPr lang="en-US" sz="2000" dirty="0">
                <a:solidFill>
                  <a:srgbClr val="000000"/>
                </a:solidFill>
              </a:rPr>
              <a:t>Large expensive high quality panels?</a:t>
            </a:r>
          </a:p>
          <a:p>
            <a:pPr marL="523875" lvl="1" indent="-342900">
              <a:lnSpc>
                <a:spcPct val="150000"/>
              </a:lnSpc>
              <a:spcBef>
                <a:spcPts val="0"/>
              </a:spcBef>
              <a:buFont typeface="Wingdings" panose="05000000000000000000" pitchFamily="2" charset="2"/>
              <a:buChar char="§"/>
            </a:pPr>
            <a:r>
              <a:rPr lang="en-US" sz="2000" dirty="0">
                <a:solidFill>
                  <a:srgbClr val="000000"/>
                </a:solidFill>
              </a:rPr>
              <a:t>Valid profile data for all sites/categories?</a:t>
            </a:r>
          </a:p>
          <a:p>
            <a:pPr marL="523875" lvl="1" indent="-342900">
              <a:lnSpc>
                <a:spcPct val="150000"/>
              </a:lnSpc>
              <a:spcBef>
                <a:spcPts val="0"/>
              </a:spcBef>
              <a:buFont typeface="Wingdings" panose="05000000000000000000" pitchFamily="2" charset="2"/>
              <a:buChar char="§"/>
            </a:pPr>
            <a:r>
              <a:rPr lang="en-US" sz="2000" dirty="0">
                <a:solidFill>
                  <a:srgbClr val="000000"/>
                </a:solidFill>
              </a:rPr>
              <a:t>Real time delivery of all data?</a:t>
            </a:r>
          </a:p>
          <a:p>
            <a:pPr marL="637218" lvl="1" indent="-456514"/>
            <a:r>
              <a:rPr lang="en-GB" dirty="0" smtClean="0">
                <a:solidFill>
                  <a:srgbClr val="000000"/>
                </a:solidFill>
              </a:rPr>
              <a:t>This</a:t>
            </a:r>
            <a:r>
              <a:rPr lang="en-GB" baseline="0" dirty="0" smtClean="0">
                <a:solidFill>
                  <a:srgbClr val="000000"/>
                </a:solidFill>
              </a:rPr>
              <a:t> </a:t>
            </a:r>
            <a:r>
              <a:rPr lang="en-GB" baseline="0" dirty="0">
                <a:solidFill>
                  <a:srgbClr val="000000"/>
                </a:solidFill>
              </a:rPr>
              <a:t>is not really part of the contract, so I think it is</a:t>
            </a:r>
          </a:p>
          <a:p>
            <a:pPr marL="637218" lvl="1" indent="-456514"/>
            <a:r>
              <a:rPr lang="en-GB" baseline="0" dirty="0">
                <a:solidFill>
                  <a:srgbClr val="000000"/>
                </a:solidFill>
              </a:rPr>
              <a:t>something we have to discuss with the publishers and</a:t>
            </a:r>
          </a:p>
          <a:p>
            <a:pPr marL="637218" lvl="1" indent="-456514"/>
            <a:r>
              <a:rPr lang="en-GB" baseline="0" dirty="0">
                <a:solidFill>
                  <a:srgbClr val="000000"/>
                </a:solidFill>
              </a:rPr>
              <a:t>the JIC. Well,</a:t>
            </a:r>
            <a:r>
              <a:rPr lang="en-GB" dirty="0">
                <a:solidFill>
                  <a:srgbClr val="000000"/>
                </a:solidFill>
              </a:rPr>
              <a:t> then I would like that Bente tell us about </a:t>
            </a:r>
          </a:p>
          <a:p>
            <a:pPr marL="637218" lvl="1" indent="-456514"/>
            <a:r>
              <a:rPr lang="en-GB" dirty="0">
                <a:solidFill>
                  <a:srgbClr val="000000"/>
                </a:solidFill>
              </a:rPr>
              <a:t>the future.</a:t>
            </a:r>
          </a:p>
        </p:txBody>
      </p:sp>
      <p:sp>
        <p:nvSpPr>
          <p:cNvPr id="4" name="Slide Number Placeholder 3"/>
          <p:cNvSpPr>
            <a:spLocks noGrp="1"/>
          </p:cNvSpPr>
          <p:nvPr>
            <p:ph type="sldNum" sz="quarter" idx="10"/>
          </p:nvPr>
        </p:nvSpPr>
        <p:spPr/>
        <p:txBody>
          <a:bodyPr/>
          <a:lstStyle/>
          <a:p>
            <a:fld id="{65900C33-90AE-4963-9AD8-3B07939F57E9}" type="slidenum">
              <a:rPr lang="en-GB" smtClean="0"/>
              <a:t>23</a:t>
            </a:fld>
            <a:endParaRPr lang="en-GB" dirty="0"/>
          </a:p>
        </p:txBody>
      </p:sp>
    </p:spTree>
    <p:extLst>
      <p:ext uri="{BB962C8B-B14F-4D97-AF65-F5344CB8AC3E}">
        <p14:creationId xmlns:p14="http://schemas.microsoft.com/office/powerpoint/2010/main" val="2381527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08744"/>
            <a:ext cx="6709144" cy="4423144"/>
          </a:xfrm>
        </p:spPr>
        <p:txBody>
          <a:bodyPr/>
          <a:lstStyle/>
          <a:p>
            <a:r>
              <a:rPr lang="nb-NO" sz="2000" kern="1200" dirty="0">
                <a:solidFill>
                  <a:schemeClr val="tx1"/>
                </a:solidFill>
                <a:effectLst/>
                <a:latin typeface="Times New Roman" panose="02020603050405020304" pitchFamily="18" charset="0"/>
                <a:ea typeface="+mn-ea"/>
                <a:cs typeface="Times New Roman" panose="02020603050405020304" pitchFamily="18" charset="0"/>
              </a:rPr>
              <a:t>Knut-Arne just described the core of the contract, and to sum up I would like to say a few words about were we go from here.  </a:t>
            </a:r>
          </a:p>
          <a:p>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900C33-90AE-4963-9AD8-3B07939F57E9}" type="slidenum">
              <a:rPr lang="en-GB" smtClean="0"/>
              <a:t>24</a:t>
            </a:fld>
            <a:endParaRPr lang="en-GB" dirty="0"/>
          </a:p>
        </p:txBody>
      </p:sp>
    </p:spTree>
    <p:extLst>
      <p:ext uri="{BB962C8B-B14F-4D97-AF65-F5344CB8AC3E}">
        <p14:creationId xmlns:p14="http://schemas.microsoft.com/office/powerpoint/2010/main" val="3291852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 y="3508744"/>
            <a:ext cx="6709144" cy="4316819"/>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Times New Roman" panose="02020603050405020304" pitchFamily="18" charset="0"/>
                <a:ea typeface="+mn-ea"/>
                <a:cs typeface="Times New Roman" panose="02020603050405020304" pitchFamily="18" charset="0"/>
              </a:rPr>
              <a:t>As you might have noticed our current solution actually gives us two datasets and two sets of demographics. One represented through the MMX software from </a:t>
            </a:r>
            <a:r>
              <a:rPr lang="nb-NO" sz="2000" kern="1200" dirty="0" err="1">
                <a:solidFill>
                  <a:schemeClr val="tx1"/>
                </a:solidFill>
                <a:effectLst/>
                <a:latin typeface="Times New Roman" panose="02020603050405020304" pitchFamily="18" charset="0"/>
                <a:ea typeface="+mn-ea"/>
                <a:cs typeface="Times New Roman" panose="02020603050405020304" pitchFamily="18" charset="0"/>
              </a:rPr>
              <a:t>comScore</a:t>
            </a:r>
            <a:r>
              <a:rPr lang="nb-NO" sz="2000" kern="1200" dirty="0">
                <a:solidFill>
                  <a:schemeClr val="tx1"/>
                </a:solidFill>
                <a:effectLst/>
                <a:latin typeface="Times New Roman" panose="02020603050405020304" pitchFamily="18" charset="0"/>
                <a:ea typeface="+mn-ea"/>
                <a:cs typeface="Times New Roman" panose="02020603050405020304" pitchFamily="18" charset="0"/>
              </a:rPr>
              <a:t>,</a:t>
            </a:r>
            <a:r>
              <a:rPr lang="en-US" sz="2000" kern="1200" baseline="-25000" dirty="0">
                <a:solidFill>
                  <a:schemeClr val="tx1"/>
                </a:solidFill>
                <a:effectLst/>
                <a:latin typeface="Arial" panose="020B0604020202020204" pitchFamily="34" charset="0"/>
                <a:ea typeface="+mn-ea"/>
                <a:cs typeface="Arial" panose="020B0604020202020204" pitchFamily="34" charset="0"/>
              </a:rPr>
              <a:t> </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reporting on any website or app  used by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Norwegains</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and exposed to the panel</a:t>
            </a:r>
            <a:r>
              <a:rPr lang="en-US" sz="2000" kern="1200" baseline="-25000" dirty="0">
                <a:solidFill>
                  <a:schemeClr val="tx1"/>
                </a:solidFill>
                <a:effectLst/>
                <a:latin typeface="Arial" panose="020B0604020202020204" pitchFamily="34" charset="0"/>
                <a:ea typeface="+mn-ea"/>
                <a:cs typeface="Arial" panose="020B0604020202020204" pitchFamily="34" charset="0"/>
              </a:rPr>
              <a:t>.</a:t>
            </a:r>
            <a:r>
              <a:rPr lang="nb-NO" sz="2000" kern="1200" dirty="0">
                <a:solidFill>
                  <a:schemeClr val="tx1"/>
                </a:solidFill>
                <a:effectLst/>
                <a:latin typeface="Times New Roman" panose="02020603050405020304" pitchFamily="18" charset="0"/>
                <a:ea typeface="+mn-ea"/>
                <a:cs typeface="Times New Roman" panose="02020603050405020304" pitchFamily="18" charset="0"/>
              </a:rPr>
              <a:t> The other based on peoples recollection of brands asked about within consumer and media. The latter approach also connects online readership figures to consumer and media data through the target group index.</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Times New Roman" panose="02020603050405020304" pitchFamily="18" charset="0"/>
                <a:ea typeface="+mn-ea"/>
                <a:cs typeface="Times New Roman" panose="02020603050405020304" pitchFamily="18" charset="0"/>
              </a:rPr>
              <a:t>As Knut-Arne has described these soloutions covers different user needs, but we still expect some confusion in the market, and it will be important for us to have clear guidelines as to how to use the different data. </a:t>
            </a:r>
          </a:p>
          <a:p>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Plassholder for lysbildenummer 3"/>
          <p:cNvSpPr>
            <a:spLocks noGrp="1"/>
          </p:cNvSpPr>
          <p:nvPr>
            <p:ph type="sldNum" sz="quarter" idx="10"/>
          </p:nvPr>
        </p:nvSpPr>
        <p:spPr/>
        <p:txBody>
          <a:bodyPr/>
          <a:lstStyle/>
          <a:p>
            <a:fld id="{65900C33-90AE-4963-9AD8-3B07939F57E9}" type="slidenum">
              <a:rPr lang="en-GB" smtClean="0"/>
              <a:t>25</a:t>
            </a:fld>
            <a:endParaRPr lang="en-GB" dirty="0"/>
          </a:p>
        </p:txBody>
      </p:sp>
    </p:spTree>
    <p:extLst>
      <p:ext uri="{BB962C8B-B14F-4D97-AF65-F5344CB8AC3E}">
        <p14:creationId xmlns:p14="http://schemas.microsoft.com/office/powerpoint/2010/main" val="2674015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 y="3508744"/>
            <a:ext cx="6709144" cy="4401879"/>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Times New Roman" panose="02020603050405020304" pitchFamily="18" charset="0"/>
                <a:ea typeface="+mn-ea"/>
                <a:cs typeface="Times New Roman" panose="02020603050405020304" pitchFamily="18" charset="0"/>
              </a:rPr>
              <a:t>Because of panel insufficiencies, lack of tagging and investigation of nedoms, we will not be able to publish data from Mai on daily reach, and June data will most likely also be questionnable on an ADV level.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Times New Roman" panose="02020603050405020304" pitchFamily="18" charset="0"/>
                <a:ea typeface="+mn-ea"/>
                <a:cs typeface="Times New Roman" panose="02020603050405020304" pitchFamily="18" charset="0"/>
              </a:rPr>
              <a:t>However, we still need to choose wether or not to implement the C2P model on censusdata, or trust that ADV will be approved on the dataset from June. C2P has been rejected before, but for smaller sites depending on censusdata only, it is more likely to be adapted.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Times New Roman" panose="02020603050405020304" pitchFamily="18" charset="0"/>
                <a:ea typeface="+mn-ea"/>
                <a:cs typeface="Times New Roman" panose="02020603050405020304" pitchFamily="18" charset="0"/>
              </a:rPr>
              <a:t>And when, and if, these issues are resolved we can get back to our dream, taking the data to the next level… </a:t>
            </a:r>
          </a:p>
          <a:p>
            <a:endParaRPr lang="en-US" dirty="0"/>
          </a:p>
        </p:txBody>
      </p:sp>
      <p:sp>
        <p:nvSpPr>
          <p:cNvPr id="4" name="Plassholder for lysbildenummer 3"/>
          <p:cNvSpPr>
            <a:spLocks noGrp="1"/>
          </p:cNvSpPr>
          <p:nvPr>
            <p:ph type="sldNum" sz="quarter" idx="10"/>
          </p:nvPr>
        </p:nvSpPr>
        <p:spPr/>
        <p:txBody>
          <a:bodyPr/>
          <a:lstStyle/>
          <a:p>
            <a:fld id="{65900C33-90AE-4963-9AD8-3B07939F57E9}" type="slidenum">
              <a:rPr lang="en-GB" smtClean="0"/>
              <a:t>26</a:t>
            </a:fld>
            <a:endParaRPr lang="en-GB" dirty="0"/>
          </a:p>
        </p:txBody>
      </p:sp>
    </p:spTree>
    <p:extLst>
      <p:ext uri="{BB962C8B-B14F-4D97-AF65-F5344CB8AC3E}">
        <p14:creationId xmlns:p14="http://schemas.microsoft.com/office/powerpoint/2010/main" val="1166498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774825" y="0"/>
            <a:ext cx="4600575" cy="2589213"/>
          </a:xfrm>
        </p:spPr>
      </p:sp>
      <p:sp>
        <p:nvSpPr>
          <p:cNvPr id="3" name="Plassholder for notater 2"/>
          <p:cNvSpPr>
            <a:spLocks noGrp="1"/>
          </p:cNvSpPr>
          <p:nvPr>
            <p:ph type="body" idx="1"/>
          </p:nvPr>
        </p:nvSpPr>
        <p:spPr>
          <a:xfrm>
            <a:off x="1" y="2727606"/>
            <a:ext cx="6712279" cy="6214375"/>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b-NO" sz="1800" kern="1200" dirty="0">
                <a:solidFill>
                  <a:schemeClr val="tx1"/>
                </a:solidFill>
                <a:effectLst/>
                <a:latin typeface="Times New Roman" panose="02020603050405020304" pitchFamily="18" charset="0"/>
                <a:ea typeface="+mn-ea"/>
                <a:cs typeface="Times New Roman" panose="02020603050405020304" pitchFamily="18" charset="0"/>
              </a:rPr>
              <a:t>We’ll provide the raw data from the online measurements to the publishers, who in turn could integrate the data into their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own</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systems,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covering</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needs</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for internal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traffic</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reporting</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b-NO" sz="1800" kern="1200" dirty="0">
                <a:solidFill>
                  <a:schemeClr val="tx1"/>
                </a:solidFill>
                <a:effectLst/>
                <a:latin typeface="Times New Roman" panose="02020603050405020304" pitchFamily="18" charset="0"/>
                <a:ea typeface="+mn-ea"/>
                <a:cs typeface="Times New Roman" panose="02020603050405020304" pitchFamily="18" charset="0"/>
              </a:rPr>
              <a:t>On the next level – MMX data for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filtering</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Media and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consumer</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data for data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enrichment</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and possible login-data could be merged into a unique DMP making data available in new ways.</a:t>
            </a:r>
          </a:p>
          <a:p>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b-NO" sz="1800" kern="1200" dirty="0">
                <a:solidFill>
                  <a:schemeClr val="tx1"/>
                </a:solidFill>
                <a:effectLst/>
                <a:latin typeface="Times New Roman" panose="02020603050405020304" pitchFamily="18" charset="0"/>
                <a:ea typeface="+mn-ea"/>
                <a:cs typeface="Times New Roman" panose="02020603050405020304" pitchFamily="18" charset="0"/>
              </a:rPr>
              <a:t>There has been a lot of talk of a joint login solution among Norwegian publishers, but so far nothing tangible has sprung out of these conversations. </a:t>
            </a:r>
          </a:p>
          <a:p>
            <a:pPr marL="0" marR="0" lvl="0" indent="0" algn="just" defTabSz="914400" rtl="0" eaLnBrk="1" fontAlgn="auto" latinLnBrk="0" hangingPunct="1">
              <a:lnSpc>
                <a:spcPct val="100000"/>
              </a:lnSpc>
              <a:spcBef>
                <a:spcPts val="0"/>
              </a:spcBef>
              <a:spcAft>
                <a:spcPts val="0"/>
              </a:spcAft>
              <a:buClrTx/>
              <a:buSzTx/>
              <a:buFontTx/>
              <a:buNone/>
              <a:tabLst/>
              <a:defRPr/>
            </a:pPr>
            <a:r>
              <a:rPr lang="nb-NO" sz="1800" kern="1200" dirty="0">
                <a:solidFill>
                  <a:schemeClr val="tx1"/>
                </a:solidFill>
                <a:effectLst/>
                <a:latin typeface="Times New Roman" panose="02020603050405020304" pitchFamily="18" charset="0"/>
                <a:ea typeface="+mn-ea"/>
                <a:cs typeface="Times New Roman" panose="02020603050405020304" pitchFamily="18" charset="0"/>
              </a:rPr>
              <a:t>What we do see, however,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are</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publishers</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pooling their inventory and broadening the scope of their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possible</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allies</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to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provide</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high</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quality</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advertising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products</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to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the</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market</a:t>
            </a:r>
            <a:r>
              <a:rPr lang="nb-NO" sz="1800" kern="1200" dirty="0">
                <a:solidFill>
                  <a:schemeClr val="tx1"/>
                </a:solidFill>
                <a:effectLst/>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b-NO" sz="1800" kern="1200" dirty="0">
                <a:solidFill>
                  <a:schemeClr val="tx1"/>
                </a:solidFill>
                <a:effectLst/>
                <a:latin typeface="Times New Roman" panose="02020603050405020304" pitchFamily="18" charset="0"/>
                <a:ea typeface="+mn-ea"/>
                <a:cs typeface="Times New Roman" panose="02020603050405020304" pitchFamily="18" charset="0"/>
              </a:rPr>
              <a:t>One example is Schibsted, Polaris (partly owned by Schibsted) and TV2 creating a common product «Premium Norway» , exclusively sold as private deals through Schibsted.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b-NO" sz="1800" kern="1200" dirty="0">
                <a:solidFill>
                  <a:schemeClr val="tx1"/>
                </a:solidFill>
                <a:effectLst/>
                <a:latin typeface="Times New Roman" panose="02020603050405020304" pitchFamily="18" charset="0"/>
                <a:ea typeface="+mn-ea"/>
                <a:cs typeface="Times New Roman" panose="02020603050405020304" pitchFamily="18" charset="0"/>
              </a:rPr>
              <a:t>Facebook has a daily reach of 77 percent in Norway, while Norwegian newspapers cover 81 percent of the market, so as you can see cooperation is essential on the global playing field.</a:t>
            </a:r>
          </a:p>
          <a:p>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Plassholder for lysbildenummer 3"/>
          <p:cNvSpPr>
            <a:spLocks noGrp="1"/>
          </p:cNvSpPr>
          <p:nvPr>
            <p:ph type="sldNum" sz="quarter" idx="10"/>
          </p:nvPr>
        </p:nvSpPr>
        <p:spPr/>
        <p:txBody>
          <a:bodyPr/>
          <a:lstStyle/>
          <a:p>
            <a:fld id="{65900C33-90AE-4963-9AD8-3B07939F57E9}" type="slidenum">
              <a:rPr lang="en-GB" smtClean="0"/>
              <a:t>27</a:t>
            </a:fld>
            <a:endParaRPr lang="en-GB" dirty="0"/>
          </a:p>
        </p:txBody>
      </p:sp>
    </p:spTree>
    <p:extLst>
      <p:ext uri="{BB962C8B-B14F-4D97-AF65-F5344CB8AC3E}">
        <p14:creationId xmlns:p14="http://schemas.microsoft.com/office/powerpoint/2010/main" val="1587655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2773" y="165469"/>
            <a:ext cx="5050464" cy="2840886"/>
          </a:xfrm>
        </p:spPr>
      </p:sp>
      <p:sp>
        <p:nvSpPr>
          <p:cNvPr id="3" name="Plassholder for notater 2"/>
          <p:cNvSpPr>
            <a:spLocks noGrp="1"/>
          </p:cNvSpPr>
          <p:nvPr>
            <p:ph type="body" idx="1"/>
          </p:nvPr>
        </p:nvSpPr>
        <p:spPr>
          <a:xfrm>
            <a:off x="0" y="3125966"/>
            <a:ext cx="6709144" cy="5550196"/>
          </a:xfrm>
        </p:spPr>
        <p:txBody>
          <a:bodyPr/>
          <a:lstStyle/>
          <a:p>
            <a:r>
              <a:rPr lang="nb-NO" sz="1800" kern="1200" dirty="0">
                <a:solidFill>
                  <a:schemeClr val="tx1"/>
                </a:solidFill>
                <a:effectLst/>
                <a:latin typeface="Times New Roman" panose="02020603050405020304" pitchFamily="18" charset="0"/>
                <a:ea typeface="+mn-ea"/>
                <a:cs typeface="Times New Roman" panose="02020603050405020304" pitchFamily="18" charset="0"/>
              </a:rPr>
              <a:t>I doubt that we will have a one-stop-shopping entry to all available inventory from Norwegian publishers in the near future,  but it is important for us to partner with research vendors that are able to adapt to the media market and that are front-runners in providing up to speed solutions that covers all aspects of the market. </a:t>
            </a:r>
          </a:p>
          <a:p>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1800" kern="1200" dirty="0">
                <a:solidFill>
                  <a:schemeClr val="tx1"/>
                </a:solidFill>
                <a:effectLst/>
                <a:latin typeface="Times New Roman" panose="02020603050405020304" pitchFamily="18" charset="0"/>
                <a:ea typeface="+mn-ea"/>
                <a:cs typeface="Times New Roman" panose="02020603050405020304" pitchFamily="18" charset="0"/>
              </a:rPr>
              <a:t>With GDPR, transparency and cooperation between publishers, and between publishers and tech-vendors or research companies becomes even more important. On the bright side, the tightening of the privacy regulations could benefit both users and premium publishers in the long run. </a:t>
            </a:r>
          </a:p>
          <a:p>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1800" kern="1200" dirty="0">
                <a:solidFill>
                  <a:schemeClr val="tx1"/>
                </a:solidFill>
                <a:effectLst/>
                <a:latin typeface="Times New Roman" panose="02020603050405020304" pitchFamily="18" charset="0"/>
                <a:ea typeface="+mn-ea"/>
                <a:cs typeface="Times New Roman" panose="02020603050405020304" pitchFamily="18" charset="0"/>
              </a:rPr>
              <a:t>As un understand, the work has just begun, and I look forward to sharing our dreams as well as the  reality with you also in the years to come. </a:t>
            </a:r>
          </a:p>
          <a:p>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1800" kern="1200" dirty="0">
                <a:solidFill>
                  <a:schemeClr val="tx1"/>
                </a:solidFill>
                <a:effectLst/>
                <a:latin typeface="Times New Roman" panose="02020603050405020304" pitchFamily="18" charset="0"/>
                <a:ea typeface="+mn-ea"/>
                <a:cs typeface="Times New Roman" panose="02020603050405020304" pitchFamily="18" charset="0"/>
              </a:rPr>
              <a:t>Thank </a:t>
            </a:r>
            <a:r>
              <a:rPr lang="nb-NO" sz="1800" kern="1200" dirty="0" err="1">
                <a:solidFill>
                  <a:schemeClr val="tx1"/>
                </a:solidFill>
                <a:effectLst/>
                <a:latin typeface="Times New Roman" panose="02020603050405020304" pitchFamily="18" charset="0"/>
                <a:ea typeface="+mn-ea"/>
                <a:cs typeface="Times New Roman" panose="02020603050405020304" pitchFamily="18" charset="0"/>
              </a:rPr>
              <a:t>you</a:t>
            </a:r>
            <a:r>
              <a:rPr lang="nb-NO" sz="180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034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08744"/>
            <a:ext cx="6709144" cy="5699051"/>
          </a:xfrm>
        </p:spPr>
        <p:txBody>
          <a:bodyPr/>
          <a:lstStyle/>
          <a:p>
            <a:r>
              <a:rPr lang="nb-NO" baseline="0" noProof="0" dirty="0"/>
              <a:t>And wouldn’t it be great if all dreams came true?</a:t>
            </a:r>
          </a:p>
          <a:p>
            <a:endParaRPr lang="nb-NO" baseline="0" noProof="0" dirty="0"/>
          </a:p>
          <a:p>
            <a:r>
              <a:rPr lang="nb-NO" baseline="0" noProof="0" dirty="0"/>
              <a:t>More often, it turns out that reaching your goals is about hard work, and today, we’re here to share some behind the scenes stories about our efforts to set up the new online measurement in Norway. </a:t>
            </a:r>
          </a:p>
          <a:p>
            <a:endParaRPr lang="nb-NO" baseline="0" noProof="0" dirty="0"/>
          </a:p>
          <a:p>
            <a:r>
              <a:rPr lang="nb-NO" baseline="0" noProof="0" dirty="0"/>
              <a:t>I’ve already spoken to some of you through I-Jic, but for the rest of you, here is a spoiler alert - as of now, we have yet to go public with any of the data from the new online measurements. Meanwhile, two of the former measurements have been shut down, and as you can imagine we’re in a hurry to meet the demands for reporting-tools from different user groups. </a:t>
            </a:r>
          </a:p>
          <a:p>
            <a:endParaRPr lang="nb-NO" baseline="0" noProof="0" dirty="0"/>
          </a:p>
          <a:p>
            <a:r>
              <a:rPr lang="nb-NO" baseline="0" noProof="0" dirty="0"/>
              <a:t>Knut-Arne will guide you throught the details, but first I will give you a quick glance at the media industry in Norway as of today.</a:t>
            </a:r>
            <a:endParaRPr lang="en-US" baseline="0" noProof="0" dirty="0"/>
          </a:p>
        </p:txBody>
      </p:sp>
      <p:sp>
        <p:nvSpPr>
          <p:cNvPr id="4" name="Slide Number Placeholder 3"/>
          <p:cNvSpPr>
            <a:spLocks noGrp="1"/>
          </p:cNvSpPr>
          <p:nvPr>
            <p:ph type="sldNum" sz="quarter" idx="10"/>
          </p:nvPr>
        </p:nvSpPr>
        <p:spPr/>
        <p:txBody>
          <a:bodyPr/>
          <a:lstStyle/>
          <a:p>
            <a:fld id="{65900C33-90AE-4963-9AD8-3B07939F57E9}" type="slidenum">
              <a:rPr lang="en-GB" smtClean="0"/>
              <a:t>3</a:t>
            </a:fld>
            <a:endParaRPr lang="en-GB" dirty="0"/>
          </a:p>
        </p:txBody>
      </p:sp>
    </p:spTree>
    <p:extLst>
      <p:ext uri="{BB962C8B-B14F-4D97-AF65-F5344CB8AC3E}">
        <p14:creationId xmlns:p14="http://schemas.microsoft.com/office/powerpoint/2010/main" val="234063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16054"/>
            <a:ext cx="6712279" cy="5376803"/>
          </a:xfrm>
        </p:spPr>
        <p:txBody>
          <a:bodyPr/>
          <a:lstStyle/>
          <a:p>
            <a:r>
              <a:rPr lang="nb-NO" sz="2000" kern="1200" dirty="0">
                <a:solidFill>
                  <a:schemeClr val="tx1"/>
                </a:solidFill>
                <a:effectLst/>
                <a:latin typeface="Times New Roman" panose="02020603050405020304" pitchFamily="18" charset="0"/>
                <a:ea typeface="+mn-ea"/>
                <a:cs typeface="Times New Roman" panose="02020603050405020304" pitchFamily="18" charset="0"/>
              </a:rPr>
              <a:t>For those of you that were at the PDRF last year, you might recall that we spoke about the historically strong newspaper industry in Norway, and how consumption of digital content has grown rapidly. </a:t>
            </a:r>
          </a:p>
          <a:p>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2000" kern="1200" dirty="0">
                <a:solidFill>
                  <a:schemeClr val="tx1"/>
                </a:solidFill>
                <a:effectLst/>
                <a:latin typeface="Times New Roman" panose="02020603050405020304" pitchFamily="18" charset="0"/>
                <a:ea typeface="+mn-ea"/>
                <a:cs typeface="Times New Roman" panose="02020603050405020304" pitchFamily="18" charset="0"/>
              </a:rPr>
              <a:t>At that time, mobile news was on the verge of surpassing the printed newspress, as you can see from the green line approaching the red. </a:t>
            </a:r>
          </a:p>
          <a:p>
            <a:pPr>
              <a:lnSpc>
                <a:spcPct val="150000"/>
              </a:lnSpc>
            </a:pPr>
            <a:endParaRPr lang="nb-NO" dirty="0"/>
          </a:p>
        </p:txBody>
      </p:sp>
      <p:sp>
        <p:nvSpPr>
          <p:cNvPr id="4" name="Slide Number Placeholder 3"/>
          <p:cNvSpPr>
            <a:spLocks noGrp="1"/>
          </p:cNvSpPr>
          <p:nvPr>
            <p:ph type="sldNum" sz="quarter" idx="10"/>
          </p:nvPr>
        </p:nvSpPr>
        <p:spPr/>
        <p:txBody>
          <a:bodyPr/>
          <a:lstStyle/>
          <a:p>
            <a:fld id="{65900C33-90AE-4963-9AD8-3B07939F57E9}" type="slidenum">
              <a:rPr lang="en-GB" smtClean="0"/>
              <a:t>4</a:t>
            </a:fld>
            <a:endParaRPr lang="en-GB" dirty="0"/>
          </a:p>
        </p:txBody>
      </p:sp>
    </p:spTree>
    <p:extLst>
      <p:ext uri="{BB962C8B-B14F-4D97-AF65-F5344CB8AC3E}">
        <p14:creationId xmlns:p14="http://schemas.microsoft.com/office/powerpoint/2010/main" val="284573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 y="3508744"/>
            <a:ext cx="6709144" cy="5656521"/>
          </a:xfrm>
        </p:spPr>
        <p:txBody>
          <a:bodyPr/>
          <a:lstStyle/>
          <a:p>
            <a:r>
              <a:rPr lang="nb-NO" sz="1600" kern="1200" dirty="0">
                <a:solidFill>
                  <a:schemeClr val="tx1"/>
                </a:solidFill>
                <a:effectLst/>
                <a:latin typeface="Times New Roman" panose="02020603050405020304" pitchFamily="18" charset="0"/>
                <a:ea typeface="+mn-ea"/>
                <a:cs typeface="Times New Roman" panose="02020603050405020304" pitchFamily="18" charset="0"/>
              </a:rPr>
              <a:t>…And by the end of 2017 it did, and we reached the magic mark where, for the first time, more people read content on their mobile devices than in paper editions. </a:t>
            </a:r>
          </a:p>
          <a:p>
            <a:endParaRPr lang="nb-NO" sz="16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1600" kern="1200" dirty="0">
                <a:solidFill>
                  <a:schemeClr val="tx1"/>
                </a:solidFill>
                <a:effectLst/>
                <a:latin typeface="Times New Roman" panose="02020603050405020304" pitchFamily="18" charset="0"/>
                <a:ea typeface="+mn-ea"/>
                <a:cs typeface="Times New Roman" panose="02020603050405020304" pitchFamily="18" charset="0"/>
              </a:rPr>
              <a:t>At the same time, print keeps loosing ground. In 2005, 85 percent of Norwegians read at least one paper edition daily, while today the number is down to 44 percent. </a:t>
            </a:r>
          </a:p>
          <a:p>
            <a:endParaRPr lang="nb-NO" sz="16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1600" kern="1200" dirty="0">
                <a:solidFill>
                  <a:schemeClr val="tx1"/>
                </a:solidFill>
                <a:effectLst/>
                <a:latin typeface="Times New Roman" panose="02020603050405020304" pitchFamily="18" charset="0"/>
                <a:ea typeface="+mn-ea"/>
                <a:cs typeface="Times New Roman" panose="02020603050405020304" pitchFamily="18" charset="0"/>
              </a:rPr>
              <a:t>Every day, 6 out of 10 Norwegians read newspapers online while 45 percent access news on mobile devices. A lot of this consumption happens cross-device and a wide selection of content is distributed on a variety of platforms, in ever more sophisticated ways.</a:t>
            </a:r>
          </a:p>
          <a:p>
            <a:endParaRPr lang="nb-NO" sz="16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1600" kern="1200" dirty="0">
                <a:solidFill>
                  <a:schemeClr val="tx1"/>
                </a:solidFill>
                <a:effectLst/>
                <a:latin typeface="Times New Roman" panose="02020603050405020304" pitchFamily="18" charset="0"/>
                <a:ea typeface="+mn-ea"/>
                <a:cs typeface="Times New Roman" panose="02020603050405020304" pitchFamily="18" charset="0"/>
              </a:rPr>
              <a:t>And this is exactely why the new online measurements are so important to us. </a:t>
            </a:r>
          </a:p>
          <a:p>
            <a:endParaRPr lang="nb-NO" sz="16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1600" kern="1200" dirty="0">
                <a:solidFill>
                  <a:schemeClr val="tx1"/>
                </a:solidFill>
                <a:effectLst/>
                <a:latin typeface="Times New Roman" panose="02020603050405020304" pitchFamily="18" charset="0"/>
                <a:ea typeface="+mn-ea"/>
                <a:cs typeface="Times New Roman" panose="02020603050405020304" pitchFamily="18" charset="0"/>
              </a:rPr>
              <a:t>On a more practical note, the new approach will give us the opportunity to present readership for each device separately, rather than just total online  and mobile exclusively as in this graph. </a:t>
            </a:r>
          </a:p>
          <a:p>
            <a:endParaRPr lang="nb-NO" dirty="0"/>
          </a:p>
          <a:p>
            <a:endParaRPr lang="en-US" dirty="0"/>
          </a:p>
        </p:txBody>
      </p:sp>
      <p:sp>
        <p:nvSpPr>
          <p:cNvPr id="4" name="Plassholder for lysbildenummer 3"/>
          <p:cNvSpPr>
            <a:spLocks noGrp="1"/>
          </p:cNvSpPr>
          <p:nvPr>
            <p:ph type="sldNum" sz="quarter" idx="10"/>
          </p:nvPr>
        </p:nvSpPr>
        <p:spPr/>
        <p:txBody>
          <a:bodyPr/>
          <a:lstStyle/>
          <a:p>
            <a:fld id="{DDF1F796-AD36-48FB-B0A2-222F0C6163CD}" type="slidenum">
              <a:rPr lang="en-US" smtClean="0"/>
              <a:t>5</a:t>
            </a:fld>
            <a:endParaRPr lang="en-US" dirty="0"/>
          </a:p>
        </p:txBody>
      </p:sp>
    </p:spTree>
    <p:extLst>
      <p:ext uri="{BB962C8B-B14F-4D97-AF65-F5344CB8AC3E}">
        <p14:creationId xmlns:p14="http://schemas.microsoft.com/office/powerpoint/2010/main" val="407076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16055"/>
            <a:ext cx="6712279" cy="5705734"/>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Times New Roman" panose="02020603050405020304" pitchFamily="18" charset="0"/>
                <a:ea typeface="+mn-ea"/>
                <a:cs typeface="Times New Roman" panose="02020603050405020304" pitchFamily="18" charset="0"/>
              </a:rPr>
              <a:t>The digital transformation also affects the media economy. </a:t>
            </a:r>
          </a:p>
          <a:p>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2000" kern="1200" dirty="0">
                <a:solidFill>
                  <a:schemeClr val="tx1"/>
                </a:solidFill>
                <a:effectLst/>
                <a:latin typeface="Times New Roman" panose="02020603050405020304" pitchFamily="18" charset="0"/>
                <a:ea typeface="+mn-ea"/>
                <a:cs typeface="Times New Roman" panose="02020603050405020304" pitchFamily="18" charset="0"/>
              </a:rPr>
              <a:t>In 2013, Internet surpassed printet newspapers, and became the largest advertising channel in Norway, and since then the gap between online and print has only increased. </a:t>
            </a:r>
          </a:p>
          <a:p>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2000" kern="1200" dirty="0">
                <a:solidFill>
                  <a:schemeClr val="tx1"/>
                </a:solidFill>
                <a:effectLst/>
                <a:latin typeface="Times New Roman" panose="02020603050405020304" pitchFamily="18" charset="0"/>
                <a:ea typeface="+mn-ea"/>
                <a:cs typeface="Times New Roman" panose="02020603050405020304" pitchFamily="18" charset="0"/>
              </a:rPr>
              <a:t>At the same time programmatic trading has introduced people focused bying, leaving the importance of placement secondary. To gain trust and to be able to inform buyers about who their readers are, Norwegian publishers have chosen a measurement solution with the aim of reporting on people rather than cookies.</a:t>
            </a:r>
          </a:p>
          <a:p>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Times New Roman" panose="02020603050405020304" pitchFamily="18" charset="0"/>
                <a:ea typeface="+mn-ea"/>
                <a:cs typeface="Times New Roman" panose="02020603050405020304" pitchFamily="18" charset="0"/>
              </a:rPr>
              <a:t>In addition, data-driven sales has changed the playing field by introducing greater global competition, and Google and Facebook keep increasing their market shares. This year there are estimates of the duopoly holding as much as 1 quarter of the total advertising market in Norway, and yes - total, not only of digital ad spend. </a:t>
            </a:r>
          </a:p>
          <a:p>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900C33-90AE-4963-9AD8-3B07939F57E9}" type="slidenum">
              <a:rPr lang="en-GB" smtClean="0"/>
              <a:t>6</a:t>
            </a:fld>
            <a:endParaRPr lang="en-GB" dirty="0"/>
          </a:p>
        </p:txBody>
      </p:sp>
    </p:spTree>
    <p:extLst>
      <p:ext uri="{BB962C8B-B14F-4D97-AF65-F5344CB8AC3E}">
        <p14:creationId xmlns:p14="http://schemas.microsoft.com/office/powerpoint/2010/main" val="320126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16054"/>
            <a:ext cx="6712279" cy="5153603"/>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b-NO" sz="2000" kern="1200" dirty="0">
                <a:solidFill>
                  <a:schemeClr val="tx1"/>
                </a:solidFill>
                <a:effectLst/>
                <a:latin typeface="Times New Roman" panose="02020603050405020304" pitchFamily="18" charset="0"/>
                <a:ea typeface="+mn-ea"/>
                <a:cs typeface="Times New Roman" panose="02020603050405020304" pitchFamily="18" charset="0"/>
              </a:rPr>
              <a:t>As revenues from advertising decline, user revenues become more and more important to the publishers. Today, most of the premium publishers in Norway have introduced some sort of paywall, and userdata is their most valuable asset. Not just to generate ad revenues, but also in order to personalize the user experience.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nb-NO" sz="2000" kern="1200" dirty="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en-GB" sz="1400" dirty="0"/>
          </a:p>
          <a:p>
            <a:r>
              <a:rPr lang="nb-NO" sz="1400" dirty="0"/>
              <a:t/>
            </a:r>
            <a:br>
              <a:rPr lang="nb-NO" sz="1400" dirty="0"/>
            </a:br>
            <a:endParaRPr lang="nb-NO" sz="1400" dirty="0"/>
          </a:p>
        </p:txBody>
      </p:sp>
      <p:sp>
        <p:nvSpPr>
          <p:cNvPr id="4" name="Slide Number Placeholder 3"/>
          <p:cNvSpPr>
            <a:spLocks noGrp="1"/>
          </p:cNvSpPr>
          <p:nvPr>
            <p:ph type="sldNum" sz="quarter" idx="10"/>
          </p:nvPr>
        </p:nvSpPr>
        <p:spPr/>
        <p:txBody>
          <a:bodyPr/>
          <a:lstStyle/>
          <a:p>
            <a:fld id="{65900C33-90AE-4963-9AD8-3B07939F57E9}" type="slidenum">
              <a:rPr lang="en-GB" smtClean="0"/>
              <a:t>7</a:t>
            </a:fld>
            <a:endParaRPr lang="en-GB" dirty="0"/>
          </a:p>
        </p:txBody>
      </p:sp>
    </p:spTree>
    <p:extLst>
      <p:ext uri="{BB962C8B-B14F-4D97-AF65-F5344CB8AC3E}">
        <p14:creationId xmlns:p14="http://schemas.microsoft.com/office/powerpoint/2010/main" val="83389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0"/>
            <a:ext cx="4019550" cy="2260600"/>
          </a:xfrm>
        </p:spPr>
      </p:sp>
      <p:sp>
        <p:nvSpPr>
          <p:cNvPr id="3" name="Notes Placeholder 2"/>
          <p:cNvSpPr>
            <a:spLocks noGrp="1"/>
          </p:cNvSpPr>
          <p:nvPr>
            <p:ph type="body" idx="1"/>
          </p:nvPr>
        </p:nvSpPr>
        <p:spPr>
          <a:xfrm>
            <a:off x="1" y="2392327"/>
            <a:ext cx="6712279" cy="6464594"/>
          </a:xfrm>
        </p:spPr>
        <p:txBody>
          <a:bodyPr/>
          <a:lstStyle/>
          <a:p>
            <a:r>
              <a:rPr lang="nb-NO" sz="1800" kern="1200" dirty="0">
                <a:solidFill>
                  <a:schemeClr val="tx1"/>
                </a:solidFill>
                <a:effectLst/>
                <a:latin typeface="Times New Roman" panose="02020603050405020304" pitchFamily="18" charset="0"/>
                <a:ea typeface="+mn-ea"/>
                <a:cs typeface="Times New Roman" panose="02020603050405020304" pitchFamily="18" charset="0"/>
              </a:rPr>
              <a:t>So, with that as our backdrop, let’s take a closer look at what we wanted to achieve and how far we have come based on the key objectives from the RFP for the print and online contract.</a:t>
            </a:r>
          </a:p>
          <a:p>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1800" kern="1200" dirty="0">
                <a:solidFill>
                  <a:schemeClr val="tx1"/>
                </a:solidFill>
                <a:effectLst/>
                <a:latin typeface="Times New Roman" panose="02020603050405020304" pitchFamily="18" charset="0"/>
                <a:ea typeface="+mn-ea"/>
                <a:cs typeface="Times New Roman" panose="02020603050405020304" pitchFamily="18" charset="0"/>
              </a:rPr>
              <a:t>We wanted a new currency replacing previous measurements and becoming the official documentation of media usage. </a:t>
            </a:r>
          </a:p>
          <a:p>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1800" kern="1200" dirty="0">
                <a:solidFill>
                  <a:schemeClr val="tx1"/>
                </a:solidFill>
                <a:effectLst/>
                <a:latin typeface="Times New Roman" panose="02020603050405020304" pitchFamily="18" charset="0"/>
                <a:ea typeface="+mn-ea"/>
                <a:cs typeface="Times New Roman" panose="02020603050405020304" pitchFamily="18" charset="0"/>
              </a:rPr>
              <a:t>In order to link the online measurements to Kantar’s target group index, we would need to keep reporting on daily use. This is also what the Norwegian market traditionally has been accustomed to. </a:t>
            </a:r>
          </a:p>
          <a:p>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1800" kern="1200" dirty="0">
                <a:solidFill>
                  <a:schemeClr val="tx1"/>
                </a:solidFill>
                <a:effectLst/>
                <a:latin typeface="Times New Roman" panose="02020603050405020304" pitchFamily="18" charset="0"/>
                <a:ea typeface="+mn-ea"/>
                <a:cs typeface="Times New Roman" panose="02020603050405020304" pitchFamily="18" charset="0"/>
              </a:rPr>
              <a:t>In addition, the measurements should allow for media planning, and all usergroups, meaning publishers, advertisers and agencies should benefit from the output. </a:t>
            </a:r>
          </a:p>
          <a:p>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1800" kern="1200" dirty="0">
                <a:solidFill>
                  <a:schemeClr val="tx1"/>
                </a:solidFill>
                <a:effectLst/>
                <a:latin typeface="Times New Roman" panose="02020603050405020304" pitchFamily="18" charset="0"/>
                <a:ea typeface="+mn-ea"/>
                <a:cs typeface="Times New Roman" panose="02020603050405020304" pitchFamily="18" charset="0"/>
              </a:rPr>
              <a:t>At last, we wanted more frequent reports for the online deliveries, and we were looking for a well documented and transparent solution in order to validate methods and to inform the market. </a:t>
            </a:r>
          </a:p>
          <a:p>
            <a:endParaRPr lang="nb-NO" sz="1800" kern="1200" dirty="0">
              <a:solidFill>
                <a:schemeClr val="tx1"/>
              </a:solidFill>
              <a:effectLst/>
              <a:latin typeface="Times New Roman" panose="02020603050405020304" pitchFamily="18" charset="0"/>
              <a:ea typeface="+mn-ea"/>
              <a:cs typeface="Times New Roman" panose="02020603050405020304" pitchFamily="18" charset="0"/>
            </a:endParaRPr>
          </a:p>
          <a:p>
            <a:r>
              <a:rPr lang="nb-NO" sz="1800" kern="1200" dirty="0">
                <a:solidFill>
                  <a:schemeClr val="tx1"/>
                </a:solidFill>
                <a:effectLst/>
                <a:latin typeface="Times New Roman" panose="02020603050405020304" pitchFamily="18" charset="0"/>
                <a:ea typeface="+mn-ea"/>
                <a:cs typeface="Times New Roman" panose="02020603050405020304" pitchFamily="18" charset="0"/>
              </a:rPr>
              <a:t>And with that I’ll hand it over to you Knut-Arne, and you will tell us more about how far we´ve come and the  challenges we’ve met so far.</a:t>
            </a:r>
          </a:p>
        </p:txBody>
      </p:sp>
      <p:sp>
        <p:nvSpPr>
          <p:cNvPr id="4" name="Slide Number Placeholder 3"/>
          <p:cNvSpPr>
            <a:spLocks noGrp="1"/>
          </p:cNvSpPr>
          <p:nvPr>
            <p:ph type="sldNum" sz="quarter" idx="10"/>
          </p:nvPr>
        </p:nvSpPr>
        <p:spPr/>
        <p:txBody>
          <a:bodyPr/>
          <a:lstStyle/>
          <a:p>
            <a:fld id="{65900C33-90AE-4963-9AD8-3B07939F57E9}" type="slidenum">
              <a:rPr lang="en-GB" smtClean="0"/>
              <a:t>8</a:t>
            </a:fld>
            <a:endParaRPr lang="en-GB" dirty="0"/>
          </a:p>
        </p:txBody>
      </p:sp>
    </p:spTree>
    <p:extLst>
      <p:ext uri="{BB962C8B-B14F-4D97-AF65-F5344CB8AC3E}">
        <p14:creationId xmlns:p14="http://schemas.microsoft.com/office/powerpoint/2010/main" val="415923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508744"/>
            <a:ext cx="6709144" cy="5688419"/>
          </a:xfrm>
        </p:spPr>
        <p:txBody>
          <a:bodyPr/>
          <a:lstStyle/>
          <a:p>
            <a:pPr>
              <a:lnSpc>
                <a:spcPct val="150000"/>
              </a:lnSpc>
            </a:pPr>
            <a:r>
              <a:rPr lang="en-GB" b="0" dirty="0"/>
              <a:t>I will start with a short re-cap of the newspaper and online </a:t>
            </a:r>
          </a:p>
          <a:p>
            <a:pPr>
              <a:lnSpc>
                <a:spcPct val="150000"/>
              </a:lnSpc>
            </a:pPr>
            <a:r>
              <a:rPr lang="en-GB" b="0" dirty="0"/>
              <a:t>Measurements. </a:t>
            </a:r>
          </a:p>
          <a:p>
            <a:pPr>
              <a:lnSpc>
                <a:spcPct val="150000"/>
              </a:lnSpc>
            </a:pPr>
            <a:r>
              <a:rPr lang="en-GB" b="0" dirty="0"/>
              <a:t>First the Newspaper readership measurement</a:t>
            </a:r>
          </a:p>
        </p:txBody>
      </p:sp>
      <p:sp>
        <p:nvSpPr>
          <p:cNvPr id="4" name="Slide Number Placeholder 3"/>
          <p:cNvSpPr>
            <a:spLocks noGrp="1"/>
          </p:cNvSpPr>
          <p:nvPr>
            <p:ph type="sldNum" sz="quarter" idx="10"/>
          </p:nvPr>
        </p:nvSpPr>
        <p:spPr/>
        <p:txBody>
          <a:bodyPr/>
          <a:lstStyle/>
          <a:p>
            <a:fld id="{65900C33-90AE-4963-9AD8-3B07939F57E9}" type="slidenum">
              <a:rPr lang="en-GB" smtClean="0"/>
              <a:t>9</a:t>
            </a:fld>
            <a:endParaRPr lang="en-GB" dirty="0"/>
          </a:p>
        </p:txBody>
      </p:sp>
    </p:spTree>
    <p:extLst>
      <p:ext uri="{BB962C8B-B14F-4D97-AF65-F5344CB8AC3E}">
        <p14:creationId xmlns:p14="http://schemas.microsoft.com/office/powerpoint/2010/main" val="1907909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kantarmedia.com/"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62799" y="1138238"/>
            <a:ext cx="4665663" cy="1787237"/>
          </a:xfrm>
          <a:prstGeom prst="rect">
            <a:avLst/>
          </a:prstGeom>
        </p:spPr>
        <p:txBody>
          <a:bodyPr anchor="b">
            <a:noAutofit/>
          </a:bodyPr>
          <a:lstStyle>
            <a:lvl1pPr algn="l">
              <a:defRPr sz="2400" b="1">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7162799"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863907" cy="493777"/>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 Jade">
    <p:bg>
      <p:bgPr>
        <a:solidFill>
          <a:schemeClr val="accent5"/>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99028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 Amethyst">
    <p:bg>
      <p:bgPr>
        <a:solidFill>
          <a:schemeClr val="accent6"/>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75441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 Spring Green">
    <p:bg>
      <p:bgPr>
        <a:solidFill>
          <a:srgbClr val="B8DC00"/>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422356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 Crimson">
    <p:bg>
      <p:bgPr>
        <a:solidFill>
          <a:schemeClr val="accent3"/>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60329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 Sunset Orange">
    <p:bg>
      <p:bgPr>
        <a:solidFill>
          <a:srgbClr val="FF8C00"/>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423718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US"/>
              <a:t>Click to edit Master text styles</a:t>
            </a:r>
          </a:p>
          <a:p>
            <a:pPr lvl="1"/>
            <a:r>
              <a:rPr lang="en-US"/>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
        <p:nvSpPr>
          <p:cNvPr id="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dirty="0"/>
          </a:p>
        </p:txBody>
      </p:sp>
      <p:sp>
        <p:nvSpPr>
          <p:cNvPr id="10"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dirty="0"/>
              <a:t>Click to add footer text</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162800" y="1137600"/>
            <a:ext cx="4666800" cy="1789200"/>
          </a:xfrm>
          <a:prstGeom prst="rect">
            <a:avLst/>
          </a:prstGeom>
        </p:spPr>
        <p:txBody>
          <a:bodyPr anchor="b">
            <a:noAutofit/>
          </a:bodyPr>
          <a:lstStyle>
            <a:lvl1pPr algn="l">
              <a:defRPr sz="2400" b="1">
                <a:solidFill>
                  <a:schemeClr val="bg1"/>
                </a:solidFill>
              </a:defRPr>
            </a:lvl1pPr>
          </a:lstStyle>
          <a:p>
            <a:r>
              <a:rPr lang="en-US"/>
              <a:t>Click to edit Master title style</a:t>
            </a:r>
            <a:endParaRPr lang="en-GB" dirty="0"/>
          </a:p>
        </p:txBody>
      </p:sp>
      <p:sp>
        <p:nvSpPr>
          <p:cNvPr id="8" name="Subtitle 2"/>
          <p:cNvSpPr>
            <a:spLocks noGrp="1"/>
          </p:cNvSpPr>
          <p:nvPr>
            <p:ph type="subTitle" idx="1"/>
          </p:nvPr>
        </p:nvSpPr>
        <p:spPr>
          <a:xfrm>
            <a:off x="7162800" y="3146400"/>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863907" cy="493777"/>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Black)">
    <p:bg>
      <p:bgPr>
        <a:solidFill>
          <a:srgbClr val="000000"/>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60000" y="3846097"/>
            <a:ext cx="11466875" cy="1143000"/>
          </a:xfrm>
          <a:prstGeom prst="rect">
            <a:avLst/>
          </a:prstGeom>
        </p:spPr>
        <p:txBody>
          <a:bodyPr anchor="b">
            <a:noAutofit/>
          </a:bodyPr>
          <a:lstStyle>
            <a:lvl1pPr algn="l">
              <a:defRPr sz="4000" b="1">
                <a:solidFill>
                  <a:schemeClr val="bg1"/>
                </a:solidFill>
              </a:defRPr>
            </a:lvl1pPr>
          </a:lstStyle>
          <a:p>
            <a:r>
              <a:rPr lang="en-US"/>
              <a:t>Click to edit Master title style</a:t>
            </a:r>
            <a:endParaRPr lang="en-GB" dirty="0"/>
          </a:p>
        </p:txBody>
      </p:sp>
      <p:sp>
        <p:nvSpPr>
          <p:cNvPr id="9" name="Subtitle 2"/>
          <p:cNvSpPr>
            <a:spLocks noGrp="1"/>
          </p:cNvSpPr>
          <p:nvPr>
            <p:ph type="subTitle" idx="1"/>
          </p:nvPr>
        </p:nvSpPr>
        <p:spPr>
          <a:xfrm>
            <a:off x="360000" y="4989097"/>
            <a:ext cx="11466875" cy="1125748"/>
          </a:xfrm>
          <a:prstGeom prst="rect">
            <a:avLst/>
          </a:prstGeom>
        </p:spPr>
        <p:txBody>
          <a:bodyPr anchor="t">
            <a:noAutofit/>
          </a:bodyPr>
          <a:lstStyle>
            <a:lvl1pPr marL="0" indent="0" algn="l">
              <a:spcBef>
                <a:spcPts val="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Slide Number Placeholder 2"/>
          <p:cNvSpPr>
            <a:spLocks noGrp="1"/>
          </p:cNvSpPr>
          <p:nvPr>
            <p:ph type="sldNum" sz="quarter" idx="10"/>
          </p:nvPr>
        </p:nvSpPr>
        <p:spPr/>
        <p:txBody>
          <a:body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84288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Grape)">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162800" y="1137600"/>
            <a:ext cx="4666800" cy="1789200"/>
          </a:xfrm>
        </p:spPr>
        <p:txBody>
          <a:bodyPr anchor="b">
            <a:noAutofit/>
          </a:bodyPr>
          <a:lstStyle>
            <a:lvl1pPr algn="l">
              <a:defRPr sz="2400" b="1">
                <a:solidFill>
                  <a:schemeClr val="bg1"/>
                </a:solidFill>
              </a:defRPr>
            </a:lvl1pPr>
          </a:lstStyle>
          <a:p>
            <a:r>
              <a:rPr lang="en-US"/>
              <a:t>Click to edit Master title style</a:t>
            </a:r>
            <a:endParaRPr lang="en-GB" dirty="0"/>
          </a:p>
        </p:txBody>
      </p:sp>
      <p:sp>
        <p:nvSpPr>
          <p:cNvPr id="8" name="Subtitle 2"/>
          <p:cNvSpPr>
            <a:spLocks noGrp="1"/>
          </p:cNvSpPr>
          <p:nvPr>
            <p:ph type="subTitle" idx="1"/>
          </p:nvPr>
        </p:nvSpPr>
        <p:spPr>
          <a:xfrm>
            <a:off x="7162800" y="3146400"/>
            <a:ext cx="4666800" cy="1882800"/>
          </a:xfr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553135"/>
            <a:ext cx="2863907" cy="301910"/>
          </a:xfrm>
          <a:prstGeom prst="rect">
            <a:avLst/>
          </a:prstGeom>
        </p:spPr>
      </p:pic>
    </p:spTree>
    <p:extLst>
      <p:ext uri="{BB962C8B-B14F-4D97-AF65-F5344CB8AC3E}">
        <p14:creationId xmlns:p14="http://schemas.microsoft.com/office/powerpoint/2010/main" val="204364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Grape)">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4034BEE3-566C-4068-A777-C3A4762E861B}" type="slidenum">
              <a:rPr lang="en-GB" smtClean="0"/>
              <a:pPr/>
              <a:t>‹#›</a:t>
            </a:fld>
            <a:endParaRPr lang="en-GB" dirty="0"/>
          </a:p>
        </p:txBody>
      </p:sp>
      <p:sp>
        <p:nvSpPr>
          <p:cNvPr id="7" name="Text Placeholder 17"/>
          <p:cNvSpPr>
            <a:spLocks noGrp="1"/>
          </p:cNvSpPr>
          <p:nvPr>
            <p:ph type="body" sz="quarter" idx="14" hasCustomPrompt="1"/>
          </p:nvPr>
        </p:nvSpPr>
        <p:spPr>
          <a:xfrm>
            <a:off x="359999" y="6286500"/>
            <a:ext cx="11466875" cy="264675"/>
          </a:xfrm>
        </p:spPr>
        <p:txBody>
          <a:bodyPr anchor="b">
            <a:noAutofit/>
          </a:bodyPr>
          <a:lstStyle>
            <a:lvl1pPr>
              <a:defRPr sz="800">
                <a:solidFill>
                  <a:schemeClr val="bg1"/>
                </a:solidFill>
              </a:defRPr>
            </a:lvl1pPr>
          </a:lstStyle>
          <a:p>
            <a:pPr lvl="0"/>
            <a:r>
              <a:rPr lang="en-US" dirty="0"/>
              <a:t>Click to add footer text</a:t>
            </a:r>
          </a:p>
        </p:txBody>
      </p:sp>
      <p:sp>
        <p:nvSpPr>
          <p:cNvPr id="8" name="Title 1"/>
          <p:cNvSpPr>
            <a:spLocks noGrp="1"/>
          </p:cNvSpPr>
          <p:nvPr>
            <p:ph type="ctrTitle"/>
          </p:nvPr>
        </p:nvSpPr>
        <p:spPr>
          <a:xfrm>
            <a:off x="360000" y="3846097"/>
            <a:ext cx="11466875" cy="1143000"/>
          </a:xfrm>
        </p:spPr>
        <p:txBody>
          <a:bodyPr anchor="b">
            <a:noAutofit/>
          </a:bodyPr>
          <a:lstStyle>
            <a:lvl1pPr algn="l">
              <a:defRPr sz="4000" b="1">
                <a:solidFill>
                  <a:schemeClr val="bg1"/>
                </a:solidFill>
              </a:defRPr>
            </a:lvl1pPr>
          </a:lstStyle>
          <a:p>
            <a:r>
              <a:rPr lang="en-US" dirty="0"/>
              <a:t>Click to edit Master title style</a:t>
            </a:r>
            <a:endParaRPr lang="en-GB" dirty="0"/>
          </a:p>
        </p:txBody>
      </p:sp>
      <p:sp>
        <p:nvSpPr>
          <p:cNvPr id="9" name="Subtitle 2"/>
          <p:cNvSpPr>
            <a:spLocks noGrp="1"/>
          </p:cNvSpPr>
          <p:nvPr>
            <p:ph type="subTitle" idx="1"/>
          </p:nvPr>
        </p:nvSpPr>
        <p:spPr>
          <a:xfrm>
            <a:off x="360000" y="4989097"/>
            <a:ext cx="11466875" cy="1125748"/>
          </a:xfrm>
        </p:spPr>
        <p:txBody>
          <a:bodyPr anchor="t">
            <a:noAutofit/>
          </a:bodyPr>
          <a:lstStyle>
            <a:lvl1pPr marL="0" indent="0" algn="l">
              <a:spcBef>
                <a:spcPts val="200"/>
              </a:spcBef>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553135"/>
            <a:ext cx="2863907" cy="301910"/>
          </a:xfrm>
          <a:prstGeom prst="rect">
            <a:avLst/>
          </a:prstGeom>
        </p:spPr>
      </p:pic>
    </p:spTree>
    <p:extLst>
      <p:ext uri="{BB962C8B-B14F-4D97-AF65-F5344CB8AC3E}">
        <p14:creationId xmlns:p14="http://schemas.microsoft.com/office/powerpoint/2010/main" val="67229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out Kantar Media">
    <p:bg>
      <p:bgPr>
        <a:solidFill>
          <a:schemeClr val="bg1"/>
        </a:solidFill>
        <a:effectLst/>
      </p:bgPr>
    </p:bg>
    <p:spTree>
      <p:nvGrpSpPr>
        <p:cNvPr id="1" name=""/>
        <p:cNvGrpSpPr/>
        <p:nvPr/>
      </p:nvGrpSpPr>
      <p:grpSpPr>
        <a:xfrm>
          <a:off x="0" y="0"/>
          <a:ext cx="0" cy="0"/>
          <a:chOff x="0" y="0"/>
          <a:chExt cx="0" cy="0"/>
        </a:xfrm>
      </p:grpSpPr>
      <p:sp>
        <p:nvSpPr>
          <p:cNvPr id="22" name="object 62"/>
          <p:cNvSpPr txBox="1"/>
          <p:nvPr userDrawn="1"/>
        </p:nvSpPr>
        <p:spPr>
          <a:xfrm>
            <a:off x="448733" y="1319085"/>
            <a:ext cx="4267200" cy="1523687"/>
          </a:xfrm>
          <a:prstGeom prst="rect">
            <a:avLst/>
          </a:prstGeom>
        </p:spPr>
        <p:txBody>
          <a:bodyPr vert="horz" wrap="square" lIns="0" tIns="0" rIns="0" bIns="0" rtlCol="0">
            <a:spAutoFit/>
          </a:bodyPr>
          <a:lstStyle/>
          <a:p>
            <a:pPr marL="8342"/>
            <a:r>
              <a:rPr sz="1067" b="1" spc="3" dirty="0">
                <a:solidFill>
                  <a:srgbClr val="231F20"/>
                </a:solidFill>
                <a:latin typeface="Arial"/>
                <a:cs typeface="Arial"/>
              </a:rPr>
              <a:t>A</a:t>
            </a:r>
            <a:r>
              <a:rPr sz="1067" b="1" spc="-3" dirty="0">
                <a:solidFill>
                  <a:srgbClr val="231F20"/>
                </a:solidFill>
                <a:latin typeface="Arial"/>
                <a:cs typeface="Arial"/>
              </a:rPr>
              <a:t>b</a:t>
            </a:r>
            <a:r>
              <a:rPr sz="1067" b="1" spc="-7" dirty="0">
                <a:solidFill>
                  <a:srgbClr val="231F20"/>
                </a:solidFill>
                <a:latin typeface="Arial"/>
                <a:cs typeface="Arial"/>
              </a:rPr>
              <a:t>o</a:t>
            </a:r>
            <a:r>
              <a:rPr sz="1067" b="1" spc="-3" dirty="0">
                <a:solidFill>
                  <a:srgbClr val="231F20"/>
                </a:solidFill>
                <a:latin typeface="Arial"/>
                <a:cs typeface="Arial"/>
              </a:rPr>
              <a:t>u</a:t>
            </a:r>
            <a:r>
              <a:rPr sz="1067" b="1" dirty="0">
                <a:solidFill>
                  <a:srgbClr val="231F20"/>
                </a:solidFill>
                <a:latin typeface="Arial"/>
                <a:cs typeface="Arial"/>
              </a:rPr>
              <a:t>t </a:t>
            </a:r>
            <a:r>
              <a:rPr sz="1067" b="1" spc="-7" dirty="0">
                <a:solidFill>
                  <a:srgbClr val="231F20"/>
                </a:solidFill>
                <a:latin typeface="Arial"/>
                <a:cs typeface="Arial"/>
              </a:rPr>
              <a:t>K</a:t>
            </a:r>
            <a:r>
              <a:rPr sz="1067" b="1" spc="-3" dirty="0">
                <a:solidFill>
                  <a:srgbClr val="231F20"/>
                </a:solidFill>
                <a:latin typeface="Arial"/>
                <a:cs typeface="Arial"/>
              </a:rPr>
              <a:t>a</a:t>
            </a:r>
            <a:r>
              <a:rPr sz="1067" b="1" spc="-7" dirty="0">
                <a:solidFill>
                  <a:srgbClr val="231F20"/>
                </a:solidFill>
                <a:latin typeface="Arial"/>
                <a:cs typeface="Arial"/>
              </a:rPr>
              <a:t>n</a:t>
            </a:r>
            <a:r>
              <a:rPr sz="1067" b="1" spc="7" dirty="0">
                <a:solidFill>
                  <a:srgbClr val="231F20"/>
                </a:solidFill>
                <a:latin typeface="Arial"/>
                <a:cs typeface="Arial"/>
              </a:rPr>
              <a:t>t</a:t>
            </a:r>
            <a:r>
              <a:rPr sz="1067" b="1" dirty="0">
                <a:solidFill>
                  <a:srgbClr val="231F20"/>
                </a:solidFill>
                <a:latin typeface="Arial"/>
                <a:cs typeface="Arial"/>
              </a:rPr>
              <a:t>ar</a:t>
            </a:r>
            <a:r>
              <a:rPr sz="1067" b="1" spc="-3" dirty="0">
                <a:solidFill>
                  <a:srgbClr val="231F20"/>
                </a:solidFill>
                <a:latin typeface="Arial"/>
                <a:cs typeface="Arial"/>
              </a:rPr>
              <a:t> </a:t>
            </a:r>
            <a:r>
              <a:rPr sz="1067" b="1" spc="7" dirty="0">
                <a:solidFill>
                  <a:srgbClr val="231F20"/>
                </a:solidFill>
                <a:latin typeface="Arial"/>
                <a:cs typeface="Arial"/>
              </a:rPr>
              <a:t>M</a:t>
            </a:r>
            <a:r>
              <a:rPr sz="1067" b="1" spc="-3" dirty="0">
                <a:solidFill>
                  <a:srgbClr val="231F20"/>
                </a:solidFill>
                <a:latin typeface="Arial"/>
                <a:cs typeface="Arial"/>
              </a:rPr>
              <a:t>e</a:t>
            </a:r>
            <a:r>
              <a:rPr sz="1067" b="1" spc="-7" dirty="0">
                <a:solidFill>
                  <a:srgbClr val="231F20"/>
                </a:solidFill>
                <a:latin typeface="Arial"/>
                <a:cs typeface="Arial"/>
              </a:rPr>
              <a:t>d</a:t>
            </a:r>
            <a:r>
              <a:rPr sz="1067" b="1" dirty="0">
                <a:solidFill>
                  <a:srgbClr val="231F20"/>
                </a:solidFill>
                <a:latin typeface="Arial"/>
                <a:cs typeface="Arial"/>
              </a:rPr>
              <a:t>ia</a:t>
            </a:r>
            <a:endParaRPr sz="1067" dirty="0">
              <a:latin typeface="Arial"/>
              <a:cs typeface="Arial"/>
            </a:endParaRPr>
          </a:p>
          <a:p>
            <a:pPr>
              <a:spcBef>
                <a:spcPts val="29"/>
              </a:spcBef>
            </a:pPr>
            <a:endParaRPr sz="1067" dirty="0">
              <a:latin typeface="Times New Roman"/>
              <a:cs typeface="Times New Roman"/>
            </a:endParaRPr>
          </a:p>
          <a:p>
            <a:pPr marL="8342" marR="3337">
              <a:lnSpc>
                <a:spcPct val="104200"/>
              </a:lnSpc>
            </a:pPr>
            <a:r>
              <a:rPr sz="1067" spc="-7" dirty="0">
                <a:solidFill>
                  <a:srgbClr val="231F20"/>
                </a:solidFill>
                <a:latin typeface="Arial"/>
                <a:cs typeface="Arial"/>
              </a:rPr>
              <a:t>K</a:t>
            </a:r>
            <a:r>
              <a:rPr sz="1067" spc="-11" dirty="0">
                <a:solidFill>
                  <a:srgbClr val="231F20"/>
                </a:solidFill>
                <a:latin typeface="Arial"/>
                <a:cs typeface="Arial"/>
              </a:rPr>
              <a:t>a</a:t>
            </a:r>
            <a:r>
              <a:rPr sz="1067" spc="-20" dirty="0">
                <a:solidFill>
                  <a:srgbClr val="231F20"/>
                </a:solidFill>
                <a:latin typeface="Arial"/>
                <a:cs typeface="Arial"/>
              </a:rPr>
              <a:t>n</a:t>
            </a:r>
            <a:r>
              <a:rPr sz="1067" dirty="0">
                <a:solidFill>
                  <a:srgbClr val="231F20"/>
                </a:solidFill>
                <a:latin typeface="Arial"/>
                <a:cs typeface="Arial"/>
              </a:rPr>
              <a:t>t</a:t>
            </a:r>
            <a:r>
              <a:rPr sz="1067" spc="-11" dirty="0">
                <a:solidFill>
                  <a:srgbClr val="231F20"/>
                </a:solidFill>
                <a:latin typeface="Arial"/>
                <a:cs typeface="Arial"/>
              </a:rPr>
              <a:t>a</a:t>
            </a:r>
            <a:r>
              <a:rPr sz="1067" dirty="0">
                <a:solidFill>
                  <a:srgbClr val="231F20"/>
                </a:solidFill>
                <a:latin typeface="Arial"/>
                <a:cs typeface="Arial"/>
              </a:rPr>
              <a:t>r M</a:t>
            </a:r>
            <a:r>
              <a:rPr sz="1067" spc="-7" dirty="0">
                <a:solidFill>
                  <a:srgbClr val="231F20"/>
                </a:solidFill>
                <a:latin typeface="Arial"/>
                <a:cs typeface="Arial"/>
              </a:rPr>
              <a:t>e</a:t>
            </a:r>
            <a:r>
              <a:rPr sz="1067" spc="-13" dirty="0">
                <a:solidFill>
                  <a:srgbClr val="231F20"/>
                </a:solidFill>
                <a:latin typeface="Arial"/>
                <a:cs typeface="Arial"/>
              </a:rPr>
              <a:t>d</a:t>
            </a:r>
            <a:r>
              <a:rPr sz="1067" spc="-11" dirty="0">
                <a:solidFill>
                  <a:srgbClr val="231F20"/>
                </a:solidFill>
                <a:latin typeface="Arial"/>
                <a:cs typeface="Arial"/>
              </a:rPr>
              <a:t>i</a:t>
            </a:r>
            <a:r>
              <a:rPr sz="1067" dirty="0">
                <a:solidFill>
                  <a:srgbClr val="231F20"/>
                </a:solidFill>
                <a:latin typeface="Arial"/>
                <a:cs typeface="Arial"/>
              </a:rPr>
              <a:t>a</a:t>
            </a:r>
            <a:r>
              <a:rPr sz="1067" spc="-3" dirty="0">
                <a:solidFill>
                  <a:srgbClr val="231F20"/>
                </a:solidFill>
                <a:latin typeface="Arial"/>
                <a:cs typeface="Arial"/>
              </a:rPr>
              <a:t> </a:t>
            </a:r>
            <a:r>
              <a:rPr sz="1067" spc="-7" dirty="0">
                <a:solidFill>
                  <a:srgbClr val="231F20"/>
                </a:solidFill>
                <a:latin typeface="Arial"/>
                <a:cs typeface="Arial"/>
              </a:rPr>
              <a:t>i</a:t>
            </a:r>
            <a:r>
              <a:rPr sz="1067" dirty="0">
                <a:solidFill>
                  <a:srgbClr val="231F20"/>
                </a:solidFill>
                <a:latin typeface="Arial"/>
                <a:cs typeface="Arial"/>
              </a:rPr>
              <a:t>s a</a:t>
            </a:r>
            <a:r>
              <a:rPr sz="1067" spc="-3" dirty="0">
                <a:solidFill>
                  <a:srgbClr val="231F20"/>
                </a:solidFill>
                <a:latin typeface="Arial"/>
                <a:cs typeface="Arial"/>
              </a:rPr>
              <a:t> </a:t>
            </a:r>
            <a:r>
              <a:rPr sz="1067" spc="-11" dirty="0">
                <a:solidFill>
                  <a:srgbClr val="231F20"/>
                </a:solidFill>
                <a:latin typeface="Arial"/>
                <a:cs typeface="Arial"/>
              </a:rPr>
              <a:t>g</a:t>
            </a:r>
            <a:r>
              <a:rPr sz="1067" spc="-7" dirty="0">
                <a:solidFill>
                  <a:srgbClr val="231F20"/>
                </a:solidFill>
                <a:latin typeface="Arial"/>
                <a:cs typeface="Arial"/>
              </a:rPr>
              <a:t>lo</a:t>
            </a:r>
            <a:r>
              <a:rPr sz="1067" spc="-13" dirty="0">
                <a:solidFill>
                  <a:srgbClr val="231F20"/>
                </a:solidFill>
                <a:latin typeface="Arial"/>
                <a:cs typeface="Arial"/>
              </a:rPr>
              <a:t>b</a:t>
            </a:r>
            <a:r>
              <a:rPr sz="1067" spc="-11" dirty="0">
                <a:solidFill>
                  <a:srgbClr val="231F20"/>
                </a:solidFill>
                <a:latin typeface="Arial"/>
                <a:cs typeface="Arial"/>
              </a:rPr>
              <a:t>a</a:t>
            </a:r>
            <a:r>
              <a:rPr sz="1067" dirty="0">
                <a:solidFill>
                  <a:srgbClr val="231F20"/>
                </a:solidFill>
                <a:latin typeface="Arial"/>
                <a:cs typeface="Arial"/>
              </a:rPr>
              <a:t>l</a:t>
            </a:r>
            <a:r>
              <a:rPr sz="1067" spc="-3" dirty="0">
                <a:solidFill>
                  <a:srgbClr val="231F20"/>
                </a:solidFill>
                <a:latin typeface="Arial"/>
                <a:cs typeface="Arial"/>
              </a:rPr>
              <a:t> </a:t>
            </a:r>
            <a:r>
              <a:rPr sz="1067" spc="-7" dirty="0">
                <a:solidFill>
                  <a:srgbClr val="231F20"/>
                </a:solidFill>
                <a:latin typeface="Arial"/>
                <a:cs typeface="Arial"/>
              </a:rPr>
              <a:t>l</a:t>
            </a:r>
            <a:r>
              <a:rPr sz="1067" spc="-11" dirty="0">
                <a:solidFill>
                  <a:srgbClr val="231F20"/>
                </a:solidFill>
                <a:latin typeface="Arial"/>
                <a:cs typeface="Arial"/>
              </a:rPr>
              <a:t>e</a:t>
            </a:r>
            <a:r>
              <a:rPr sz="1067" spc="-13" dirty="0">
                <a:solidFill>
                  <a:srgbClr val="231F20"/>
                </a:solidFill>
                <a:latin typeface="Arial"/>
                <a:cs typeface="Arial"/>
              </a:rPr>
              <a:t>a</a:t>
            </a:r>
            <a:r>
              <a:rPr sz="1067" spc="-11" dirty="0">
                <a:solidFill>
                  <a:srgbClr val="231F20"/>
                </a:solidFill>
                <a:latin typeface="Arial"/>
                <a:cs typeface="Arial"/>
              </a:rPr>
              <a:t>de</a:t>
            </a:r>
            <a:r>
              <a:rPr sz="1067" dirty="0">
                <a:solidFill>
                  <a:srgbClr val="231F20"/>
                </a:solidFill>
                <a:latin typeface="Arial"/>
                <a:cs typeface="Arial"/>
              </a:rPr>
              <a:t>r </a:t>
            </a:r>
            <a:r>
              <a:rPr sz="1067" spc="-11" dirty="0">
                <a:solidFill>
                  <a:srgbClr val="231F20"/>
                </a:solidFill>
                <a:latin typeface="Arial"/>
                <a:cs typeface="Arial"/>
              </a:rPr>
              <a:t>i</a:t>
            </a:r>
            <a:r>
              <a:rPr sz="1067" dirty="0">
                <a:solidFill>
                  <a:srgbClr val="231F20"/>
                </a:solidFill>
                <a:latin typeface="Arial"/>
                <a:cs typeface="Arial"/>
              </a:rPr>
              <a:t>n</a:t>
            </a:r>
            <a:r>
              <a:rPr sz="1067" spc="-3" dirty="0">
                <a:solidFill>
                  <a:srgbClr val="231F20"/>
                </a:solidFill>
                <a:latin typeface="Arial"/>
                <a:cs typeface="Arial"/>
              </a:rPr>
              <a:t> </a:t>
            </a:r>
            <a:r>
              <a:rPr sz="1067" spc="-7" dirty="0">
                <a:solidFill>
                  <a:srgbClr val="231F20"/>
                </a:solidFill>
                <a:latin typeface="Arial"/>
                <a:cs typeface="Arial"/>
              </a:rPr>
              <a:t>me</a:t>
            </a:r>
            <a:r>
              <a:rPr sz="1067" spc="-13" dirty="0">
                <a:solidFill>
                  <a:srgbClr val="231F20"/>
                </a:solidFill>
                <a:latin typeface="Arial"/>
                <a:cs typeface="Arial"/>
              </a:rPr>
              <a:t>d</a:t>
            </a:r>
            <a:r>
              <a:rPr sz="1067" spc="-11" dirty="0">
                <a:solidFill>
                  <a:srgbClr val="231F20"/>
                </a:solidFill>
                <a:latin typeface="Arial"/>
                <a:cs typeface="Arial"/>
              </a:rPr>
              <a:t>i</a:t>
            </a:r>
            <a:r>
              <a:rPr sz="1067" dirty="0">
                <a:solidFill>
                  <a:srgbClr val="231F20"/>
                </a:solidFill>
                <a:latin typeface="Arial"/>
                <a:cs typeface="Arial"/>
              </a:rPr>
              <a:t>a</a:t>
            </a:r>
            <a:r>
              <a:rPr sz="1067" spc="-3" dirty="0">
                <a:solidFill>
                  <a:srgbClr val="231F20"/>
                </a:solidFill>
                <a:latin typeface="Arial"/>
                <a:cs typeface="Arial"/>
              </a:rPr>
              <a:t> </a:t>
            </a:r>
            <a:r>
              <a:rPr sz="1067" spc="-11" dirty="0">
                <a:solidFill>
                  <a:srgbClr val="231F20"/>
                </a:solidFill>
                <a:latin typeface="Arial"/>
                <a:cs typeface="Arial"/>
              </a:rPr>
              <a:t>i</a:t>
            </a:r>
            <a:r>
              <a:rPr sz="1067" spc="-20" dirty="0">
                <a:solidFill>
                  <a:srgbClr val="231F20"/>
                </a:solidFill>
                <a:latin typeface="Arial"/>
                <a:cs typeface="Arial"/>
              </a:rPr>
              <a:t>nt</a:t>
            </a:r>
            <a:r>
              <a:rPr sz="1067" spc="-7" dirty="0">
                <a:solidFill>
                  <a:srgbClr val="231F20"/>
                </a:solidFill>
                <a:latin typeface="Arial"/>
                <a:cs typeface="Arial"/>
              </a:rPr>
              <a:t>e</a:t>
            </a:r>
            <a:r>
              <a:rPr sz="1067" spc="-11" dirty="0">
                <a:solidFill>
                  <a:srgbClr val="231F20"/>
                </a:solidFill>
                <a:latin typeface="Arial"/>
                <a:cs typeface="Arial"/>
              </a:rPr>
              <a:t>l</a:t>
            </a:r>
            <a:r>
              <a:rPr sz="1067" spc="-13" dirty="0">
                <a:solidFill>
                  <a:srgbClr val="231F20"/>
                </a:solidFill>
                <a:latin typeface="Arial"/>
                <a:cs typeface="Arial"/>
              </a:rPr>
              <a:t>l</a:t>
            </a:r>
            <a:r>
              <a:rPr sz="1067" spc="-7" dirty="0">
                <a:solidFill>
                  <a:srgbClr val="231F20"/>
                </a:solidFill>
                <a:latin typeface="Arial"/>
                <a:cs typeface="Arial"/>
              </a:rPr>
              <a:t>ig</a:t>
            </a:r>
            <a:r>
              <a:rPr sz="1067" spc="-11" dirty="0">
                <a:solidFill>
                  <a:srgbClr val="231F20"/>
                </a:solidFill>
                <a:latin typeface="Arial"/>
                <a:cs typeface="Arial"/>
              </a:rPr>
              <a:t>en</a:t>
            </a:r>
            <a:r>
              <a:rPr sz="1067" spc="7" dirty="0">
                <a:solidFill>
                  <a:srgbClr val="231F20"/>
                </a:solidFill>
                <a:latin typeface="Arial"/>
                <a:cs typeface="Arial"/>
              </a:rPr>
              <a:t>c</a:t>
            </a:r>
            <a:r>
              <a:rPr sz="1067" spc="-23" dirty="0">
                <a:solidFill>
                  <a:srgbClr val="231F20"/>
                </a:solidFill>
                <a:latin typeface="Arial"/>
                <a:cs typeface="Arial"/>
              </a:rPr>
              <a:t>e</a:t>
            </a:r>
            <a:r>
              <a:rPr sz="1067" spc="-3" dirty="0">
                <a:solidFill>
                  <a:srgbClr val="231F20"/>
                </a:solidFill>
                <a:latin typeface="Arial"/>
                <a:cs typeface="Arial"/>
              </a:rPr>
              <a:t>,</a:t>
            </a:r>
            <a:r>
              <a:rPr sz="1067" dirty="0">
                <a:solidFill>
                  <a:srgbClr val="231F20"/>
                </a:solidFill>
                <a:latin typeface="Arial"/>
                <a:cs typeface="Arial"/>
              </a:rPr>
              <a:t> </a:t>
            </a:r>
            <a:r>
              <a:rPr sz="1067" spc="-7" dirty="0">
                <a:solidFill>
                  <a:srgbClr val="231F20"/>
                </a:solidFill>
                <a:latin typeface="Arial"/>
                <a:cs typeface="Arial"/>
              </a:rPr>
              <a:t>pr</a:t>
            </a:r>
            <a:r>
              <a:rPr sz="1067" spc="-27" dirty="0">
                <a:solidFill>
                  <a:srgbClr val="231F20"/>
                </a:solidFill>
                <a:latin typeface="Arial"/>
                <a:cs typeface="Arial"/>
              </a:rPr>
              <a:t>o</a:t>
            </a:r>
            <a:r>
              <a:rPr sz="1067" spc="-7" dirty="0">
                <a:solidFill>
                  <a:srgbClr val="231F20"/>
                </a:solidFill>
                <a:latin typeface="Arial"/>
                <a:cs typeface="Arial"/>
              </a:rPr>
              <a:t>vi</a:t>
            </a:r>
            <a:r>
              <a:rPr sz="1067" spc="-13" dirty="0">
                <a:solidFill>
                  <a:srgbClr val="231F20"/>
                </a:solidFill>
                <a:latin typeface="Arial"/>
                <a:cs typeface="Arial"/>
              </a:rPr>
              <a:t>d</a:t>
            </a:r>
            <a:r>
              <a:rPr sz="1067" spc="-11" dirty="0">
                <a:solidFill>
                  <a:srgbClr val="231F20"/>
                </a:solidFill>
                <a:latin typeface="Arial"/>
                <a:cs typeface="Arial"/>
              </a:rPr>
              <a:t>in</a:t>
            </a:r>
            <a:r>
              <a:rPr sz="1067" dirty="0">
                <a:solidFill>
                  <a:srgbClr val="231F20"/>
                </a:solidFill>
                <a:latin typeface="Arial"/>
                <a:cs typeface="Arial"/>
              </a:rPr>
              <a:t>g</a:t>
            </a:r>
            <a:r>
              <a:rPr sz="1067" spc="-3" dirty="0">
                <a:solidFill>
                  <a:srgbClr val="231F20"/>
                </a:solidFill>
                <a:latin typeface="Arial"/>
                <a:cs typeface="Arial"/>
              </a:rPr>
              <a:t> </a:t>
            </a:r>
            <a:r>
              <a:rPr sz="1067" spc="3" dirty="0">
                <a:solidFill>
                  <a:srgbClr val="231F20"/>
                </a:solidFill>
                <a:latin typeface="Arial"/>
                <a:cs typeface="Arial"/>
              </a:rPr>
              <a:t>c</a:t>
            </a:r>
            <a:r>
              <a:rPr sz="1067" spc="-13" dirty="0">
                <a:solidFill>
                  <a:srgbClr val="231F20"/>
                </a:solidFill>
                <a:latin typeface="Arial"/>
                <a:cs typeface="Arial"/>
              </a:rPr>
              <a:t>l</a:t>
            </a:r>
            <a:r>
              <a:rPr sz="1067" spc="-7" dirty="0">
                <a:solidFill>
                  <a:srgbClr val="231F20"/>
                </a:solidFill>
                <a:latin typeface="Arial"/>
                <a:cs typeface="Arial"/>
              </a:rPr>
              <a:t>i</a:t>
            </a:r>
            <a:r>
              <a:rPr sz="1067" spc="-11" dirty="0">
                <a:solidFill>
                  <a:srgbClr val="231F20"/>
                </a:solidFill>
                <a:latin typeface="Arial"/>
                <a:cs typeface="Arial"/>
              </a:rPr>
              <a:t>e</a:t>
            </a:r>
            <a:r>
              <a:rPr sz="1067" spc="-20" dirty="0">
                <a:solidFill>
                  <a:srgbClr val="231F20"/>
                </a:solidFill>
                <a:latin typeface="Arial"/>
                <a:cs typeface="Arial"/>
              </a:rPr>
              <a:t>n</a:t>
            </a:r>
            <a:r>
              <a:rPr sz="1067" spc="-7" dirty="0">
                <a:solidFill>
                  <a:srgbClr val="231F20"/>
                </a:solidFill>
                <a:latin typeface="Arial"/>
                <a:cs typeface="Arial"/>
              </a:rPr>
              <a:t>t</a:t>
            </a:r>
            <a:r>
              <a:rPr sz="1067" dirty="0">
                <a:solidFill>
                  <a:srgbClr val="231F20"/>
                </a:solidFill>
                <a:latin typeface="Arial"/>
                <a:cs typeface="Arial"/>
              </a:rPr>
              <a:t>s </a:t>
            </a:r>
            <a:r>
              <a:rPr sz="1067" spc="-7" dirty="0">
                <a:solidFill>
                  <a:srgbClr val="231F20"/>
                </a:solidFill>
                <a:latin typeface="Arial"/>
                <a:cs typeface="Arial"/>
              </a:rPr>
              <a:t>w</a:t>
            </a:r>
            <a:r>
              <a:rPr sz="1067" spc="-11" dirty="0">
                <a:solidFill>
                  <a:srgbClr val="231F20"/>
                </a:solidFill>
                <a:latin typeface="Arial"/>
                <a:cs typeface="Arial"/>
              </a:rPr>
              <a:t>i</a:t>
            </a:r>
            <a:r>
              <a:rPr sz="1067" spc="-7" dirty="0">
                <a:solidFill>
                  <a:srgbClr val="231F20"/>
                </a:solidFill>
                <a:latin typeface="Arial"/>
                <a:cs typeface="Arial"/>
              </a:rPr>
              <a:t>t</a:t>
            </a:r>
            <a:r>
              <a:rPr sz="1067" dirty="0">
                <a:solidFill>
                  <a:srgbClr val="231F20"/>
                </a:solidFill>
                <a:latin typeface="Arial"/>
                <a:cs typeface="Arial"/>
              </a:rPr>
              <a:t>h</a:t>
            </a:r>
            <a:r>
              <a:rPr sz="1067" spc="-3" dirty="0">
                <a:solidFill>
                  <a:srgbClr val="231F20"/>
                </a:solidFill>
                <a:latin typeface="Arial"/>
                <a:cs typeface="Arial"/>
              </a:rPr>
              <a:t> </a:t>
            </a:r>
            <a:r>
              <a:rPr sz="1067" spc="-7" dirty="0">
                <a:solidFill>
                  <a:srgbClr val="231F20"/>
                </a:solidFill>
                <a:latin typeface="Arial"/>
                <a:cs typeface="Arial"/>
              </a:rPr>
              <a:t>t</a:t>
            </a:r>
            <a:r>
              <a:rPr sz="1067" spc="-11" dirty="0">
                <a:solidFill>
                  <a:srgbClr val="231F20"/>
                </a:solidFill>
                <a:latin typeface="Arial"/>
                <a:cs typeface="Arial"/>
              </a:rPr>
              <a:t>h</a:t>
            </a:r>
            <a:r>
              <a:rPr sz="1067" dirty="0">
                <a:solidFill>
                  <a:srgbClr val="231F20"/>
                </a:solidFill>
                <a:latin typeface="Arial"/>
                <a:cs typeface="Arial"/>
              </a:rPr>
              <a:t>e</a:t>
            </a:r>
            <a:r>
              <a:rPr sz="1067" spc="-3" dirty="0">
                <a:solidFill>
                  <a:srgbClr val="231F20"/>
                </a:solidFill>
                <a:latin typeface="Arial"/>
                <a:cs typeface="Arial"/>
              </a:rPr>
              <a:t> </a:t>
            </a:r>
            <a:r>
              <a:rPr sz="1067" spc="-11" dirty="0">
                <a:solidFill>
                  <a:srgbClr val="231F20"/>
                </a:solidFill>
                <a:latin typeface="Arial"/>
                <a:cs typeface="Arial"/>
              </a:rPr>
              <a:t>d</a:t>
            </a:r>
            <a:r>
              <a:rPr sz="1067" spc="-16" dirty="0">
                <a:solidFill>
                  <a:srgbClr val="231F20"/>
                </a:solidFill>
                <a:latin typeface="Arial"/>
                <a:cs typeface="Arial"/>
              </a:rPr>
              <a:t>a</a:t>
            </a:r>
            <a:r>
              <a:rPr sz="1067" dirty="0">
                <a:solidFill>
                  <a:srgbClr val="231F20"/>
                </a:solidFill>
                <a:latin typeface="Arial"/>
                <a:cs typeface="Arial"/>
              </a:rPr>
              <a:t>ta</a:t>
            </a:r>
            <a:r>
              <a:rPr sz="1067" spc="-3" dirty="0">
                <a:solidFill>
                  <a:srgbClr val="231F20"/>
                </a:solidFill>
                <a:latin typeface="Arial"/>
                <a:cs typeface="Arial"/>
              </a:rPr>
              <a:t> </a:t>
            </a:r>
            <a:r>
              <a:rPr sz="1067" spc="-7" dirty="0">
                <a:solidFill>
                  <a:srgbClr val="231F20"/>
                </a:solidFill>
                <a:latin typeface="Arial"/>
                <a:cs typeface="Arial"/>
              </a:rPr>
              <a:t>t</a:t>
            </a:r>
            <a:r>
              <a:rPr sz="1067" spc="-11" dirty="0">
                <a:solidFill>
                  <a:srgbClr val="231F20"/>
                </a:solidFill>
                <a:latin typeface="Arial"/>
                <a:cs typeface="Arial"/>
              </a:rPr>
              <a:t>h</a:t>
            </a:r>
            <a:r>
              <a:rPr sz="1067" spc="-31" dirty="0">
                <a:solidFill>
                  <a:srgbClr val="231F20"/>
                </a:solidFill>
                <a:latin typeface="Arial"/>
                <a:cs typeface="Arial"/>
              </a:rPr>
              <a:t>e</a:t>
            </a:r>
            <a:r>
              <a:rPr sz="1067" dirty="0">
                <a:solidFill>
                  <a:srgbClr val="231F20"/>
                </a:solidFill>
                <a:latin typeface="Arial"/>
                <a:cs typeface="Arial"/>
              </a:rPr>
              <a:t>y </a:t>
            </a:r>
            <a:r>
              <a:rPr sz="1067" spc="-11" dirty="0">
                <a:solidFill>
                  <a:srgbClr val="231F20"/>
                </a:solidFill>
                <a:latin typeface="Arial"/>
                <a:cs typeface="Arial"/>
              </a:rPr>
              <a:t>n</a:t>
            </a:r>
            <a:r>
              <a:rPr sz="1067" spc="-7" dirty="0">
                <a:solidFill>
                  <a:srgbClr val="231F20"/>
                </a:solidFill>
                <a:latin typeface="Arial"/>
                <a:cs typeface="Arial"/>
              </a:rPr>
              <a:t>ee</a:t>
            </a:r>
            <a:r>
              <a:rPr sz="1067" dirty="0">
                <a:solidFill>
                  <a:srgbClr val="231F20"/>
                </a:solidFill>
                <a:latin typeface="Arial"/>
                <a:cs typeface="Arial"/>
              </a:rPr>
              <a:t>d</a:t>
            </a:r>
            <a:r>
              <a:rPr sz="1067" spc="-3" dirty="0">
                <a:solidFill>
                  <a:srgbClr val="231F20"/>
                </a:solidFill>
                <a:latin typeface="Arial"/>
                <a:cs typeface="Arial"/>
              </a:rPr>
              <a:t> </a:t>
            </a:r>
            <a:r>
              <a:rPr sz="1067" spc="-20" dirty="0">
                <a:solidFill>
                  <a:srgbClr val="231F20"/>
                </a:solidFill>
                <a:latin typeface="Arial"/>
                <a:cs typeface="Arial"/>
              </a:rPr>
              <a:t>t</a:t>
            </a:r>
            <a:r>
              <a:rPr sz="1067" dirty="0">
                <a:solidFill>
                  <a:srgbClr val="231F20"/>
                </a:solidFill>
                <a:latin typeface="Arial"/>
                <a:cs typeface="Arial"/>
              </a:rPr>
              <a:t>o</a:t>
            </a:r>
            <a:r>
              <a:rPr sz="1067" spc="-3" dirty="0">
                <a:solidFill>
                  <a:srgbClr val="231F20"/>
                </a:solidFill>
                <a:latin typeface="Arial"/>
                <a:cs typeface="Arial"/>
              </a:rPr>
              <a:t> </a:t>
            </a:r>
            <a:r>
              <a:rPr sz="1067" spc="-11" dirty="0">
                <a:solidFill>
                  <a:srgbClr val="231F20"/>
                </a:solidFill>
                <a:latin typeface="Arial"/>
                <a:cs typeface="Arial"/>
              </a:rPr>
              <a:t>m</a:t>
            </a:r>
            <a:r>
              <a:rPr sz="1067" spc="-13" dirty="0">
                <a:solidFill>
                  <a:srgbClr val="231F20"/>
                </a:solidFill>
                <a:latin typeface="Arial"/>
                <a:cs typeface="Arial"/>
              </a:rPr>
              <a:t>a</a:t>
            </a:r>
            <a:r>
              <a:rPr sz="1067" spc="-33" dirty="0">
                <a:solidFill>
                  <a:srgbClr val="231F20"/>
                </a:solidFill>
                <a:latin typeface="Arial"/>
                <a:cs typeface="Arial"/>
              </a:rPr>
              <a:t>k</a:t>
            </a:r>
            <a:r>
              <a:rPr sz="1067" dirty="0">
                <a:solidFill>
                  <a:srgbClr val="231F20"/>
                </a:solidFill>
                <a:latin typeface="Arial"/>
                <a:cs typeface="Arial"/>
              </a:rPr>
              <a:t>e</a:t>
            </a:r>
            <a:r>
              <a:rPr sz="1067" spc="-3" dirty="0">
                <a:solidFill>
                  <a:srgbClr val="231F20"/>
                </a:solidFill>
                <a:latin typeface="Arial"/>
                <a:cs typeface="Arial"/>
              </a:rPr>
              <a:t> </a:t>
            </a:r>
            <a:r>
              <a:rPr sz="1067" spc="-11" dirty="0">
                <a:solidFill>
                  <a:srgbClr val="231F20"/>
                </a:solidFill>
                <a:latin typeface="Arial"/>
                <a:cs typeface="Arial"/>
              </a:rPr>
              <a:t>i</a:t>
            </a:r>
            <a:r>
              <a:rPr sz="1067" spc="-16" dirty="0">
                <a:solidFill>
                  <a:srgbClr val="231F20"/>
                </a:solidFill>
                <a:latin typeface="Arial"/>
                <a:cs typeface="Arial"/>
              </a:rPr>
              <a:t>n</a:t>
            </a:r>
            <a:r>
              <a:rPr sz="1067" spc="-13" dirty="0">
                <a:solidFill>
                  <a:srgbClr val="231F20"/>
                </a:solidFill>
                <a:latin typeface="Arial"/>
                <a:cs typeface="Arial"/>
              </a:rPr>
              <a:t>f</a:t>
            </a:r>
            <a:r>
              <a:rPr sz="1067" spc="-7" dirty="0">
                <a:solidFill>
                  <a:srgbClr val="231F20"/>
                </a:solidFill>
                <a:latin typeface="Arial"/>
                <a:cs typeface="Arial"/>
              </a:rPr>
              <a:t>o</a:t>
            </a:r>
            <a:r>
              <a:rPr sz="1067" spc="7" dirty="0">
                <a:solidFill>
                  <a:srgbClr val="231F20"/>
                </a:solidFill>
                <a:latin typeface="Arial"/>
                <a:cs typeface="Arial"/>
              </a:rPr>
              <a:t>r</a:t>
            </a:r>
            <a:r>
              <a:rPr sz="1067" spc="-7" dirty="0">
                <a:solidFill>
                  <a:srgbClr val="231F20"/>
                </a:solidFill>
                <a:latin typeface="Arial"/>
                <a:cs typeface="Arial"/>
              </a:rPr>
              <a:t>me</a:t>
            </a:r>
            <a:r>
              <a:rPr sz="1067" dirty="0">
                <a:solidFill>
                  <a:srgbClr val="231F20"/>
                </a:solidFill>
                <a:latin typeface="Arial"/>
                <a:cs typeface="Arial"/>
              </a:rPr>
              <a:t>d</a:t>
            </a:r>
            <a:r>
              <a:rPr sz="1067" spc="-3" dirty="0">
                <a:solidFill>
                  <a:srgbClr val="231F20"/>
                </a:solidFill>
                <a:latin typeface="Arial"/>
                <a:cs typeface="Arial"/>
              </a:rPr>
              <a:t> </a:t>
            </a:r>
            <a:r>
              <a:rPr sz="1067" spc="-11" dirty="0">
                <a:solidFill>
                  <a:srgbClr val="231F20"/>
                </a:solidFill>
                <a:latin typeface="Arial"/>
                <a:cs typeface="Arial"/>
              </a:rPr>
              <a:t>d</a:t>
            </a:r>
            <a:r>
              <a:rPr sz="1067" spc="-7" dirty="0">
                <a:solidFill>
                  <a:srgbClr val="231F20"/>
                </a:solidFill>
                <a:latin typeface="Arial"/>
                <a:cs typeface="Arial"/>
              </a:rPr>
              <a:t>e</a:t>
            </a:r>
            <a:r>
              <a:rPr sz="1067" spc="3" dirty="0">
                <a:solidFill>
                  <a:srgbClr val="231F20"/>
                </a:solidFill>
                <a:latin typeface="Arial"/>
                <a:cs typeface="Arial"/>
              </a:rPr>
              <a:t>c</a:t>
            </a:r>
            <a:r>
              <a:rPr sz="1067" spc="-7" dirty="0">
                <a:solidFill>
                  <a:srgbClr val="231F20"/>
                </a:solidFill>
                <a:latin typeface="Arial"/>
                <a:cs typeface="Arial"/>
              </a:rPr>
              <a:t>i</a:t>
            </a:r>
            <a:r>
              <a:rPr sz="1067" spc="-11" dirty="0">
                <a:solidFill>
                  <a:srgbClr val="231F20"/>
                </a:solidFill>
                <a:latin typeface="Arial"/>
                <a:cs typeface="Arial"/>
              </a:rPr>
              <a:t>s</a:t>
            </a:r>
            <a:r>
              <a:rPr sz="1067" spc="-3" dirty="0">
                <a:solidFill>
                  <a:srgbClr val="231F20"/>
                </a:solidFill>
                <a:latin typeface="Arial"/>
                <a:cs typeface="Arial"/>
              </a:rPr>
              <a:t>i</a:t>
            </a:r>
            <a:r>
              <a:rPr sz="1067" spc="-7" dirty="0">
                <a:solidFill>
                  <a:srgbClr val="231F20"/>
                </a:solidFill>
                <a:latin typeface="Arial"/>
                <a:cs typeface="Arial"/>
              </a:rPr>
              <a:t>o</a:t>
            </a:r>
            <a:r>
              <a:rPr sz="1067" spc="-13" dirty="0">
                <a:solidFill>
                  <a:srgbClr val="231F20"/>
                </a:solidFill>
                <a:latin typeface="Arial"/>
                <a:cs typeface="Arial"/>
              </a:rPr>
              <a:t>n</a:t>
            </a:r>
            <a:r>
              <a:rPr sz="1067" dirty="0">
                <a:solidFill>
                  <a:srgbClr val="231F20"/>
                </a:solidFill>
                <a:latin typeface="Arial"/>
                <a:cs typeface="Arial"/>
              </a:rPr>
              <a:t>s </a:t>
            </a:r>
            <a:r>
              <a:rPr sz="1067" spc="-7" dirty="0">
                <a:solidFill>
                  <a:srgbClr val="231F20"/>
                </a:solidFill>
                <a:latin typeface="Arial"/>
                <a:cs typeface="Arial"/>
              </a:rPr>
              <a:t>o</a:t>
            </a:r>
            <a:r>
              <a:rPr sz="1067" dirty="0">
                <a:solidFill>
                  <a:srgbClr val="231F20"/>
                </a:solidFill>
                <a:latin typeface="Arial"/>
                <a:cs typeface="Arial"/>
              </a:rPr>
              <a:t>n</a:t>
            </a:r>
            <a:r>
              <a:rPr sz="1067" spc="-3" dirty="0">
                <a:solidFill>
                  <a:srgbClr val="231F20"/>
                </a:solidFill>
                <a:latin typeface="Arial"/>
                <a:cs typeface="Arial"/>
              </a:rPr>
              <a:t> </a:t>
            </a:r>
            <a:r>
              <a:rPr sz="1067" spc="-11" dirty="0">
                <a:solidFill>
                  <a:srgbClr val="231F20"/>
                </a:solidFill>
                <a:latin typeface="Arial"/>
                <a:cs typeface="Arial"/>
              </a:rPr>
              <a:t>al</a:t>
            </a:r>
            <a:r>
              <a:rPr sz="1067" dirty="0">
                <a:solidFill>
                  <a:srgbClr val="231F20"/>
                </a:solidFill>
                <a:latin typeface="Arial"/>
                <a:cs typeface="Arial"/>
              </a:rPr>
              <a:t>l</a:t>
            </a:r>
            <a:r>
              <a:rPr sz="1067" spc="-3" dirty="0">
                <a:solidFill>
                  <a:srgbClr val="231F20"/>
                </a:solidFill>
                <a:latin typeface="Arial"/>
                <a:cs typeface="Arial"/>
              </a:rPr>
              <a:t> </a:t>
            </a:r>
            <a:r>
              <a:rPr sz="1067" spc="-13" dirty="0">
                <a:solidFill>
                  <a:srgbClr val="231F20"/>
                </a:solidFill>
                <a:latin typeface="Arial"/>
                <a:cs typeface="Arial"/>
              </a:rPr>
              <a:t>a</a:t>
            </a:r>
            <a:r>
              <a:rPr sz="1067" spc="-11" dirty="0">
                <a:solidFill>
                  <a:srgbClr val="231F20"/>
                </a:solidFill>
                <a:latin typeface="Arial"/>
                <a:cs typeface="Arial"/>
              </a:rPr>
              <a:t>s</a:t>
            </a:r>
            <a:r>
              <a:rPr sz="1067" spc="-7" dirty="0">
                <a:solidFill>
                  <a:srgbClr val="231F20"/>
                </a:solidFill>
                <a:latin typeface="Arial"/>
                <a:cs typeface="Arial"/>
              </a:rPr>
              <a:t>pe</a:t>
            </a:r>
            <a:r>
              <a:rPr sz="1067" dirty="0">
                <a:solidFill>
                  <a:srgbClr val="231F20"/>
                </a:solidFill>
                <a:latin typeface="Arial"/>
                <a:cs typeface="Arial"/>
              </a:rPr>
              <a:t>c</a:t>
            </a:r>
            <a:r>
              <a:rPr sz="1067" spc="-7" dirty="0">
                <a:solidFill>
                  <a:srgbClr val="231F20"/>
                </a:solidFill>
                <a:latin typeface="Arial"/>
                <a:cs typeface="Arial"/>
              </a:rPr>
              <a:t>t</a:t>
            </a:r>
            <a:r>
              <a:rPr sz="1067" dirty="0">
                <a:solidFill>
                  <a:srgbClr val="231F20"/>
                </a:solidFill>
                <a:latin typeface="Arial"/>
                <a:cs typeface="Arial"/>
              </a:rPr>
              <a:t>s</a:t>
            </a:r>
            <a:endParaRPr sz="1067" dirty="0">
              <a:latin typeface="Arial"/>
              <a:cs typeface="Arial"/>
            </a:endParaRPr>
          </a:p>
          <a:p>
            <a:pPr marL="8342" marR="42130">
              <a:lnSpc>
                <a:spcPct val="104200"/>
              </a:lnSpc>
            </a:pPr>
            <a:r>
              <a:rPr sz="1067" spc="-16" dirty="0">
                <a:solidFill>
                  <a:srgbClr val="231F20"/>
                </a:solidFill>
                <a:latin typeface="Arial"/>
                <a:cs typeface="Arial"/>
              </a:rPr>
              <a:t>o</a:t>
            </a:r>
            <a:r>
              <a:rPr sz="1067" spc="-3" dirty="0">
                <a:solidFill>
                  <a:srgbClr val="231F20"/>
                </a:solidFill>
                <a:latin typeface="Arial"/>
                <a:cs typeface="Arial"/>
              </a:rPr>
              <a:t>f</a:t>
            </a:r>
            <a:r>
              <a:rPr sz="1067" dirty="0">
                <a:solidFill>
                  <a:srgbClr val="231F20"/>
                </a:solidFill>
                <a:latin typeface="Arial"/>
                <a:cs typeface="Arial"/>
              </a:rPr>
              <a:t> </a:t>
            </a:r>
            <a:r>
              <a:rPr sz="1067" spc="-7" dirty="0">
                <a:solidFill>
                  <a:srgbClr val="231F20"/>
                </a:solidFill>
                <a:latin typeface="Arial"/>
                <a:cs typeface="Arial"/>
              </a:rPr>
              <a:t>me</a:t>
            </a:r>
            <a:r>
              <a:rPr sz="1067" spc="-13" dirty="0">
                <a:solidFill>
                  <a:srgbClr val="231F20"/>
                </a:solidFill>
                <a:latin typeface="Arial"/>
                <a:cs typeface="Arial"/>
              </a:rPr>
              <a:t>d</a:t>
            </a:r>
            <a:r>
              <a:rPr sz="1067" spc="-11" dirty="0">
                <a:solidFill>
                  <a:srgbClr val="231F20"/>
                </a:solidFill>
                <a:latin typeface="Arial"/>
                <a:cs typeface="Arial"/>
              </a:rPr>
              <a:t>i</a:t>
            </a:r>
            <a:r>
              <a:rPr sz="1067" dirty="0">
                <a:solidFill>
                  <a:srgbClr val="231F20"/>
                </a:solidFill>
                <a:latin typeface="Arial"/>
                <a:cs typeface="Arial"/>
              </a:rPr>
              <a:t>a</a:t>
            </a:r>
            <a:r>
              <a:rPr sz="1067" spc="-3" dirty="0">
                <a:solidFill>
                  <a:srgbClr val="231F20"/>
                </a:solidFill>
                <a:latin typeface="Arial"/>
                <a:cs typeface="Arial"/>
              </a:rPr>
              <a:t> </a:t>
            </a:r>
            <a:r>
              <a:rPr sz="1067" spc="-7" dirty="0">
                <a:solidFill>
                  <a:srgbClr val="231F20"/>
                </a:solidFill>
                <a:latin typeface="Arial"/>
                <a:cs typeface="Arial"/>
              </a:rPr>
              <a:t>m</a:t>
            </a:r>
            <a:r>
              <a:rPr sz="1067" spc="-11" dirty="0">
                <a:solidFill>
                  <a:srgbClr val="231F20"/>
                </a:solidFill>
                <a:latin typeface="Arial"/>
                <a:cs typeface="Arial"/>
              </a:rPr>
              <a:t>e</a:t>
            </a:r>
            <a:r>
              <a:rPr sz="1067" spc="-13" dirty="0">
                <a:solidFill>
                  <a:srgbClr val="231F20"/>
                </a:solidFill>
                <a:latin typeface="Arial"/>
                <a:cs typeface="Arial"/>
              </a:rPr>
              <a:t>asu</a:t>
            </a:r>
            <a:r>
              <a:rPr sz="1067" spc="-11" dirty="0">
                <a:solidFill>
                  <a:srgbClr val="231F20"/>
                </a:solidFill>
                <a:latin typeface="Arial"/>
                <a:cs typeface="Arial"/>
              </a:rPr>
              <a:t>re</a:t>
            </a:r>
            <a:r>
              <a:rPr sz="1067" spc="-7" dirty="0">
                <a:solidFill>
                  <a:srgbClr val="231F20"/>
                </a:solidFill>
                <a:latin typeface="Arial"/>
                <a:cs typeface="Arial"/>
              </a:rPr>
              <a:t>m</a:t>
            </a:r>
            <a:r>
              <a:rPr sz="1067" spc="-11" dirty="0">
                <a:solidFill>
                  <a:srgbClr val="231F20"/>
                </a:solidFill>
                <a:latin typeface="Arial"/>
                <a:cs typeface="Arial"/>
              </a:rPr>
              <a:t>e</a:t>
            </a:r>
            <a:r>
              <a:rPr sz="1067" spc="-20" dirty="0">
                <a:solidFill>
                  <a:srgbClr val="231F20"/>
                </a:solidFill>
                <a:latin typeface="Arial"/>
                <a:cs typeface="Arial"/>
              </a:rPr>
              <a:t>n</a:t>
            </a:r>
            <a:r>
              <a:rPr sz="1067" spc="-11" dirty="0">
                <a:solidFill>
                  <a:srgbClr val="231F20"/>
                </a:solidFill>
                <a:latin typeface="Arial"/>
                <a:cs typeface="Arial"/>
              </a:rPr>
              <a:t>t</a:t>
            </a:r>
            <a:r>
              <a:rPr sz="1067" spc="-3" dirty="0">
                <a:solidFill>
                  <a:srgbClr val="231F20"/>
                </a:solidFill>
                <a:latin typeface="Arial"/>
                <a:cs typeface="Arial"/>
              </a:rPr>
              <a:t>,</a:t>
            </a:r>
            <a:r>
              <a:rPr sz="1067" dirty="0">
                <a:solidFill>
                  <a:srgbClr val="231F20"/>
                </a:solidFill>
                <a:latin typeface="Arial"/>
                <a:cs typeface="Arial"/>
              </a:rPr>
              <a:t> </a:t>
            </a:r>
            <a:r>
              <a:rPr sz="1067" spc="-7" dirty="0">
                <a:solidFill>
                  <a:srgbClr val="231F20"/>
                </a:solidFill>
                <a:latin typeface="Arial"/>
                <a:cs typeface="Arial"/>
              </a:rPr>
              <a:t>mo</a:t>
            </a:r>
            <a:r>
              <a:rPr sz="1067" spc="-13" dirty="0">
                <a:solidFill>
                  <a:srgbClr val="231F20"/>
                </a:solidFill>
                <a:latin typeface="Arial"/>
                <a:cs typeface="Arial"/>
              </a:rPr>
              <a:t>n</a:t>
            </a:r>
            <a:r>
              <a:rPr sz="1067" spc="-11" dirty="0">
                <a:solidFill>
                  <a:srgbClr val="231F20"/>
                </a:solidFill>
                <a:latin typeface="Arial"/>
                <a:cs typeface="Arial"/>
              </a:rPr>
              <a:t>i</a:t>
            </a:r>
            <a:r>
              <a:rPr sz="1067" spc="-20" dirty="0">
                <a:solidFill>
                  <a:srgbClr val="231F20"/>
                </a:solidFill>
                <a:latin typeface="Arial"/>
                <a:cs typeface="Arial"/>
              </a:rPr>
              <a:t>t</a:t>
            </a:r>
            <a:r>
              <a:rPr sz="1067" spc="-7" dirty="0">
                <a:solidFill>
                  <a:srgbClr val="231F20"/>
                </a:solidFill>
                <a:latin typeface="Arial"/>
                <a:cs typeface="Arial"/>
              </a:rPr>
              <a:t>o</a:t>
            </a:r>
            <a:r>
              <a:rPr sz="1067" spc="7" dirty="0">
                <a:solidFill>
                  <a:srgbClr val="231F20"/>
                </a:solidFill>
                <a:latin typeface="Arial"/>
                <a:cs typeface="Arial"/>
              </a:rPr>
              <a:t>r</a:t>
            </a:r>
            <a:r>
              <a:rPr sz="1067" spc="-11" dirty="0">
                <a:solidFill>
                  <a:srgbClr val="231F20"/>
                </a:solidFill>
                <a:latin typeface="Arial"/>
                <a:cs typeface="Arial"/>
              </a:rPr>
              <a:t>in</a:t>
            </a:r>
            <a:r>
              <a:rPr sz="1067" dirty="0">
                <a:solidFill>
                  <a:srgbClr val="231F20"/>
                </a:solidFill>
                <a:latin typeface="Arial"/>
                <a:cs typeface="Arial"/>
              </a:rPr>
              <a:t>g</a:t>
            </a:r>
            <a:r>
              <a:rPr sz="1067" spc="-3" dirty="0">
                <a:solidFill>
                  <a:srgbClr val="231F20"/>
                </a:solidFill>
                <a:latin typeface="Arial"/>
                <a:cs typeface="Arial"/>
              </a:rPr>
              <a:t> </a:t>
            </a:r>
            <a:r>
              <a:rPr sz="1067" spc="-11" dirty="0">
                <a:solidFill>
                  <a:srgbClr val="231F20"/>
                </a:solidFill>
                <a:latin typeface="Arial"/>
                <a:cs typeface="Arial"/>
              </a:rPr>
              <a:t>an</a:t>
            </a:r>
            <a:r>
              <a:rPr sz="1067" dirty="0">
                <a:solidFill>
                  <a:srgbClr val="231F20"/>
                </a:solidFill>
                <a:latin typeface="Arial"/>
                <a:cs typeface="Arial"/>
              </a:rPr>
              <a:t>d</a:t>
            </a:r>
            <a:r>
              <a:rPr sz="1067" spc="-3" dirty="0">
                <a:solidFill>
                  <a:srgbClr val="231F20"/>
                </a:solidFill>
                <a:latin typeface="Arial"/>
                <a:cs typeface="Arial"/>
              </a:rPr>
              <a:t> </a:t>
            </a:r>
            <a:r>
              <a:rPr sz="1067" spc="-11" dirty="0">
                <a:solidFill>
                  <a:srgbClr val="231F20"/>
                </a:solidFill>
                <a:latin typeface="Arial"/>
                <a:cs typeface="Arial"/>
              </a:rPr>
              <a:t>s</a:t>
            </a:r>
            <a:r>
              <a:rPr sz="1067" spc="-7" dirty="0">
                <a:solidFill>
                  <a:srgbClr val="231F20"/>
                </a:solidFill>
                <a:latin typeface="Arial"/>
                <a:cs typeface="Arial"/>
              </a:rPr>
              <a:t>ele</a:t>
            </a:r>
            <a:r>
              <a:rPr sz="1067" dirty="0">
                <a:solidFill>
                  <a:srgbClr val="231F20"/>
                </a:solidFill>
                <a:latin typeface="Arial"/>
                <a:cs typeface="Arial"/>
              </a:rPr>
              <a:t>c</a:t>
            </a:r>
            <a:r>
              <a:rPr sz="1067" spc="-7" dirty="0">
                <a:solidFill>
                  <a:srgbClr val="231F20"/>
                </a:solidFill>
                <a:latin typeface="Arial"/>
                <a:cs typeface="Arial"/>
              </a:rPr>
              <a:t>t</a:t>
            </a:r>
            <a:r>
              <a:rPr sz="1067" spc="-3" dirty="0">
                <a:solidFill>
                  <a:srgbClr val="231F20"/>
                </a:solidFill>
                <a:latin typeface="Arial"/>
                <a:cs typeface="Arial"/>
              </a:rPr>
              <a:t>i</a:t>
            </a:r>
            <a:r>
              <a:rPr sz="1067" spc="-7" dirty="0">
                <a:solidFill>
                  <a:srgbClr val="231F20"/>
                </a:solidFill>
                <a:latin typeface="Arial"/>
                <a:cs typeface="Arial"/>
              </a:rPr>
              <a:t>o</a:t>
            </a:r>
            <a:r>
              <a:rPr sz="1067" spc="-20" dirty="0">
                <a:solidFill>
                  <a:srgbClr val="231F20"/>
                </a:solidFill>
                <a:latin typeface="Arial"/>
                <a:cs typeface="Arial"/>
              </a:rPr>
              <a:t>n</a:t>
            </a:r>
            <a:r>
              <a:rPr sz="1067" spc="-3" dirty="0">
                <a:solidFill>
                  <a:srgbClr val="231F20"/>
                </a:solidFill>
                <a:latin typeface="Arial"/>
                <a:cs typeface="Arial"/>
              </a:rPr>
              <a:t>.</a:t>
            </a:r>
            <a:r>
              <a:rPr sz="1067" dirty="0">
                <a:solidFill>
                  <a:srgbClr val="231F20"/>
                </a:solidFill>
                <a:latin typeface="Arial"/>
                <a:cs typeface="Arial"/>
              </a:rPr>
              <a:t> </a:t>
            </a:r>
            <a:r>
              <a:rPr sz="1067" spc="-23" dirty="0">
                <a:solidFill>
                  <a:srgbClr val="231F20"/>
                </a:solidFill>
                <a:latin typeface="Arial"/>
                <a:cs typeface="Arial"/>
              </a:rPr>
              <a:t>P</a:t>
            </a:r>
            <a:r>
              <a:rPr sz="1067" spc="-11" dirty="0">
                <a:solidFill>
                  <a:srgbClr val="231F20"/>
                </a:solidFill>
                <a:latin typeface="Arial"/>
                <a:cs typeface="Arial"/>
              </a:rPr>
              <a:t>a</a:t>
            </a:r>
            <a:r>
              <a:rPr sz="1067" spc="33" dirty="0">
                <a:solidFill>
                  <a:srgbClr val="231F20"/>
                </a:solidFill>
                <a:latin typeface="Arial"/>
                <a:cs typeface="Arial"/>
              </a:rPr>
              <a:t>r</a:t>
            </a:r>
            <a:r>
              <a:rPr sz="1067" spc="-3" dirty="0">
                <a:solidFill>
                  <a:srgbClr val="231F20"/>
                </a:solidFill>
                <a:latin typeface="Arial"/>
                <a:cs typeface="Arial"/>
              </a:rPr>
              <a:t>t</a:t>
            </a:r>
            <a:r>
              <a:rPr sz="1067" dirty="0">
                <a:solidFill>
                  <a:srgbClr val="231F20"/>
                </a:solidFill>
                <a:latin typeface="Arial"/>
                <a:cs typeface="Arial"/>
              </a:rPr>
              <a:t> </a:t>
            </a:r>
            <a:r>
              <a:rPr sz="1067" spc="-16" dirty="0">
                <a:solidFill>
                  <a:srgbClr val="231F20"/>
                </a:solidFill>
                <a:latin typeface="Arial"/>
                <a:cs typeface="Arial"/>
              </a:rPr>
              <a:t>o</a:t>
            </a:r>
            <a:r>
              <a:rPr sz="1067" spc="-3" dirty="0">
                <a:solidFill>
                  <a:srgbClr val="231F20"/>
                </a:solidFill>
                <a:latin typeface="Arial"/>
                <a:cs typeface="Arial"/>
              </a:rPr>
              <a:t>f</a:t>
            </a:r>
            <a:r>
              <a:rPr sz="1067" dirty="0">
                <a:solidFill>
                  <a:srgbClr val="231F20"/>
                </a:solidFill>
                <a:latin typeface="Arial"/>
                <a:cs typeface="Arial"/>
              </a:rPr>
              <a:t> </a:t>
            </a:r>
            <a:r>
              <a:rPr sz="1067" spc="-16" dirty="0">
                <a:solidFill>
                  <a:srgbClr val="231F20"/>
                </a:solidFill>
                <a:latin typeface="Arial"/>
                <a:cs typeface="Arial"/>
              </a:rPr>
              <a:t>K</a:t>
            </a:r>
            <a:r>
              <a:rPr sz="1067" spc="-23" dirty="0">
                <a:solidFill>
                  <a:srgbClr val="231F20"/>
                </a:solidFill>
                <a:latin typeface="Arial"/>
                <a:cs typeface="Arial"/>
              </a:rPr>
              <a:t>a</a:t>
            </a:r>
            <a:r>
              <a:rPr sz="1067" spc="-31" dirty="0">
                <a:solidFill>
                  <a:srgbClr val="231F20"/>
                </a:solidFill>
                <a:latin typeface="Arial"/>
                <a:cs typeface="Arial"/>
              </a:rPr>
              <a:t>n</a:t>
            </a:r>
            <a:r>
              <a:rPr sz="1067" spc="-13" dirty="0">
                <a:solidFill>
                  <a:srgbClr val="231F20"/>
                </a:solidFill>
                <a:latin typeface="Arial"/>
                <a:cs typeface="Arial"/>
              </a:rPr>
              <a:t>t</a:t>
            </a:r>
            <a:r>
              <a:rPr sz="1067" spc="-20" dirty="0">
                <a:solidFill>
                  <a:srgbClr val="231F20"/>
                </a:solidFill>
                <a:latin typeface="Arial"/>
                <a:cs typeface="Arial"/>
              </a:rPr>
              <a:t>a</a:t>
            </a:r>
            <a:r>
              <a:rPr sz="1067" spc="-92" dirty="0">
                <a:solidFill>
                  <a:srgbClr val="231F20"/>
                </a:solidFill>
                <a:latin typeface="Arial"/>
                <a:cs typeface="Arial"/>
              </a:rPr>
              <a:t>r</a:t>
            </a:r>
            <a:r>
              <a:rPr sz="1067" spc="-3" dirty="0">
                <a:solidFill>
                  <a:srgbClr val="231F20"/>
                </a:solidFill>
                <a:latin typeface="Arial"/>
                <a:cs typeface="Arial"/>
              </a:rPr>
              <a:t>,</a:t>
            </a:r>
            <a:r>
              <a:rPr sz="1067" spc="-23" dirty="0">
                <a:solidFill>
                  <a:srgbClr val="231F20"/>
                </a:solidFill>
                <a:latin typeface="Arial"/>
                <a:cs typeface="Arial"/>
              </a:rPr>
              <a:t> </a:t>
            </a:r>
            <a:r>
              <a:rPr sz="1067" spc="-20" dirty="0">
                <a:solidFill>
                  <a:srgbClr val="231F20"/>
                </a:solidFill>
                <a:latin typeface="Arial"/>
                <a:cs typeface="Arial"/>
              </a:rPr>
              <a:t>th</a:t>
            </a:r>
            <a:r>
              <a:rPr sz="1067" dirty="0">
                <a:solidFill>
                  <a:srgbClr val="231F20"/>
                </a:solidFill>
                <a:latin typeface="Arial"/>
                <a:cs typeface="Arial"/>
              </a:rPr>
              <a:t>e </a:t>
            </a:r>
            <a:r>
              <a:rPr sz="1067" spc="-23" dirty="0">
                <a:solidFill>
                  <a:srgbClr val="231F20"/>
                </a:solidFill>
                <a:latin typeface="Arial"/>
                <a:cs typeface="Arial"/>
              </a:rPr>
              <a:t>d</a:t>
            </a:r>
            <a:r>
              <a:rPr sz="1067" spc="-27" dirty="0">
                <a:solidFill>
                  <a:srgbClr val="231F20"/>
                </a:solidFill>
                <a:latin typeface="Arial"/>
                <a:cs typeface="Arial"/>
              </a:rPr>
              <a:t>a</a:t>
            </a:r>
            <a:r>
              <a:rPr sz="1067" spc="-13" dirty="0">
                <a:solidFill>
                  <a:srgbClr val="231F20"/>
                </a:solidFill>
                <a:latin typeface="Arial"/>
                <a:cs typeface="Arial"/>
              </a:rPr>
              <a:t>t</a:t>
            </a:r>
            <a:r>
              <a:rPr sz="1067" dirty="0">
                <a:solidFill>
                  <a:srgbClr val="231F20"/>
                </a:solidFill>
                <a:latin typeface="Arial"/>
                <a:cs typeface="Arial"/>
              </a:rPr>
              <a:t>a</a:t>
            </a:r>
            <a:r>
              <a:rPr sz="1067" spc="-23" dirty="0">
                <a:solidFill>
                  <a:srgbClr val="231F20"/>
                </a:solidFill>
                <a:latin typeface="Arial"/>
                <a:cs typeface="Arial"/>
              </a:rPr>
              <a:t> i</a:t>
            </a:r>
            <a:r>
              <a:rPr sz="1067" spc="-39" dirty="0">
                <a:solidFill>
                  <a:srgbClr val="231F20"/>
                </a:solidFill>
                <a:latin typeface="Arial"/>
                <a:cs typeface="Arial"/>
              </a:rPr>
              <a:t>n</a:t>
            </a:r>
            <a:r>
              <a:rPr sz="1067" spc="-36" dirty="0">
                <a:solidFill>
                  <a:srgbClr val="231F20"/>
                </a:solidFill>
                <a:latin typeface="Arial"/>
                <a:cs typeface="Arial"/>
              </a:rPr>
              <a:t>v</a:t>
            </a:r>
            <a:r>
              <a:rPr sz="1067" spc="-16" dirty="0">
                <a:solidFill>
                  <a:srgbClr val="231F20"/>
                </a:solidFill>
                <a:latin typeface="Arial"/>
                <a:cs typeface="Arial"/>
              </a:rPr>
              <a:t>e</a:t>
            </a:r>
            <a:r>
              <a:rPr sz="1067" spc="-23" dirty="0">
                <a:solidFill>
                  <a:srgbClr val="231F20"/>
                </a:solidFill>
                <a:latin typeface="Arial"/>
                <a:cs typeface="Arial"/>
              </a:rPr>
              <a:t>s</a:t>
            </a:r>
            <a:r>
              <a:rPr sz="1067" spc="-16" dirty="0">
                <a:solidFill>
                  <a:srgbClr val="231F20"/>
                </a:solidFill>
                <a:latin typeface="Arial"/>
                <a:cs typeface="Arial"/>
              </a:rPr>
              <a:t>tm</a:t>
            </a:r>
            <a:r>
              <a:rPr sz="1067" spc="-20" dirty="0">
                <a:solidFill>
                  <a:srgbClr val="231F20"/>
                </a:solidFill>
                <a:latin typeface="Arial"/>
                <a:cs typeface="Arial"/>
              </a:rPr>
              <a:t>e</a:t>
            </a:r>
            <a:r>
              <a:rPr sz="1067" spc="-31" dirty="0">
                <a:solidFill>
                  <a:srgbClr val="231F20"/>
                </a:solidFill>
                <a:latin typeface="Arial"/>
                <a:cs typeface="Arial"/>
              </a:rPr>
              <a:t>n</a:t>
            </a:r>
            <a:r>
              <a:rPr sz="1067" spc="-3" dirty="0">
                <a:solidFill>
                  <a:srgbClr val="231F20"/>
                </a:solidFill>
                <a:latin typeface="Arial"/>
                <a:cs typeface="Arial"/>
              </a:rPr>
              <a:t>t</a:t>
            </a:r>
            <a:r>
              <a:rPr sz="1067" spc="-23" dirty="0">
                <a:solidFill>
                  <a:srgbClr val="231F20"/>
                </a:solidFill>
                <a:latin typeface="Arial"/>
                <a:cs typeface="Arial"/>
              </a:rPr>
              <a:t> </a:t>
            </a:r>
            <a:r>
              <a:rPr sz="1067" spc="-20" dirty="0">
                <a:solidFill>
                  <a:srgbClr val="231F20"/>
                </a:solidFill>
                <a:latin typeface="Arial"/>
                <a:cs typeface="Arial"/>
              </a:rPr>
              <a:t>m</a:t>
            </a:r>
            <a:r>
              <a:rPr sz="1067" spc="-23" dirty="0">
                <a:solidFill>
                  <a:srgbClr val="231F20"/>
                </a:solidFill>
                <a:latin typeface="Arial"/>
                <a:cs typeface="Arial"/>
              </a:rPr>
              <a:t>an</a:t>
            </a:r>
            <a:r>
              <a:rPr sz="1067" spc="-20" dirty="0">
                <a:solidFill>
                  <a:srgbClr val="231F20"/>
                </a:solidFill>
                <a:latin typeface="Arial"/>
                <a:cs typeface="Arial"/>
              </a:rPr>
              <a:t>a</a:t>
            </a:r>
            <a:r>
              <a:rPr sz="1067" spc="-16" dirty="0">
                <a:solidFill>
                  <a:srgbClr val="231F20"/>
                </a:solidFill>
                <a:latin typeface="Arial"/>
                <a:cs typeface="Arial"/>
              </a:rPr>
              <a:t>g</a:t>
            </a:r>
            <a:r>
              <a:rPr sz="1067" spc="-20" dirty="0">
                <a:solidFill>
                  <a:srgbClr val="231F20"/>
                </a:solidFill>
                <a:latin typeface="Arial"/>
                <a:cs typeface="Arial"/>
              </a:rPr>
              <a:t>e</a:t>
            </a:r>
            <a:r>
              <a:rPr sz="1067" spc="-16" dirty="0">
                <a:solidFill>
                  <a:srgbClr val="231F20"/>
                </a:solidFill>
                <a:latin typeface="Arial"/>
                <a:cs typeface="Arial"/>
              </a:rPr>
              <a:t>m</a:t>
            </a:r>
            <a:r>
              <a:rPr sz="1067" spc="-20" dirty="0">
                <a:solidFill>
                  <a:srgbClr val="231F20"/>
                </a:solidFill>
                <a:latin typeface="Arial"/>
                <a:cs typeface="Arial"/>
              </a:rPr>
              <a:t>e</a:t>
            </a:r>
            <a:r>
              <a:rPr sz="1067" spc="-31" dirty="0">
                <a:solidFill>
                  <a:srgbClr val="231F20"/>
                </a:solidFill>
                <a:latin typeface="Arial"/>
                <a:cs typeface="Arial"/>
              </a:rPr>
              <a:t>n</a:t>
            </a:r>
            <a:r>
              <a:rPr sz="1067" spc="-3" dirty="0">
                <a:solidFill>
                  <a:srgbClr val="231F20"/>
                </a:solidFill>
                <a:latin typeface="Arial"/>
                <a:cs typeface="Arial"/>
              </a:rPr>
              <a:t>t</a:t>
            </a:r>
            <a:r>
              <a:rPr sz="1067" spc="-23" dirty="0">
                <a:solidFill>
                  <a:srgbClr val="231F20"/>
                </a:solidFill>
                <a:latin typeface="Arial"/>
                <a:cs typeface="Arial"/>
              </a:rPr>
              <a:t> </a:t>
            </a:r>
            <a:r>
              <a:rPr sz="1067" spc="-20" dirty="0">
                <a:solidFill>
                  <a:srgbClr val="231F20"/>
                </a:solidFill>
                <a:latin typeface="Arial"/>
                <a:cs typeface="Arial"/>
              </a:rPr>
              <a:t>a</a:t>
            </a:r>
            <a:r>
              <a:rPr sz="1067" spc="-3" dirty="0">
                <a:solidFill>
                  <a:srgbClr val="231F20"/>
                </a:solidFill>
                <a:latin typeface="Arial"/>
                <a:cs typeface="Arial"/>
              </a:rPr>
              <a:t>r</a:t>
            </a:r>
            <a:r>
              <a:rPr sz="1067" dirty="0">
                <a:solidFill>
                  <a:srgbClr val="231F20"/>
                </a:solidFill>
                <a:latin typeface="Arial"/>
                <a:cs typeface="Arial"/>
              </a:rPr>
              <a:t>m</a:t>
            </a:r>
            <a:r>
              <a:rPr sz="1067" spc="-23" dirty="0">
                <a:solidFill>
                  <a:srgbClr val="231F20"/>
                </a:solidFill>
                <a:latin typeface="Arial"/>
                <a:cs typeface="Arial"/>
              </a:rPr>
              <a:t> </a:t>
            </a:r>
            <a:r>
              <a:rPr sz="1067" spc="-27" dirty="0">
                <a:solidFill>
                  <a:srgbClr val="231F20"/>
                </a:solidFill>
                <a:latin typeface="Arial"/>
                <a:cs typeface="Arial"/>
              </a:rPr>
              <a:t>o</a:t>
            </a:r>
            <a:r>
              <a:rPr sz="1067" spc="-3" dirty="0">
                <a:solidFill>
                  <a:srgbClr val="231F20"/>
                </a:solidFill>
                <a:latin typeface="Arial"/>
                <a:cs typeface="Arial"/>
              </a:rPr>
              <a:t>f</a:t>
            </a:r>
            <a:r>
              <a:rPr sz="1067" spc="-23" dirty="0">
                <a:solidFill>
                  <a:srgbClr val="231F20"/>
                </a:solidFill>
                <a:latin typeface="Arial"/>
                <a:cs typeface="Arial"/>
              </a:rPr>
              <a:t> </a:t>
            </a:r>
            <a:r>
              <a:rPr sz="1067" spc="-13" dirty="0">
                <a:solidFill>
                  <a:srgbClr val="231F20"/>
                </a:solidFill>
                <a:latin typeface="Arial"/>
                <a:cs typeface="Arial"/>
              </a:rPr>
              <a:t>W</a:t>
            </a:r>
            <a:r>
              <a:rPr sz="1067" spc="-27" dirty="0">
                <a:solidFill>
                  <a:srgbClr val="231F20"/>
                </a:solidFill>
                <a:latin typeface="Arial"/>
                <a:cs typeface="Arial"/>
              </a:rPr>
              <a:t>P</a:t>
            </a:r>
            <a:r>
              <a:rPr sz="1067" spc="-151" dirty="0">
                <a:solidFill>
                  <a:srgbClr val="231F20"/>
                </a:solidFill>
                <a:latin typeface="Arial"/>
                <a:cs typeface="Arial"/>
              </a:rPr>
              <a:t>P</a:t>
            </a:r>
            <a:r>
              <a:rPr sz="1067" spc="-3" dirty="0">
                <a:solidFill>
                  <a:srgbClr val="231F20"/>
                </a:solidFill>
                <a:latin typeface="Arial"/>
                <a:cs typeface="Arial"/>
              </a:rPr>
              <a:t>,</a:t>
            </a:r>
            <a:r>
              <a:rPr sz="1067" spc="-23" dirty="0">
                <a:solidFill>
                  <a:srgbClr val="231F20"/>
                </a:solidFill>
                <a:latin typeface="Arial"/>
                <a:cs typeface="Arial"/>
              </a:rPr>
              <a:t> </a:t>
            </a:r>
            <a:r>
              <a:rPr sz="1067" spc="-16" dirty="0">
                <a:solidFill>
                  <a:srgbClr val="231F20"/>
                </a:solidFill>
                <a:latin typeface="Arial"/>
                <a:cs typeface="Arial"/>
              </a:rPr>
              <a:t>K</a:t>
            </a:r>
            <a:r>
              <a:rPr sz="1067" spc="-23" dirty="0">
                <a:solidFill>
                  <a:srgbClr val="231F20"/>
                </a:solidFill>
                <a:latin typeface="Arial"/>
                <a:cs typeface="Arial"/>
              </a:rPr>
              <a:t>a</a:t>
            </a:r>
            <a:r>
              <a:rPr sz="1067" spc="-31" dirty="0">
                <a:solidFill>
                  <a:srgbClr val="231F20"/>
                </a:solidFill>
                <a:latin typeface="Arial"/>
                <a:cs typeface="Arial"/>
              </a:rPr>
              <a:t>n</a:t>
            </a:r>
            <a:r>
              <a:rPr sz="1067" spc="-13" dirty="0">
                <a:solidFill>
                  <a:srgbClr val="231F20"/>
                </a:solidFill>
                <a:latin typeface="Arial"/>
                <a:cs typeface="Arial"/>
              </a:rPr>
              <a:t>t</a:t>
            </a:r>
            <a:r>
              <a:rPr sz="1067" spc="-20" dirty="0">
                <a:solidFill>
                  <a:srgbClr val="231F20"/>
                </a:solidFill>
                <a:latin typeface="Arial"/>
                <a:cs typeface="Arial"/>
              </a:rPr>
              <a:t>a</a:t>
            </a:r>
            <a:r>
              <a:rPr sz="1067" dirty="0">
                <a:solidFill>
                  <a:srgbClr val="231F20"/>
                </a:solidFill>
                <a:latin typeface="Arial"/>
                <a:cs typeface="Arial"/>
              </a:rPr>
              <a:t>r</a:t>
            </a:r>
            <a:r>
              <a:rPr sz="1067" spc="-23" dirty="0">
                <a:solidFill>
                  <a:srgbClr val="231F20"/>
                </a:solidFill>
                <a:latin typeface="Arial"/>
                <a:cs typeface="Arial"/>
              </a:rPr>
              <a:t> </a:t>
            </a:r>
            <a:r>
              <a:rPr sz="1067" spc="-11" dirty="0">
                <a:solidFill>
                  <a:srgbClr val="231F20"/>
                </a:solidFill>
                <a:latin typeface="Arial"/>
                <a:cs typeface="Arial"/>
              </a:rPr>
              <a:t>M</a:t>
            </a:r>
            <a:r>
              <a:rPr sz="1067" spc="-16" dirty="0">
                <a:solidFill>
                  <a:srgbClr val="231F20"/>
                </a:solidFill>
                <a:latin typeface="Arial"/>
                <a:cs typeface="Arial"/>
              </a:rPr>
              <a:t>e</a:t>
            </a:r>
            <a:r>
              <a:rPr sz="1067" spc="-27" dirty="0">
                <a:solidFill>
                  <a:srgbClr val="231F20"/>
                </a:solidFill>
                <a:latin typeface="Arial"/>
                <a:cs typeface="Arial"/>
              </a:rPr>
              <a:t>d</a:t>
            </a:r>
            <a:r>
              <a:rPr sz="1067" spc="-20" dirty="0">
                <a:solidFill>
                  <a:srgbClr val="231F20"/>
                </a:solidFill>
                <a:latin typeface="Arial"/>
                <a:cs typeface="Arial"/>
              </a:rPr>
              <a:t>i</a:t>
            </a:r>
            <a:r>
              <a:rPr sz="1067" dirty="0">
                <a:solidFill>
                  <a:srgbClr val="231F20"/>
                </a:solidFill>
                <a:latin typeface="Arial"/>
                <a:cs typeface="Arial"/>
              </a:rPr>
              <a:t>a</a:t>
            </a:r>
            <a:r>
              <a:rPr sz="1067" spc="-23" dirty="0">
                <a:solidFill>
                  <a:srgbClr val="231F20"/>
                </a:solidFill>
                <a:latin typeface="Arial"/>
                <a:cs typeface="Arial"/>
              </a:rPr>
              <a:t> </a:t>
            </a:r>
            <a:r>
              <a:rPr sz="1067" spc="-16" dirty="0">
                <a:solidFill>
                  <a:srgbClr val="231F20"/>
                </a:solidFill>
                <a:latin typeface="Arial"/>
                <a:cs typeface="Arial"/>
              </a:rPr>
              <a:t>pr</a:t>
            </a:r>
            <a:r>
              <a:rPr sz="1067" spc="-36" dirty="0">
                <a:solidFill>
                  <a:srgbClr val="231F20"/>
                </a:solidFill>
                <a:latin typeface="Arial"/>
                <a:cs typeface="Arial"/>
              </a:rPr>
              <a:t>o</a:t>
            </a:r>
            <a:r>
              <a:rPr sz="1067" spc="-16" dirty="0">
                <a:solidFill>
                  <a:srgbClr val="231F20"/>
                </a:solidFill>
                <a:latin typeface="Arial"/>
                <a:cs typeface="Arial"/>
              </a:rPr>
              <a:t>vi</a:t>
            </a:r>
            <a:r>
              <a:rPr sz="1067" spc="-20" dirty="0">
                <a:solidFill>
                  <a:srgbClr val="231F20"/>
                </a:solidFill>
                <a:latin typeface="Arial"/>
                <a:cs typeface="Arial"/>
              </a:rPr>
              <a:t>d</a:t>
            </a:r>
            <a:r>
              <a:rPr sz="1067" spc="-16" dirty="0">
                <a:solidFill>
                  <a:srgbClr val="231F20"/>
                </a:solidFill>
                <a:latin typeface="Arial"/>
                <a:cs typeface="Arial"/>
              </a:rPr>
              <a:t>e</a:t>
            </a:r>
            <a:r>
              <a:rPr sz="1067" dirty="0">
                <a:solidFill>
                  <a:srgbClr val="231F20"/>
                </a:solidFill>
                <a:latin typeface="Arial"/>
                <a:cs typeface="Arial"/>
              </a:rPr>
              <a:t>s</a:t>
            </a:r>
            <a:r>
              <a:rPr sz="1067" spc="-23" dirty="0">
                <a:solidFill>
                  <a:srgbClr val="231F20"/>
                </a:solidFill>
                <a:latin typeface="Arial"/>
                <a:cs typeface="Arial"/>
              </a:rPr>
              <a:t> </a:t>
            </a:r>
            <a:r>
              <a:rPr sz="1067" spc="-16" dirty="0">
                <a:solidFill>
                  <a:srgbClr val="231F20"/>
                </a:solidFill>
                <a:latin typeface="Arial"/>
                <a:cs typeface="Arial"/>
              </a:rPr>
              <a:t>t</a:t>
            </a:r>
            <a:r>
              <a:rPr sz="1067" spc="-20" dirty="0">
                <a:solidFill>
                  <a:srgbClr val="231F20"/>
                </a:solidFill>
                <a:latin typeface="Arial"/>
                <a:cs typeface="Arial"/>
              </a:rPr>
              <a:t>h</a:t>
            </a:r>
            <a:r>
              <a:rPr sz="1067" dirty="0">
                <a:solidFill>
                  <a:srgbClr val="231F20"/>
                </a:solidFill>
                <a:latin typeface="Arial"/>
                <a:cs typeface="Arial"/>
              </a:rPr>
              <a:t>e </a:t>
            </a:r>
            <a:r>
              <a:rPr sz="1067" spc="-16" dirty="0">
                <a:solidFill>
                  <a:srgbClr val="231F20"/>
                </a:solidFill>
                <a:latin typeface="Arial"/>
                <a:cs typeface="Arial"/>
              </a:rPr>
              <a:t>mo</a:t>
            </a:r>
            <a:r>
              <a:rPr sz="1067" spc="-27" dirty="0">
                <a:solidFill>
                  <a:srgbClr val="231F20"/>
                </a:solidFill>
                <a:latin typeface="Arial"/>
                <a:cs typeface="Arial"/>
              </a:rPr>
              <a:t>s</a:t>
            </a:r>
            <a:r>
              <a:rPr sz="1067" spc="-3" dirty="0">
                <a:solidFill>
                  <a:srgbClr val="231F20"/>
                </a:solidFill>
                <a:latin typeface="Arial"/>
                <a:cs typeface="Arial"/>
              </a:rPr>
              <a:t>t</a:t>
            </a:r>
            <a:r>
              <a:rPr sz="1067" spc="-23" dirty="0">
                <a:solidFill>
                  <a:srgbClr val="231F20"/>
                </a:solidFill>
                <a:latin typeface="Arial"/>
                <a:cs typeface="Arial"/>
              </a:rPr>
              <a:t> </a:t>
            </a:r>
            <a:r>
              <a:rPr sz="1067" spc="-3" dirty="0">
                <a:solidFill>
                  <a:srgbClr val="231F20"/>
                </a:solidFill>
                <a:latin typeface="Arial"/>
                <a:cs typeface="Arial"/>
              </a:rPr>
              <a:t>c</a:t>
            </a:r>
            <a:r>
              <a:rPr sz="1067" spc="-16" dirty="0">
                <a:solidFill>
                  <a:srgbClr val="231F20"/>
                </a:solidFill>
                <a:latin typeface="Arial"/>
                <a:cs typeface="Arial"/>
              </a:rPr>
              <a:t>o</a:t>
            </a:r>
            <a:r>
              <a:rPr sz="1067" spc="-20" dirty="0">
                <a:solidFill>
                  <a:srgbClr val="231F20"/>
                </a:solidFill>
                <a:latin typeface="Arial"/>
                <a:cs typeface="Arial"/>
              </a:rPr>
              <a:t>m</a:t>
            </a:r>
            <a:r>
              <a:rPr sz="1067" spc="-16" dirty="0">
                <a:solidFill>
                  <a:srgbClr val="231F20"/>
                </a:solidFill>
                <a:latin typeface="Arial"/>
                <a:cs typeface="Arial"/>
              </a:rPr>
              <a:t>p</a:t>
            </a:r>
            <a:r>
              <a:rPr sz="1067" spc="-20" dirty="0">
                <a:solidFill>
                  <a:srgbClr val="231F20"/>
                </a:solidFill>
                <a:latin typeface="Arial"/>
                <a:cs typeface="Arial"/>
              </a:rPr>
              <a:t>rehe</a:t>
            </a:r>
            <a:r>
              <a:rPr sz="1067" spc="-23" dirty="0">
                <a:solidFill>
                  <a:srgbClr val="231F20"/>
                </a:solidFill>
                <a:latin typeface="Arial"/>
                <a:cs typeface="Arial"/>
              </a:rPr>
              <a:t>n</a:t>
            </a:r>
            <a:r>
              <a:rPr sz="1067" spc="-20" dirty="0">
                <a:solidFill>
                  <a:srgbClr val="231F20"/>
                </a:solidFill>
                <a:latin typeface="Arial"/>
                <a:cs typeface="Arial"/>
              </a:rPr>
              <a:t>si</a:t>
            </a:r>
            <a:r>
              <a:rPr sz="1067" spc="-36" dirty="0">
                <a:solidFill>
                  <a:srgbClr val="231F20"/>
                </a:solidFill>
                <a:latin typeface="Arial"/>
                <a:cs typeface="Arial"/>
              </a:rPr>
              <a:t>v</a:t>
            </a:r>
            <a:r>
              <a:rPr sz="1067" dirty="0">
                <a:solidFill>
                  <a:srgbClr val="231F20"/>
                </a:solidFill>
                <a:latin typeface="Arial"/>
                <a:cs typeface="Arial"/>
              </a:rPr>
              <a:t>e</a:t>
            </a:r>
            <a:r>
              <a:rPr sz="1067" spc="-23" dirty="0">
                <a:solidFill>
                  <a:srgbClr val="231F20"/>
                </a:solidFill>
                <a:latin typeface="Arial"/>
                <a:cs typeface="Arial"/>
              </a:rPr>
              <a:t> a</a:t>
            </a:r>
            <a:r>
              <a:rPr sz="1067" spc="-20" dirty="0">
                <a:solidFill>
                  <a:srgbClr val="231F20"/>
                </a:solidFill>
                <a:latin typeface="Arial"/>
                <a:cs typeface="Arial"/>
              </a:rPr>
              <a:t>n</a:t>
            </a:r>
            <a:r>
              <a:rPr sz="1067" dirty="0">
                <a:solidFill>
                  <a:srgbClr val="231F20"/>
                </a:solidFill>
                <a:latin typeface="Arial"/>
                <a:cs typeface="Arial"/>
              </a:rPr>
              <a:t>d</a:t>
            </a:r>
            <a:r>
              <a:rPr sz="1067" spc="-23" dirty="0">
                <a:solidFill>
                  <a:srgbClr val="231F20"/>
                </a:solidFill>
                <a:latin typeface="Arial"/>
                <a:cs typeface="Arial"/>
              </a:rPr>
              <a:t> </a:t>
            </a:r>
            <a:r>
              <a:rPr sz="1067" spc="-27" dirty="0">
                <a:solidFill>
                  <a:srgbClr val="231F20"/>
                </a:solidFill>
                <a:latin typeface="Arial"/>
                <a:cs typeface="Arial"/>
              </a:rPr>
              <a:t>a</a:t>
            </a:r>
            <a:r>
              <a:rPr sz="1067" spc="-7" dirty="0">
                <a:solidFill>
                  <a:srgbClr val="231F20"/>
                </a:solidFill>
                <a:latin typeface="Arial"/>
                <a:cs typeface="Arial"/>
              </a:rPr>
              <a:t>c</a:t>
            </a:r>
            <a:r>
              <a:rPr sz="1067" spc="-11" dirty="0">
                <a:solidFill>
                  <a:srgbClr val="231F20"/>
                </a:solidFill>
                <a:latin typeface="Arial"/>
                <a:cs typeface="Arial"/>
              </a:rPr>
              <a:t>c</a:t>
            </a:r>
            <a:r>
              <a:rPr sz="1067" spc="-23" dirty="0">
                <a:solidFill>
                  <a:srgbClr val="231F20"/>
                </a:solidFill>
                <a:latin typeface="Arial"/>
                <a:cs typeface="Arial"/>
              </a:rPr>
              <a:t>u</a:t>
            </a:r>
            <a:r>
              <a:rPr sz="1067" spc="-16" dirty="0">
                <a:solidFill>
                  <a:srgbClr val="231F20"/>
                </a:solidFill>
                <a:latin typeface="Arial"/>
                <a:cs typeface="Arial"/>
              </a:rPr>
              <a:t>r</a:t>
            </a:r>
            <a:r>
              <a:rPr sz="1067" spc="-27" dirty="0">
                <a:solidFill>
                  <a:srgbClr val="231F20"/>
                </a:solidFill>
                <a:latin typeface="Arial"/>
                <a:cs typeface="Arial"/>
              </a:rPr>
              <a:t>a</a:t>
            </a:r>
            <a:r>
              <a:rPr sz="1067" spc="-31" dirty="0">
                <a:solidFill>
                  <a:srgbClr val="231F20"/>
                </a:solidFill>
                <a:latin typeface="Arial"/>
                <a:cs typeface="Arial"/>
              </a:rPr>
              <a:t>t</a:t>
            </a:r>
            <a:r>
              <a:rPr sz="1067" dirty="0">
                <a:solidFill>
                  <a:srgbClr val="231F20"/>
                </a:solidFill>
                <a:latin typeface="Arial"/>
                <a:cs typeface="Arial"/>
              </a:rPr>
              <a:t>e</a:t>
            </a:r>
            <a:r>
              <a:rPr sz="1067" spc="-23" dirty="0">
                <a:solidFill>
                  <a:srgbClr val="231F20"/>
                </a:solidFill>
                <a:latin typeface="Arial"/>
                <a:cs typeface="Arial"/>
              </a:rPr>
              <a:t> i</a:t>
            </a:r>
            <a:r>
              <a:rPr sz="1067" spc="-31" dirty="0">
                <a:solidFill>
                  <a:srgbClr val="231F20"/>
                </a:solidFill>
                <a:latin typeface="Arial"/>
                <a:cs typeface="Arial"/>
              </a:rPr>
              <a:t>nt</a:t>
            </a:r>
            <a:r>
              <a:rPr sz="1067" spc="-16" dirty="0">
                <a:solidFill>
                  <a:srgbClr val="231F20"/>
                </a:solidFill>
                <a:latin typeface="Arial"/>
                <a:cs typeface="Arial"/>
              </a:rPr>
              <a:t>e</a:t>
            </a:r>
            <a:r>
              <a:rPr sz="1067" spc="-23" dirty="0">
                <a:solidFill>
                  <a:srgbClr val="231F20"/>
                </a:solidFill>
                <a:latin typeface="Arial"/>
                <a:cs typeface="Arial"/>
              </a:rPr>
              <a:t>ll</a:t>
            </a:r>
            <a:r>
              <a:rPr sz="1067" spc="-16" dirty="0">
                <a:solidFill>
                  <a:srgbClr val="231F20"/>
                </a:solidFill>
                <a:latin typeface="Arial"/>
                <a:cs typeface="Arial"/>
              </a:rPr>
              <a:t>ig</a:t>
            </a:r>
            <a:r>
              <a:rPr sz="1067" spc="-20" dirty="0">
                <a:solidFill>
                  <a:srgbClr val="231F20"/>
                </a:solidFill>
                <a:latin typeface="Arial"/>
                <a:cs typeface="Arial"/>
              </a:rPr>
              <a:t>e</a:t>
            </a:r>
            <a:r>
              <a:rPr sz="1067" spc="-23" dirty="0">
                <a:solidFill>
                  <a:srgbClr val="231F20"/>
                </a:solidFill>
                <a:latin typeface="Arial"/>
                <a:cs typeface="Arial"/>
              </a:rPr>
              <a:t>n</a:t>
            </a:r>
            <a:r>
              <a:rPr sz="1067" spc="-3" dirty="0">
                <a:solidFill>
                  <a:srgbClr val="231F20"/>
                </a:solidFill>
                <a:latin typeface="Arial"/>
                <a:cs typeface="Arial"/>
              </a:rPr>
              <a:t>c</a:t>
            </a:r>
            <a:r>
              <a:rPr sz="1067" dirty="0">
                <a:solidFill>
                  <a:srgbClr val="231F20"/>
                </a:solidFill>
                <a:latin typeface="Arial"/>
                <a:cs typeface="Arial"/>
              </a:rPr>
              <a:t>e</a:t>
            </a:r>
            <a:r>
              <a:rPr sz="1067" spc="-23" dirty="0">
                <a:solidFill>
                  <a:srgbClr val="231F20"/>
                </a:solidFill>
                <a:latin typeface="Arial"/>
                <a:cs typeface="Arial"/>
              </a:rPr>
              <a:t> </a:t>
            </a:r>
            <a:r>
              <a:rPr sz="1067" spc="-16" dirty="0">
                <a:solidFill>
                  <a:srgbClr val="231F20"/>
                </a:solidFill>
                <a:latin typeface="Arial"/>
                <a:cs typeface="Arial"/>
              </a:rPr>
              <a:t>o</a:t>
            </a:r>
            <a:r>
              <a:rPr sz="1067" dirty="0">
                <a:solidFill>
                  <a:srgbClr val="231F20"/>
                </a:solidFill>
                <a:latin typeface="Arial"/>
                <a:cs typeface="Arial"/>
              </a:rPr>
              <a:t>n</a:t>
            </a:r>
            <a:r>
              <a:rPr sz="1067" spc="-23" dirty="0">
                <a:solidFill>
                  <a:srgbClr val="231F20"/>
                </a:solidFill>
                <a:latin typeface="Arial"/>
                <a:cs typeface="Arial"/>
              </a:rPr>
              <a:t> </a:t>
            </a:r>
            <a:r>
              <a:rPr sz="1067" spc="-16" dirty="0">
                <a:solidFill>
                  <a:srgbClr val="231F20"/>
                </a:solidFill>
                <a:latin typeface="Arial"/>
                <a:cs typeface="Arial"/>
              </a:rPr>
              <a:t>me</a:t>
            </a:r>
            <a:r>
              <a:rPr sz="1067" spc="-23" dirty="0">
                <a:solidFill>
                  <a:srgbClr val="231F20"/>
                </a:solidFill>
                <a:latin typeface="Arial"/>
                <a:cs typeface="Arial"/>
              </a:rPr>
              <a:t>d</a:t>
            </a:r>
            <a:r>
              <a:rPr sz="1067" spc="-20" dirty="0">
                <a:solidFill>
                  <a:srgbClr val="231F20"/>
                </a:solidFill>
                <a:latin typeface="Arial"/>
                <a:cs typeface="Arial"/>
              </a:rPr>
              <a:t>i</a:t>
            </a:r>
            <a:r>
              <a:rPr sz="1067" dirty="0">
                <a:solidFill>
                  <a:srgbClr val="231F20"/>
                </a:solidFill>
                <a:latin typeface="Arial"/>
                <a:cs typeface="Arial"/>
              </a:rPr>
              <a:t>a</a:t>
            </a:r>
            <a:r>
              <a:rPr sz="1067" spc="-23" dirty="0">
                <a:solidFill>
                  <a:srgbClr val="231F20"/>
                </a:solidFill>
                <a:latin typeface="Arial"/>
                <a:cs typeface="Arial"/>
              </a:rPr>
              <a:t> </a:t>
            </a:r>
            <a:r>
              <a:rPr sz="1067" spc="-3" dirty="0">
                <a:solidFill>
                  <a:srgbClr val="231F20"/>
                </a:solidFill>
                <a:latin typeface="Arial"/>
                <a:cs typeface="Arial"/>
              </a:rPr>
              <a:t>c</a:t>
            </a:r>
            <a:r>
              <a:rPr sz="1067" spc="-16" dirty="0">
                <a:solidFill>
                  <a:srgbClr val="231F20"/>
                </a:solidFill>
                <a:latin typeface="Arial"/>
                <a:cs typeface="Arial"/>
              </a:rPr>
              <a:t>o</a:t>
            </a:r>
            <a:r>
              <a:rPr sz="1067" spc="-23" dirty="0">
                <a:solidFill>
                  <a:srgbClr val="231F20"/>
                </a:solidFill>
                <a:latin typeface="Arial"/>
                <a:cs typeface="Arial"/>
              </a:rPr>
              <a:t>nsu</a:t>
            </a:r>
            <a:r>
              <a:rPr sz="1067" spc="-20" dirty="0">
                <a:solidFill>
                  <a:srgbClr val="231F20"/>
                </a:solidFill>
                <a:latin typeface="Arial"/>
                <a:cs typeface="Arial"/>
              </a:rPr>
              <a:t>m</a:t>
            </a:r>
            <a:r>
              <a:rPr sz="1067" spc="-31" dirty="0">
                <a:solidFill>
                  <a:srgbClr val="231F20"/>
                </a:solidFill>
                <a:latin typeface="Arial"/>
                <a:cs typeface="Arial"/>
              </a:rPr>
              <a:t>p</a:t>
            </a:r>
            <a:r>
              <a:rPr sz="1067" spc="-20" dirty="0">
                <a:solidFill>
                  <a:srgbClr val="231F20"/>
                </a:solidFill>
                <a:latin typeface="Arial"/>
                <a:cs typeface="Arial"/>
              </a:rPr>
              <a:t>t</a:t>
            </a:r>
            <a:r>
              <a:rPr sz="1067" spc="-16" dirty="0">
                <a:solidFill>
                  <a:srgbClr val="231F20"/>
                </a:solidFill>
                <a:latin typeface="Arial"/>
                <a:cs typeface="Arial"/>
              </a:rPr>
              <a:t>io</a:t>
            </a:r>
            <a:r>
              <a:rPr sz="1067" spc="-31" dirty="0">
                <a:solidFill>
                  <a:srgbClr val="231F20"/>
                </a:solidFill>
                <a:latin typeface="Arial"/>
                <a:cs typeface="Arial"/>
              </a:rPr>
              <a:t>n</a:t>
            </a:r>
            <a:r>
              <a:rPr sz="1067" spc="-3" dirty="0">
                <a:solidFill>
                  <a:srgbClr val="231F20"/>
                </a:solidFill>
                <a:latin typeface="Arial"/>
                <a:cs typeface="Arial"/>
              </a:rPr>
              <a:t>, </a:t>
            </a:r>
            <a:r>
              <a:rPr sz="1067" spc="-16" dirty="0">
                <a:solidFill>
                  <a:srgbClr val="231F20"/>
                </a:solidFill>
                <a:latin typeface="Arial"/>
                <a:cs typeface="Arial"/>
              </a:rPr>
              <a:t>p</a:t>
            </a:r>
            <a:r>
              <a:rPr sz="1067" spc="-20" dirty="0">
                <a:solidFill>
                  <a:srgbClr val="231F20"/>
                </a:solidFill>
                <a:latin typeface="Arial"/>
                <a:cs typeface="Arial"/>
              </a:rPr>
              <a:t>e</a:t>
            </a:r>
            <a:r>
              <a:rPr sz="1067" spc="27" dirty="0">
                <a:solidFill>
                  <a:srgbClr val="231F20"/>
                </a:solidFill>
                <a:latin typeface="Arial"/>
                <a:cs typeface="Arial"/>
              </a:rPr>
              <a:t>r</a:t>
            </a:r>
            <a:r>
              <a:rPr sz="1067" spc="-23" dirty="0">
                <a:solidFill>
                  <a:srgbClr val="231F20"/>
                </a:solidFill>
                <a:latin typeface="Arial"/>
                <a:cs typeface="Arial"/>
              </a:rPr>
              <a:t>f</a:t>
            </a:r>
            <a:r>
              <a:rPr sz="1067" spc="-16" dirty="0">
                <a:solidFill>
                  <a:srgbClr val="231F20"/>
                </a:solidFill>
                <a:latin typeface="Arial"/>
                <a:cs typeface="Arial"/>
              </a:rPr>
              <a:t>o</a:t>
            </a:r>
            <a:r>
              <a:rPr sz="1067" spc="-3" dirty="0">
                <a:solidFill>
                  <a:srgbClr val="231F20"/>
                </a:solidFill>
                <a:latin typeface="Arial"/>
                <a:cs typeface="Arial"/>
              </a:rPr>
              <a:t>r</a:t>
            </a:r>
            <a:r>
              <a:rPr sz="1067" spc="-20" dirty="0">
                <a:solidFill>
                  <a:srgbClr val="231F20"/>
                </a:solidFill>
                <a:latin typeface="Arial"/>
                <a:cs typeface="Arial"/>
              </a:rPr>
              <a:t>m</a:t>
            </a:r>
            <a:r>
              <a:rPr sz="1067" spc="-23" dirty="0">
                <a:solidFill>
                  <a:srgbClr val="231F20"/>
                </a:solidFill>
                <a:latin typeface="Arial"/>
                <a:cs typeface="Arial"/>
              </a:rPr>
              <a:t>an</a:t>
            </a:r>
            <a:r>
              <a:rPr sz="1067" spc="-3" dirty="0">
                <a:solidFill>
                  <a:srgbClr val="231F20"/>
                </a:solidFill>
                <a:latin typeface="Arial"/>
                <a:cs typeface="Arial"/>
              </a:rPr>
              <a:t>c</a:t>
            </a:r>
            <a:r>
              <a:rPr sz="1067" dirty="0">
                <a:solidFill>
                  <a:srgbClr val="231F20"/>
                </a:solidFill>
                <a:latin typeface="Arial"/>
                <a:cs typeface="Arial"/>
              </a:rPr>
              <a:t>e</a:t>
            </a:r>
            <a:r>
              <a:rPr sz="1067" spc="-23" dirty="0">
                <a:solidFill>
                  <a:srgbClr val="231F20"/>
                </a:solidFill>
                <a:latin typeface="Arial"/>
                <a:cs typeface="Arial"/>
              </a:rPr>
              <a:t> a</a:t>
            </a:r>
            <a:r>
              <a:rPr sz="1067" spc="-20" dirty="0">
                <a:solidFill>
                  <a:srgbClr val="231F20"/>
                </a:solidFill>
                <a:latin typeface="Arial"/>
                <a:cs typeface="Arial"/>
              </a:rPr>
              <a:t>n</a:t>
            </a:r>
            <a:r>
              <a:rPr sz="1067" dirty="0">
                <a:solidFill>
                  <a:srgbClr val="231F20"/>
                </a:solidFill>
                <a:latin typeface="Arial"/>
                <a:cs typeface="Arial"/>
              </a:rPr>
              <a:t>d</a:t>
            </a:r>
            <a:r>
              <a:rPr sz="1067" spc="-23" dirty="0">
                <a:solidFill>
                  <a:srgbClr val="231F20"/>
                </a:solidFill>
                <a:latin typeface="Arial"/>
                <a:cs typeface="Arial"/>
              </a:rPr>
              <a:t> </a:t>
            </a:r>
            <a:r>
              <a:rPr sz="1067" spc="-33" dirty="0">
                <a:solidFill>
                  <a:srgbClr val="231F20"/>
                </a:solidFill>
                <a:latin typeface="Arial"/>
                <a:cs typeface="Arial"/>
              </a:rPr>
              <a:t>v</a:t>
            </a:r>
            <a:r>
              <a:rPr sz="1067" spc="-20" dirty="0">
                <a:solidFill>
                  <a:srgbClr val="231F20"/>
                </a:solidFill>
                <a:latin typeface="Arial"/>
                <a:cs typeface="Arial"/>
              </a:rPr>
              <a:t>a</a:t>
            </a:r>
            <a:r>
              <a:rPr sz="1067" spc="-23" dirty="0">
                <a:solidFill>
                  <a:srgbClr val="231F20"/>
                </a:solidFill>
                <a:latin typeface="Arial"/>
                <a:cs typeface="Arial"/>
              </a:rPr>
              <a:t>l</a:t>
            </a:r>
            <a:r>
              <a:rPr sz="1067" spc="-20" dirty="0">
                <a:solidFill>
                  <a:srgbClr val="231F20"/>
                </a:solidFill>
                <a:latin typeface="Arial"/>
                <a:cs typeface="Arial"/>
              </a:rPr>
              <a:t>u</a:t>
            </a:r>
            <a:r>
              <a:rPr sz="1067" spc="-33" dirty="0">
                <a:solidFill>
                  <a:srgbClr val="231F20"/>
                </a:solidFill>
                <a:latin typeface="Arial"/>
                <a:cs typeface="Arial"/>
              </a:rPr>
              <a:t>e</a:t>
            </a:r>
            <a:r>
              <a:rPr sz="1067" spc="-3" dirty="0">
                <a:solidFill>
                  <a:srgbClr val="231F20"/>
                </a:solidFill>
                <a:latin typeface="Arial"/>
                <a:cs typeface="Arial"/>
              </a:rPr>
              <a:t>.</a:t>
            </a:r>
            <a:r>
              <a:rPr sz="1067" spc="-23" dirty="0">
                <a:solidFill>
                  <a:srgbClr val="231F20"/>
                </a:solidFill>
                <a:latin typeface="Arial"/>
                <a:cs typeface="Arial"/>
              </a:rPr>
              <a:t> </a:t>
            </a:r>
            <a:r>
              <a:rPr sz="1067" spc="-43" dirty="0">
                <a:solidFill>
                  <a:srgbClr val="231F20"/>
                </a:solidFill>
                <a:latin typeface="Arial"/>
                <a:cs typeface="Arial"/>
              </a:rPr>
              <a:t>F</a:t>
            </a:r>
            <a:r>
              <a:rPr sz="1067" spc="-16" dirty="0">
                <a:solidFill>
                  <a:srgbClr val="231F20"/>
                </a:solidFill>
                <a:latin typeface="Arial"/>
                <a:cs typeface="Arial"/>
              </a:rPr>
              <a:t>o</a:t>
            </a:r>
            <a:r>
              <a:rPr sz="1067" dirty="0">
                <a:solidFill>
                  <a:srgbClr val="231F20"/>
                </a:solidFill>
                <a:latin typeface="Arial"/>
                <a:cs typeface="Arial"/>
              </a:rPr>
              <a:t>r</a:t>
            </a:r>
            <a:r>
              <a:rPr sz="1067" spc="-23" dirty="0">
                <a:solidFill>
                  <a:srgbClr val="231F20"/>
                </a:solidFill>
                <a:latin typeface="Arial"/>
                <a:cs typeface="Arial"/>
              </a:rPr>
              <a:t> </a:t>
            </a:r>
            <a:r>
              <a:rPr sz="1067" spc="-13" dirty="0">
                <a:solidFill>
                  <a:srgbClr val="231F20"/>
                </a:solidFill>
                <a:latin typeface="Arial"/>
                <a:cs typeface="Arial"/>
              </a:rPr>
              <a:t>f</a:t>
            </a:r>
            <a:r>
              <a:rPr sz="1067" spc="-23" dirty="0">
                <a:solidFill>
                  <a:srgbClr val="231F20"/>
                </a:solidFill>
                <a:latin typeface="Arial"/>
                <a:cs typeface="Arial"/>
              </a:rPr>
              <a:t>u</a:t>
            </a:r>
            <a:r>
              <a:rPr sz="1067" spc="23" dirty="0">
                <a:solidFill>
                  <a:srgbClr val="231F20"/>
                </a:solidFill>
                <a:latin typeface="Arial"/>
                <a:cs typeface="Arial"/>
              </a:rPr>
              <a:t>r</a:t>
            </a:r>
            <a:r>
              <a:rPr sz="1067" spc="-16" dirty="0">
                <a:solidFill>
                  <a:srgbClr val="231F20"/>
                </a:solidFill>
                <a:latin typeface="Arial"/>
                <a:cs typeface="Arial"/>
              </a:rPr>
              <a:t>t</a:t>
            </a:r>
            <a:r>
              <a:rPr sz="1067" spc="-20" dirty="0">
                <a:solidFill>
                  <a:srgbClr val="231F20"/>
                </a:solidFill>
                <a:latin typeface="Arial"/>
                <a:cs typeface="Arial"/>
              </a:rPr>
              <a:t>he</a:t>
            </a:r>
            <a:r>
              <a:rPr sz="1067" dirty="0">
                <a:solidFill>
                  <a:srgbClr val="231F20"/>
                </a:solidFill>
                <a:latin typeface="Arial"/>
                <a:cs typeface="Arial"/>
              </a:rPr>
              <a:t>r</a:t>
            </a:r>
            <a:r>
              <a:rPr sz="1067" spc="-23" dirty="0">
                <a:solidFill>
                  <a:srgbClr val="231F20"/>
                </a:solidFill>
                <a:latin typeface="Arial"/>
                <a:cs typeface="Arial"/>
              </a:rPr>
              <a:t> i</a:t>
            </a:r>
            <a:r>
              <a:rPr sz="1067" spc="-27" dirty="0">
                <a:solidFill>
                  <a:srgbClr val="231F20"/>
                </a:solidFill>
                <a:latin typeface="Arial"/>
                <a:cs typeface="Arial"/>
              </a:rPr>
              <a:t>n</a:t>
            </a:r>
            <a:r>
              <a:rPr sz="1067" spc="-23" dirty="0">
                <a:solidFill>
                  <a:srgbClr val="231F20"/>
                </a:solidFill>
                <a:latin typeface="Arial"/>
                <a:cs typeface="Arial"/>
              </a:rPr>
              <a:t>f</a:t>
            </a:r>
            <a:r>
              <a:rPr sz="1067" spc="-16" dirty="0">
                <a:solidFill>
                  <a:srgbClr val="231F20"/>
                </a:solidFill>
                <a:latin typeface="Arial"/>
                <a:cs typeface="Arial"/>
              </a:rPr>
              <a:t>o</a:t>
            </a:r>
            <a:r>
              <a:rPr sz="1067" spc="-3" dirty="0">
                <a:solidFill>
                  <a:srgbClr val="231F20"/>
                </a:solidFill>
                <a:latin typeface="Arial"/>
                <a:cs typeface="Arial"/>
              </a:rPr>
              <a:t>r</a:t>
            </a:r>
            <a:r>
              <a:rPr sz="1067" spc="-20" dirty="0">
                <a:solidFill>
                  <a:srgbClr val="231F20"/>
                </a:solidFill>
                <a:latin typeface="Arial"/>
                <a:cs typeface="Arial"/>
              </a:rPr>
              <a:t>m</a:t>
            </a:r>
            <a:r>
              <a:rPr sz="1067" spc="-27" dirty="0">
                <a:solidFill>
                  <a:srgbClr val="231F20"/>
                </a:solidFill>
                <a:latin typeface="Arial"/>
                <a:cs typeface="Arial"/>
              </a:rPr>
              <a:t>a</a:t>
            </a:r>
            <a:r>
              <a:rPr sz="1067" spc="-20" dirty="0">
                <a:solidFill>
                  <a:srgbClr val="231F20"/>
                </a:solidFill>
                <a:latin typeface="Arial"/>
                <a:cs typeface="Arial"/>
              </a:rPr>
              <a:t>t</a:t>
            </a:r>
            <a:r>
              <a:rPr sz="1067" spc="-16" dirty="0">
                <a:solidFill>
                  <a:srgbClr val="231F20"/>
                </a:solidFill>
                <a:latin typeface="Arial"/>
                <a:cs typeface="Arial"/>
              </a:rPr>
              <a:t>io</a:t>
            </a:r>
            <a:r>
              <a:rPr sz="1067" spc="-31" dirty="0">
                <a:solidFill>
                  <a:srgbClr val="231F20"/>
                </a:solidFill>
                <a:latin typeface="Arial"/>
                <a:cs typeface="Arial"/>
              </a:rPr>
              <a:t>n</a:t>
            </a:r>
            <a:r>
              <a:rPr sz="1067" spc="-3" dirty="0">
                <a:solidFill>
                  <a:srgbClr val="231F20"/>
                </a:solidFill>
                <a:latin typeface="Arial"/>
                <a:cs typeface="Arial"/>
              </a:rPr>
              <a:t>,</a:t>
            </a:r>
            <a:r>
              <a:rPr sz="1067" spc="-23" dirty="0">
                <a:solidFill>
                  <a:srgbClr val="231F20"/>
                </a:solidFill>
                <a:latin typeface="Arial"/>
                <a:cs typeface="Arial"/>
              </a:rPr>
              <a:t> </a:t>
            </a:r>
            <a:r>
              <a:rPr sz="1067" spc="-16" dirty="0">
                <a:solidFill>
                  <a:srgbClr val="231F20"/>
                </a:solidFill>
                <a:latin typeface="Arial"/>
                <a:cs typeface="Arial"/>
              </a:rPr>
              <a:t>p</a:t>
            </a:r>
            <a:r>
              <a:rPr sz="1067" spc="-20" dirty="0">
                <a:solidFill>
                  <a:srgbClr val="231F20"/>
                </a:solidFill>
                <a:latin typeface="Arial"/>
                <a:cs typeface="Arial"/>
              </a:rPr>
              <a:t>le</a:t>
            </a:r>
            <a:r>
              <a:rPr sz="1067" spc="-23" dirty="0">
                <a:solidFill>
                  <a:srgbClr val="231F20"/>
                </a:solidFill>
                <a:latin typeface="Arial"/>
                <a:cs typeface="Arial"/>
              </a:rPr>
              <a:t>a</a:t>
            </a:r>
            <a:r>
              <a:rPr sz="1067" spc="-20" dirty="0">
                <a:solidFill>
                  <a:srgbClr val="231F20"/>
                </a:solidFill>
                <a:latin typeface="Arial"/>
                <a:cs typeface="Arial"/>
              </a:rPr>
              <a:t>s</a:t>
            </a:r>
            <a:r>
              <a:rPr sz="1067" dirty="0">
                <a:solidFill>
                  <a:srgbClr val="231F20"/>
                </a:solidFill>
                <a:latin typeface="Arial"/>
                <a:cs typeface="Arial"/>
              </a:rPr>
              <a:t>e</a:t>
            </a:r>
            <a:r>
              <a:rPr sz="1067" spc="-23" dirty="0">
                <a:solidFill>
                  <a:srgbClr val="231F20"/>
                </a:solidFill>
                <a:latin typeface="Arial"/>
                <a:cs typeface="Arial"/>
              </a:rPr>
              <a:t> </a:t>
            </a:r>
            <a:r>
              <a:rPr sz="1067" spc="-7" dirty="0">
                <a:solidFill>
                  <a:srgbClr val="231F20"/>
                </a:solidFill>
                <a:latin typeface="Arial"/>
                <a:cs typeface="Arial"/>
              </a:rPr>
              <a:t>vi</a:t>
            </a:r>
            <a:r>
              <a:rPr sz="1067" spc="-11" dirty="0">
                <a:solidFill>
                  <a:srgbClr val="231F20"/>
                </a:solidFill>
                <a:latin typeface="Arial"/>
                <a:cs typeface="Arial"/>
              </a:rPr>
              <a:t>si</a:t>
            </a:r>
            <a:r>
              <a:rPr sz="1067" spc="-3" dirty="0">
                <a:solidFill>
                  <a:srgbClr val="231F20"/>
                </a:solidFill>
                <a:latin typeface="Arial"/>
                <a:cs typeface="Arial"/>
              </a:rPr>
              <a:t>t</a:t>
            </a:r>
            <a:r>
              <a:rPr sz="1067" dirty="0">
                <a:solidFill>
                  <a:srgbClr val="231F20"/>
                </a:solidFill>
                <a:latin typeface="Arial"/>
                <a:cs typeface="Arial"/>
              </a:rPr>
              <a:t> </a:t>
            </a:r>
            <a:r>
              <a:rPr sz="1067" spc="-13" dirty="0">
                <a:solidFill>
                  <a:srgbClr val="231F20"/>
                </a:solidFill>
                <a:latin typeface="Arial"/>
                <a:cs typeface="Arial"/>
              </a:rPr>
              <a:t>u</a:t>
            </a:r>
            <a:r>
              <a:rPr sz="1067" dirty="0">
                <a:solidFill>
                  <a:srgbClr val="231F20"/>
                </a:solidFill>
                <a:latin typeface="Arial"/>
                <a:cs typeface="Arial"/>
              </a:rPr>
              <a:t>s </a:t>
            </a:r>
            <a:r>
              <a:rPr sz="1067" spc="-16" dirty="0">
                <a:solidFill>
                  <a:srgbClr val="231F20"/>
                </a:solidFill>
                <a:latin typeface="Arial"/>
                <a:cs typeface="Arial"/>
              </a:rPr>
              <a:t>a</a:t>
            </a:r>
            <a:r>
              <a:rPr sz="1067" spc="-3" dirty="0">
                <a:solidFill>
                  <a:srgbClr val="231F20"/>
                </a:solidFill>
                <a:latin typeface="Arial"/>
                <a:cs typeface="Arial"/>
              </a:rPr>
              <a:t>t </a:t>
            </a:r>
            <a:r>
              <a:rPr sz="1067" spc="31" dirty="0">
                <a:solidFill>
                  <a:srgbClr val="5BC1A3"/>
                </a:solidFill>
                <a:latin typeface="Arial"/>
                <a:cs typeface="Arial"/>
                <a:hlinkClick r:id="rId2"/>
              </a:rPr>
              <a:t>ww</a:t>
            </a:r>
            <a:r>
              <a:rPr sz="1067" spc="-59" dirty="0">
                <a:solidFill>
                  <a:srgbClr val="5BC1A3"/>
                </a:solidFill>
                <a:latin typeface="Arial"/>
                <a:cs typeface="Arial"/>
                <a:hlinkClick r:id="rId2"/>
              </a:rPr>
              <a:t>w</a:t>
            </a:r>
            <a:r>
              <a:rPr sz="1067" spc="-20" dirty="0">
                <a:solidFill>
                  <a:srgbClr val="5BC1A3"/>
                </a:solidFill>
                <a:latin typeface="Arial"/>
                <a:cs typeface="Arial"/>
                <a:hlinkClick r:id="rId2"/>
              </a:rPr>
              <a:t>.</a:t>
            </a:r>
            <a:r>
              <a:rPr sz="1067" spc="-13" dirty="0">
                <a:solidFill>
                  <a:srgbClr val="5BC1A3"/>
                </a:solidFill>
                <a:latin typeface="Arial"/>
                <a:cs typeface="Arial"/>
                <a:hlinkClick r:id="rId2"/>
              </a:rPr>
              <a:t>k</a:t>
            </a:r>
            <a:r>
              <a:rPr sz="1067" spc="-11" dirty="0">
                <a:solidFill>
                  <a:srgbClr val="5BC1A3"/>
                </a:solidFill>
                <a:latin typeface="Arial"/>
                <a:cs typeface="Arial"/>
                <a:hlinkClick r:id="rId2"/>
              </a:rPr>
              <a:t>a</a:t>
            </a:r>
            <a:r>
              <a:rPr sz="1067" spc="-20" dirty="0">
                <a:solidFill>
                  <a:srgbClr val="5BC1A3"/>
                </a:solidFill>
                <a:latin typeface="Arial"/>
                <a:cs typeface="Arial"/>
                <a:hlinkClick r:id="rId2"/>
              </a:rPr>
              <a:t>n</a:t>
            </a:r>
            <a:r>
              <a:rPr sz="1067" dirty="0">
                <a:solidFill>
                  <a:srgbClr val="5BC1A3"/>
                </a:solidFill>
                <a:latin typeface="Arial"/>
                <a:cs typeface="Arial"/>
                <a:hlinkClick r:id="rId2"/>
              </a:rPr>
              <a:t>t</a:t>
            </a:r>
            <a:r>
              <a:rPr sz="1067" spc="-11" dirty="0">
                <a:solidFill>
                  <a:srgbClr val="5BC1A3"/>
                </a:solidFill>
                <a:latin typeface="Arial"/>
                <a:cs typeface="Arial"/>
                <a:hlinkClick r:id="rId2"/>
              </a:rPr>
              <a:t>a</a:t>
            </a:r>
            <a:r>
              <a:rPr sz="1067" spc="7" dirty="0">
                <a:solidFill>
                  <a:srgbClr val="5BC1A3"/>
                </a:solidFill>
                <a:latin typeface="Arial"/>
                <a:cs typeface="Arial"/>
                <a:hlinkClick r:id="rId2"/>
              </a:rPr>
              <a:t>r</a:t>
            </a:r>
            <a:r>
              <a:rPr sz="1067" spc="-7" dirty="0">
                <a:solidFill>
                  <a:srgbClr val="5BC1A3"/>
                </a:solidFill>
                <a:latin typeface="Arial"/>
                <a:cs typeface="Arial"/>
                <a:hlinkClick r:id="rId2"/>
              </a:rPr>
              <a:t>me</a:t>
            </a:r>
            <a:r>
              <a:rPr sz="1067" spc="-13" dirty="0">
                <a:solidFill>
                  <a:srgbClr val="5BC1A3"/>
                </a:solidFill>
                <a:latin typeface="Arial"/>
                <a:cs typeface="Arial"/>
                <a:hlinkClick r:id="rId2"/>
              </a:rPr>
              <a:t>d</a:t>
            </a:r>
            <a:r>
              <a:rPr sz="1067" spc="-11" dirty="0">
                <a:solidFill>
                  <a:srgbClr val="5BC1A3"/>
                </a:solidFill>
                <a:latin typeface="Arial"/>
                <a:cs typeface="Arial"/>
                <a:hlinkClick r:id="rId2"/>
              </a:rPr>
              <a:t>i</a:t>
            </a:r>
            <a:r>
              <a:rPr sz="1067" spc="-16" dirty="0">
                <a:solidFill>
                  <a:srgbClr val="5BC1A3"/>
                </a:solidFill>
                <a:latin typeface="Arial"/>
                <a:cs typeface="Arial"/>
                <a:hlinkClick r:id="rId2"/>
              </a:rPr>
              <a:t>a</a:t>
            </a:r>
            <a:r>
              <a:rPr sz="1067" spc="-31" dirty="0">
                <a:solidFill>
                  <a:srgbClr val="5BC1A3"/>
                </a:solidFill>
                <a:latin typeface="Arial"/>
                <a:cs typeface="Arial"/>
                <a:hlinkClick r:id="rId2"/>
              </a:rPr>
              <a:t>.</a:t>
            </a:r>
            <a:r>
              <a:rPr sz="1067" spc="11" dirty="0">
                <a:solidFill>
                  <a:srgbClr val="5BC1A3"/>
                </a:solidFill>
                <a:latin typeface="Arial"/>
                <a:cs typeface="Arial"/>
                <a:hlinkClick r:id="rId2"/>
              </a:rPr>
              <a:t>c</a:t>
            </a:r>
            <a:r>
              <a:rPr sz="1067" spc="-7" dirty="0">
                <a:solidFill>
                  <a:srgbClr val="5BC1A3"/>
                </a:solidFill>
                <a:latin typeface="Arial"/>
                <a:cs typeface="Arial"/>
                <a:hlinkClick r:id="rId2"/>
              </a:rPr>
              <a:t>om</a:t>
            </a:r>
            <a:endParaRPr sz="1067" dirty="0">
              <a:latin typeface="Arial"/>
              <a:cs typeface="Arial"/>
            </a:endParaRPr>
          </a:p>
        </p:txBody>
      </p:sp>
      <p:sp>
        <p:nvSpPr>
          <p:cNvPr id="27" name="TextBox 26"/>
          <p:cNvSpPr txBox="1"/>
          <p:nvPr userDrawn="1"/>
        </p:nvSpPr>
        <p:spPr>
          <a:xfrm>
            <a:off x="11221456" y="6528464"/>
            <a:ext cx="902811" cy="215444"/>
          </a:xfrm>
          <a:prstGeom prst="rect">
            <a:avLst/>
          </a:prstGeom>
          <a:noFill/>
        </p:spPr>
        <p:txBody>
          <a:bodyPr wrap="none" rtlCol="0">
            <a:spAutoFit/>
          </a:bodyPr>
          <a:lstStyle/>
          <a:p>
            <a:r>
              <a:rPr lang="en-GB" sz="800" dirty="0"/>
              <a:t>© Kantar Media</a:t>
            </a:r>
          </a:p>
        </p:txBody>
      </p:sp>
      <p:grpSp>
        <p:nvGrpSpPr>
          <p:cNvPr id="52" name="Group 51"/>
          <p:cNvGrpSpPr/>
          <p:nvPr userDrawn="1"/>
        </p:nvGrpSpPr>
        <p:grpSpPr>
          <a:xfrm>
            <a:off x="9067401" y="3839364"/>
            <a:ext cx="3124599" cy="2239614"/>
            <a:chOff x="9373103" y="3839364"/>
            <a:chExt cx="3124599" cy="2239614"/>
          </a:xfrm>
        </p:grpSpPr>
        <p:grpSp>
          <p:nvGrpSpPr>
            <p:cNvPr id="53" name="Group 52"/>
            <p:cNvGrpSpPr/>
            <p:nvPr userDrawn="1"/>
          </p:nvGrpSpPr>
          <p:grpSpPr>
            <a:xfrm>
              <a:off x="9397829" y="4562057"/>
              <a:ext cx="3099873" cy="371961"/>
              <a:chOff x="440095" y="5012840"/>
              <a:chExt cx="3099873" cy="371961"/>
            </a:xfrm>
          </p:grpSpPr>
          <p:sp>
            <p:nvSpPr>
              <p:cNvPr id="71" name="object 61"/>
              <p:cNvSpPr txBox="1"/>
              <p:nvPr userDrawn="1"/>
            </p:nvSpPr>
            <p:spPr>
              <a:xfrm>
                <a:off x="831883" y="5012840"/>
                <a:ext cx="2708085" cy="371961"/>
              </a:xfrm>
              <a:prstGeom prst="rect">
                <a:avLst/>
              </a:prstGeom>
            </p:spPr>
            <p:txBody>
              <a:bodyPr vert="horz" wrap="square" lIns="0" tIns="0" rIns="0" bIns="0" rtlCol="0">
                <a:noAutofit/>
              </a:bodyPr>
              <a:lstStyle/>
              <a:p>
                <a:pPr marL="8342" marR="3337">
                  <a:lnSpc>
                    <a:spcPct val="138900"/>
                  </a:lnSpc>
                </a:pPr>
                <a:r>
                  <a:rPr sz="1379" spc="11" dirty="0">
                    <a:solidFill>
                      <a:schemeClr val="tx1"/>
                    </a:solidFill>
                    <a:latin typeface="Arial"/>
                    <a:cs typeface="Arial"/>
                  </a:rPr>
                  <a:t>c</a:t>
                </a:r>
                <a:r>
                  <a:rPr sz="1379" spc="-11" dirty="0">
                    <a:solidFill>
                      <a:schemeClr val="tx1"/>
                    </a:solidFill>
                    <a:latin typeface="Arial"/>
                    <a:cs typeface="Arial"/>
                  </a:rPr>
                  <a:t>o</a:t>
                </a:r>
                <a:r>
                  <a:rPr sz="1379" spc="-13" dirty="0">
                    <a:solidFill>
                      <a:schemeClr val="tx1"/>
                    </a:solidFill>
                    <a:latin typeface="Arial"/>
                    <a:cs typeface="Arial"/>
                  </a:rPr>
                  <a:t>m</a:t>
                </a:r>
                <a:r>
                  <a:rPr sz="1379" spc="-16" dirty="0">
                    <a:solidFill>
                      <a:schemeClr val="tx1"/>
                    </a:solidFill>
                    <a:latin typeface="Arial"/>
                    <a:cs typeface="Arial"/>
                  </a:rPr>
                  <a:t>pa</a:t>
                </a:r>
                <a:r>
                  <a:rPr sz="1379" spc="-43" dirty="0">
                    <a:solidFill>
                      <a:schemeClr val="tx1"/>
                    </a:solidFill>
                    <a:latin typeface="Arial"/>
                    <a:cs typeface="Arial"/>
                  </a:rPr>
                  <a:t>n</a:t>
                </a:r>
                <a:r>
                  <a:rPr sz="1379" spc="-39" dirty="0">
                    <a:solidFill>
                      <a:schemeClr val="tx1"/>
                    </a:solidFill>
                    <a:latin typeface="Arial"/>
                    <a:cs typeface="Arial"/>
                  </a:rPr>
                  <a:t>y</a:t>
                </a:r>
                <a:r>
                  <a:rPr sz="1379" dirty="0">
                    <a:solidFill>
                      <a:schemeClr val="tx1"/>
                    </a:solidFill>
                    <a:latin typeface="Arial"/>
                    <a:cs typeface="Arial"/>
                  </a:rPr>
                  <a:t>/</a:t>
                </a:r>
                <a:r>
                  <a:rPr lang="en-GB" sz="1379" spc="-16" dirty="0">
                    <a:solidFill>
                      <a:schemeClr val="tx1"/>
                    </a:solidFill>
                    <a:latin typeface="Arial"/>
                    <a:cs typeface="Arial"/>
                  </a:rPr>
                  <a:t>Kantar-Media</a:t>
                </a:r>
                <a:endParaRPr lang="en-GB" sz="1379" dirty="0">
                  <a:solidFill>
                    <a:schemeClr val="tx1"/>
                  </a:solidFill>
                  <a:latin typeface="Arial"/>
                  <a:cs typeface="Arial"/>
                </a:endParaRPr>
              </a:p>
            </p:txBody>
          </p:sp>
          <p:sp>
            <p:nvSpPr>
              <p:cNvPr id="72" name="Freeform 7"/>
              <p:cNvSpPr>
                <a:spLocks noEditPoints="1"/>
              </p:cNvSpPr>
              <p:nvPr userDrawn="1"/>
            </p:nvSpPr>
            <p:spPr bwMode="auto">
              <a:xfrm>
                <a:off x="440095" y="5059869"/>
                <a:ext cx="213703" cy="210170"/>
              </a:xfrm>
              <a:custGeom>
                <a:avLst/>
                <a:gdLst>
                  <a:gd name="T0" fmla="*/ 92 w 100"/>
                  <a:gd name="T1" fmla="*/ 0 h 100"/>
                  <a:gd name="T2" fmla="*/ 7 w 100"/>
                  <a:gd name="T3" fmla="*/ 0 h 100"/>
                  <a:gd name="T4" fmla="*/ 0 w 100"/>
                  <a:gd name="T5" fmla="*/ 7 h 100"/>
                  <a:gd name="T6" fmla="*/ 0 w 100"/>
                  <a:gd name="T7" fmla="*/ 93 h 100"/>
                  <a:gd name="T8" fmla="*/ 7 w 100"/>
                  <a:gd name="T9" fmla="*/ 100 h 100"/>
                  <a:gd name="T10" fmla="*/ 92 w 100"/>
                  <a:gd name="T11" fmla="*/ 100 h 100"/>
                  <a:gd name="T12" fmla="*/ 100 w 100"/>
                  <a:gd name="T13" fmla="*/ 93 h 100"/>
                  <a:gd name="T14" fmla="*/ 100 w 100"/>
                  <a:gd name="T15" fmla="*/ 7 h 100"/>
                  <a:gd name="T16" fmla="*/ 92 w 100"/>
                  <a:gd name="T17" fmla="*/ 0 h 100"/>
                  <a:gd name="T18" fmla="*/ 29 w 100"/>
                  <a:gd name="T19" fmla="*/ 85 h 100"/>
                  <a:gd name="T20" fmla="*/ 14 w 100"/>
                  <a:gd name="T21" fmla="*/ 85 h 100"/>
                  <a:gd name="T22" fmla="*/ 14 w 100"/>
                  <a:gd name="T23" fmla="*/ 38 h 100"/>
                  <a:gd name="T24" fmla="*/ 29 w 100"/>
                  <a:gd name="T25" fmla="*/ 38 h 100"/>
                  <a:gd name="T26" fmla="*/ 29 w 100"/>
                  <a:gd name="T27" fmla="*/ 85 h 100"/>
                  <a:gd name="T28" fmla="*/ 22 w 100"/>
                  <a:gd name="T29" fmla="*/ 31 h 100"/>
                  <a:gd name="T30" fmla="*/ 13 w 100"/>
                  <a:gd name="T31" fmla="*/ 23 h 100"/>
                  <a:gd name="T32" fmla="*/ 22 w 100"/>
                  <a:gd name="T33" fmla="*/ 14 h 100"/>
                  <a:gd name="T34" fmla="*/ 30 w 100"/>
                  <a:gd name="T35" fmla="*/ 23 h 100"/>
                  <a:gd name="T36" fmla="*/ 22 w 100"/>
                  <a:gd name="T37" fmla="*/ 31 h 100"/>
                  <a:gd name="T38" fmla="*/ 85 w 100"/>
                  <a:gd name="T39" fmla="*/ 85 h 100"/>
                  <a:gd name="T40" fmla="*/ 70 w 100"/>
                  <a:gd name="T41" fmla="*/ 85 h 100"/>
                  <a:gd name="T42" fmla="*/ 70 w 100"/>
                  <a:gd name="T43" fmla="*/ 62 h 100"/>
                  <a:gd name="T44" fmla="*/ 62 w 100"/>
                  <a:gd name="T45" fmla="*/ 50 h 100"/>
                  <a:gd name="T46" fmla="*/ 53 w 100"/>
                  <a:gd name="T47" fmla="*/ 62 h 100"/>
                  <a:gd name="T48" fmla="*/ 53 w 100"/>
                  <a:gd name="T49" fmla="*/ 85 h 100"/>
                  <a:gd name="T50" fmla="*/ 38 w 100"/>
                  <a:gd name="T51" fmla="*/ 85 h 100"/>
                  <a:gd name="T52" fmla="*/ 38 w 100"/>
                  <a:gd name="T53" fmla="*/ 38 h 100"/>
                  <a:gd name="T54" fmla="*/ 53 w 100"/>
                  <a:gd name="T55" fmla="*/ 38 h 100"/>
                  <a:gd name="T56" fmla="*/ 53 w 100"/>
                  <a:gd name="T57" fmla="*/ 44 h 100"/>
                  <a:gd name="T58" fmla="*/ 53 w 100"/>
                  <a:gd name="T59" fmla="*/ 44 h 100"/>
                  <a:gd name="T60" fmla="*/ 67 w 100"/>
                  <a:gd name="T61" fmla="*/ 37 h 100"/>
                  <a:gd name="T62" fmla="*/ 85 w 100"/>
                  <a:gd name="T63" fmla="*/ 59 h 100"/>
                  <a:gd name="T64" fmla="*/ 85 w 100"/>
                  <a:gd name="T65"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92" y="0"/>
                    </a:moveTo>
                    <a:cubicBezTo>
                      <a:pt x="7" y="0"/>
                      <a:pt x="7" y="0"/>
                      <a:pt x="7" y="0"/>
                    </a:cubicBezTo>
                    <a:cubicBezTo>
                      <a:pt x="3" y="0"/>
                      <a:pt x="0" y="3"/>
                      <a:pt x="0" y="7"/>
                    </a:cubicBezTo>
                    <a:cubicBezTo>
                      <a:pt x="0" y="93"/>
                      <a:pt x="0" y="93"/>
                      <a:pt x="0" y="93"/>
                    </a:cubicBezTo>
                    <a:cubicBezTo>
                      <a:pt x="0" y="97"/>
                      <a:pt x="3" y="100"/>
                      <a:pt x="7" y="100"/>
                    </a:cubicBezTo>
                    <a:cubicBezTo>
                      <a:pt x="92" y="100"/>
                      <a:pt x="92" y="100"/>
                      <a:pt x="92" y="100"/>
                    </a:cubicBezTo>
                    <a:cubicBezTo>
                      <a:pt x="96" y="100"/>
                      <a:pt x="100" y="97"/>
                      <a:pt x="100" y="93"/>
                    </a:cubicBezTo>
                    <a:cubicBezTo>
                      <a:pt x="100" y="7"/>
                      <a:pt x="100" y="7"/>
                      <a:pt x="100" y="7"/>
                    </a:cubicBezTo>
                    <a:cubicBezTo>
                      <a:pt x="100" y="3"/>
                      <a:pt x="96" y="0"/>
                      <a:pt x="92" y="0"/>
                    </a:cubicBezTo>
                    <a:moveTo>
                      <a:pt x="29" y="85"/>
                    </a:moveTo>
                    <a:cubicBezTo>
                      <a:pt x="14" y="85"/>
                      <a:pt x="14" y="85"/>
                      <a:pt x="14" y="85"/>
                    </a:cubicBezTo>
                    <a:cubicBezTo>
                      <a:pt x="14" y="38"/>
                      <a:pt x="14" y="38"/>
                      <a:pt x="14" y="38"/>
                    </a:cubicBezTo>
                    <a:cubicBezTo>
                      <a:pt x="29" y="38"/>
                      <a:pt x="29" y="38"/>
                      <a:pt x="29" y="38"/>
                    </a:cubicBezTo>
                    <a:lnTo>
                      <a:pt x="29" y="85"/>
                    </a:lnTo>
                    <a:close/>
                    <a:moveTo>
                      <a:pt x="22" y="31"/>
                    </a:moveTo>
                    <a:cubicBezTo>
                      <a:pt x="17" y="31"/>
                      <a:pt x="13" y="27"/>
                      <a:pt x="13" y="23"/>
                    </a:cubicBezTo>
                    <a:cubicBezTo>
                      <a:pt x="13" y="18"/>
                      <a:pt x="17" y="14"/>
                      <a:pt x="22" y="14"/>
                    </a:cubicBezTo>
                    <a:cubicBezTo>
                      <a:pt x="27" y="14"/>
                      <a:pt x="30" y="18"/>
                      <a:pt x="30" y="23"/>
                    </a:cubicBezTo>
                    <a:cubicBezTo>
                      <a:pt x="30" y="27"/>
                      <a:pt x="27" y="31"/>
                      <a:pt x="22" y="31"/>
                    </a:cubicBezTo>
                    <a:moveTo>
                      <a:pt x="85" y="85"/>
                    </a:moveTo>
                    <a:cubicBezTo>
                      <a:pt x="70" y="85"/>
                      <a:pt x="70" y="85"/>
                      <a:pt x="70" y="85"/>
                    </a:cubicBezTo>
                    <a:cubicBezTo>
                      <a:pt x="70" y="62"/>
                      <a:pt x="70" y="62"/>
                      <a:pt x="70" y="62"/>
                    </a:cubicBezTo>
                    <a:cubicBezTo>
                      <a:pt x="70" y="57"/>
                      <a:pt x="70" y="50"/>
                      <a:pt x="62" y="50"/>
                    </a:cubicBezTo>
                    <a:cubicBezTo>
                      <a:pt x="54" y="50"/>
                      <a:pt x="53" y="56"/>
                      <a:pt x="53" y="62"/>
                    </a:cubicBezTo>
                    <a:cubicBezTo>
                      <a:pt x="53" y="85"/>
                      <a:pt x="53" y="85"/>
                      <a:pt x="53" y="85"/>
                    </a:cubicBezTo>
                    <a:cubicBezTo>
                      <a:pt x="38" y="85"/>
                      <a:pt x="38" y="85"/>
                      <a:pt x="38" y="85"/>
                    </a:cubicBezTo>
                    <a:cubicBezTo>
                      <a:pt x="38" y="38"/>
                      <a:pt x="38" y="38"/>
                      <a:pt x="38" y="38"/>
                    </a:cubicBezTo>
                    <a:cubicBezTo>
                      <a:pt x="53" y="38"/>
                      <a:pt x="53" y="38"/>
                      <a:pt x="53" y="38"/>
                    </a:cubicBezTo>
                    <a:cubicBezTo>
                      <a:pt x="53" y="44"/>
                      <a:pt x="53" y="44"/>
                      <a:pt x="53" y="44"/>
                    </a:cubicBezTo>
                    <a:cubicBezTo>
                      <a:pt x="53" y="44"/>
                      <a:pt x="53" y="44"/>
                      <a:pt x="53" y="44"/>
                    </a:cubicBezTo>
                    <a:cubicBezTo>
                      <a:pt x="55" y="41"/>
                      <a:pt x="60" y="37"/>
                      <a:pt x="67" y="37"/>
                    </a:cubicBezTo>
                    <a:cubicBezTo>
                      <a:pt x="82" y="37"/>
                      <a:pt x="85" y="46"/>
                      <a:pt x="85" y="59"/>
                    </a:cubicBezTo>
                    <a:lnTo>
                      <a:pt x="85" y="8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dirty="0"/>
              </a:p>
            </p:txBody>
          </p:sp>
        </p:grpSp>
        <p:grpSp>
          <p:nvGrpSpPr>
            <p:cNvPr id="54" name="Group 53"/>
            <p:cNvGrpSpPr/>
            <p:nvPr userDrawn="1"/>
          </p:nvGrpSpPr>
          <p:grpSpPr>
            <a:xfrm>
              <a:off x="9373103" y="3839364"/>
              <a:ext cx="2523990" cy="2239614"/>
              <a:chOff x="9373103" y="3839364"/>
              <a:chExt cx="2523990" cy="2239614"/>
            </a:xfrm>
          </p:grpSpPr>
          <p:grpSp>
            <p:nvGrpSpPr>
              <p:cNvPr id="55" name="Group 54"/>
              <p:cNvGrpSpPr/>
              <p:nvPr userDrawn="1"/>
            </p:nvGrpSpPr>
            <p:grpSpPr>
              <a:xfrm>
                <a:off x="9391360" y="5344020"/>
                <a:ext cx="2447713" cy="380428"/>
                <a:chOff x="433626" y="5656306"/>
                <a:chExt cx="2447713" cy="380428"/>
              </a:xfrm>
            </p:grpSpPr>
            <p:sp>
              <p:nvSpPr>
                <p:cNvPr id="67" name="object 61"/>
                <p:cNvSpPr txBox="1"/>
                <p:nvPr userDrawn="1"/>
              </p:nvSpPr>
              <p:spPr>
                <a:xfrm>
                  <a:off x="831882" y="5656306"/>
                  <a:ext cx="2049457" cy="380428"/>
                </a:xfrm>
                <a:prstGeom prst="rect">
                  <a:avLst/>
                </a:prstGeom>
              </p:spPr>
              <p:txBody>
                <a:bodyPr vert="horz" wrap="square" lIns="0" tIns="0" rIns="0" bIns="0" rtlCol="0">
                  <a:noAutofit/>
                </a:bodyPr>
                <a:lstStyle/>
                <a:p>
                  <a:pPr marL="8342" marR="3337">
                    <a:lnSpc>
                      <a:spcPct val="138900"/>
                    </a:lnSpc>
                  </a:pPr>
                  <a:r>
                    <a:rPr lang="en-GB" sz="1379" spc="-11" dirty="0">
                      <a:solidFill>
                        <a:schemeClr val="tx1"/>
                      </a:solidFill>
                      <a:latin typeface="Arial"/>
                      <a:cs typeface="Arial"/>
                    </a:rPr>
                    <a:t>+</a:t>
                  </a:r>
                  <a:r>
                    <a:rPr sz="1379" spc="-11" dirty="0">
                      <a:solidFill>
                        <a:schemeClr val="tx1"/>
                      </a:solidFill>
                      <a:latin typeface="Arial"/>
                      <a:cs typeface="Arial"/>
                    </a:rPr>
                    <a:t>K</a:t>
                  </a:r>
                  <a:r>
                    <a:rPr sz="1379" spc="-16" dirty="0">
                      <a:solidFill>
                        <a:schemeClr val="tx1"/>
                      </a:solidFill>
                      <a:latin typeface="Arial"/>
                      <a:cs typeface="Arial"/>
                    </a:rPr>
                    <a:t>a</a:t>
                  </a:r>
                  <a:r>
                    <a:rPr sz="1379" spc="-27" dirty="0">
                      <a:solidFill>
                        <a:schemeClr val="tx1"/>
                      </a:solidFill>
                      <a:latin typeface="Arial"/>
                      <a:cs typeface="Arial"/>
                    </a:rPr>
                    <a:t>n</a:t>
                  </a:r>
                  <a:r>
                    <a:rPr sz="1379" spc="-3" dirty="0">
                      <a:solidFill>
                        <a:schemeClr val="tx1"/>
                      </a:solidFill>
                      <a:latin typeface="Arial"/>
                      <a:cs typeface="Arial"/>
                    </a:rPr>
                    <a:t>t</a:t>
                  </a:r>
                  <a:r>
                    <a:rPr sz="1379" spc="-16" dirty="0">
                      <a:solidFill>
                        <a:schemeClr val="tx1"/>
                      </a:solidFill>
                      <a:latin typeface="Arial"/>
                      <a:cs typeface="Arial"/>
                    </a:rPr>
                    <a:t>a</a:t>
                  </a:r>
                  <a:r>
                    <a:rPr sz="1379" spc="11" dirty="0">
                      <a:solidFill>
                        <a:schemeClr val="tx1"/>
                      </a:solidFill>
                      <a:latin typeface="Arial"/>
                      <a:cs typeface="Arial"/>
                    </a:rPr>
                    <a:t>r</a:t>
                  </a:r>
                  <a:r>
                    <a:rPr lang="en-GB" sz="1379" spc="11" dirty="0">
                      <a:solidFill>
                        <a:schemeClr val="tx1"/>
                      </a:solidFill>
                      <a:latin typeface="Arial"/>
                      <a:cs typeface="Arial"/>
                    </a:rPr>
                    <a:t>MediaGlobal</a:t>
                  </a:r>
                  <a:endParaRPr lang="en-GB" sz="1379" dirty="0">
                    <a:solidFill>
                      <a:schemeClr val="tx1"/>
                    </a:solidFill>
                    <a:latin typeface="Arial"/>
                    <a:cs typeface="Arial"/>
                  </a:endParaRPr>
                </a:p>
              </p:txBody>
            </p:sp>
            <p:grpSp>
              <p:nvGrpSpPr>
                <p:cNvPr id="68" name="Group 67"/>
                <p:cNvGrpSpPr/>
                <p:nvPr/>
              </p:nvGrpSpPr>
              <p:grpSpPr>
                <a:xfrm>
                  <a:off x="433626" y="5730086"/>
                  <a:ext cx="260506" cy="165134"/>
                  <a:chOff x="-491847" y="7193993"/>
                  <a:chExt cx="468312" cy="296863"/>
                </a:xfrm>
                <a:solidFill>
                  <a:schemeClr val="tx1"/>
                </a:solidFill>
              </p:grpSpPr>
              <p:sp>
                <p:nvSpPr>
                  <p:cNvPr id="69" name="Freeform 9"/>
                  <p:cNvSpPr>
                    <a:spLocks/>
                  </p:cNvSpPr>
                  <p:nvPr/>
                </p:nvSpPr>
                <p:spPr bwMode="auto">
                  <a:xfrm>
                    <a:off x="-491847" y="7193993"/>
                    <a:ext cx="300038" cy="296863"/>
                  </a:xfrm>
                  <a:custGeom>
                    <a:avLst/>
                    <a:gdLst>
                      <a:gd name="T0" fmla="*/ 40 w 78"/>
                      <a:gd name="T1" fmla="*/ 32 h 79"/>
                      <a:gd name="T2" fmla="*/ 40 w 78"/>
                      <a:gd name="T3" fmla="*/ 47 h 79"/>
                      <a:gd name="T4" fmla="*/ 61 w 78"/>
                      <a:gd name="T5" fmla="*/ 47 h 79"/>
                      <a:gd name="T6" fmla="*/ 53 w 78"/>
                      <a:gd name="T7" fmla="*/ 59 h 79"/>
                      <a:gd name="T8" fmla="*/ 45 w 78"/>
                      <a:gd name="T9" fmla="*/ 63 h 79"/>
                      <a:gd name="T10" fmla="*/ 35 w 78"/>
                      <a:gd name="T11" fmla="*/ 63 h 79"/>
                      <a:gd name="T12" fmla="*/ 27 w 78"/>
                      <a:gd name="T13" fmla="*/ 59 h 79"/>
                      <a:gd name="T14" fmla="*/ 18 w 78"/>
                      <a:gd name="T15" fmla="*/ 47 h 79"/>
                      <a:gd name="T16" fmla="*/ 18 w 78"/>
                      <a:gd name="T17" fmla="*/ 32 h 79"/>
                      <a:gd name="T18" fmla="*/ 24 w 78"/>
                      <a:gd name="T19" fmla="*/ 23 h 79"/>
                      <a:gd name="T20" fmla="*/ 35 w 78"/>
                      <a:gd name="T21" fmla="*/ 16 h 79"/>
                      <a:gd name="T22" fmla="*/ 47 w 78"/>
                      <a:gd name="T23" fmla="*/ 17 h 79"/>
                      <a:gd name="T24" fmla="*/ 55 w 78"/>
                      <a:gd name="T25" fmla="*/ 22 h 79"/>
                      <a:gd name="T26" fmla="*/ 62 w 78"/>
                      <a:gd name="T27" fmla="*/ 15 h 79"/>
                      <a:gd name="T28" fmla="*/ 66 w 78"/>
                      <a:gd name="T29" fmla="*/ 11 h 79"/>
                      <a:gd name="T30" fmla="*/ 53 w 78"/>
                      <a:gd name="T31" fmla="*/ 3 h 79"/>
                      <a:gd name="T32" fmla="*/ 27 w 78"/>
                      <a:gd name="T33" fmla="*/ 3 h 79"/>
                      <a:gd name="T34" fmla="*/ 5 w 78"/>
                      <a:gd name="T35" fmla="*/ 22 h 79"/>
                      <a:gd name="T36" fmla="*/ 2 w 78"/>
                      <a:gd name="T37" fmla="*/ 32 h 79"/>
                      <a:gd name="T38" fmla="*/ 5 w 78"/>
                      <a:gd name="T39" fmla="*/ 57 h 79"/>
                      <a:gd name="T40" fmla="*/ 16 w 78"/>
                      <a:gd name="T41" fmla="*/ 70 h 79"/>
                      <a:gd name="T42" fmla="*/ 30 w 78"/>
                      <a:gd name="T43" fmla="*/ 77 h 79"/>
                      <a:gd name="T44" fmla="*/ 50 w 78"/>
                      <a:gd name="T45" fmla="*/ 77 h 79"/>
                      <a:gd name="T46" fmla="*/ 66 w 78"/>
                      <a:gd name="T47" fmla="*/ 69 h 79"/>
                      <a:gd name="T48" fmla="*/ 76 w 78"/>
                      <a:gd name="T49" fmla="*/ 53 h 79"/>
                      <a:gd name="T50" fmla="*/ 77 w 78"/>
                      <a:gd name="T51" fmla="*/ 32 h 79"/>
                      <a:gd name="T52" fmla="*/ 40 w 78"/>
                      <a:gd name="T53" fmla="*/ 3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79">
                        <a:moveTo>
                          <a:pt x="40" y="32"/>
                        </a:moveTo>
                        <a:cubicBezTo>
                          <a:pt x="40" y="37"/>
                          <a:pt x="40" y="42"/>
                          <a:pt x="40" y="47"/>
                        </a:cubicBezTo>
                        <a:cubicBezTo>
                          <a:pt x="47" y="47"/>
                          <a:pt x="54" y="47"/>
                          <a:pt x="61" y="47"/>
                        </a:cubicBezTo>
                        <a:cubicBezTo>
                          <a:pt x="60" y="52"/>
                          <a:pt x="57" y="57"/>
                          <a:pt x="53" y="59"/>
                        </a:cubicBezTo>
                        <a:cubicBezTo>
                          <a:pt x="51" y="61"/>
                          <a:pt x="48" y="62"/>
                          <a:pt x="45" y="63"/>
                        </a:cubicBezTo>
                        <a:cubicBezTo>
                          <a:pt x="42" y="63"/>
                          <a:pt x="39" y="63"/>
                          <a:pt x="35" y="63"/>
                        </a:cubicBezTo>
                        <a:cubicBezTo>
                          <a:pt x="32" y="62"/>
                          <a:pt x="29" y="61"/>
                          <a:pt x="27" y="59"/>
                        </a:cubicBezTo>
                        <a:cubicBezTo>
                          <a:pt x="23" y="56"/>
                          <a:pt x="20" y="52"/>
                          <a:pt x="18" y="47"/>
                        </a:cubicBezTo>
                        <a:cubicBezTo>
                          <a:pt x="16" y="42"/>
                          <a:pt x="16" y="37"/>
                          <a:pt x="18" y="32"/>
                        </a:cubicBezTo>
                        <a:cubicBezTo>
                          <a:pt x="19" y="28"/>
                          <a:pt x="21" y="25"/>
                          <a:pt x="24" y="23"/>
                        </a:cubicBezTo>
                        <a:cubicBezTo>
                          <a:pt x="27" y="20"/>
                          <a:pt x="31" y="17"/>
                          <a:pt x="35" y="16"/>
                        </a:cubicBezTo>
                        <a:cubicBezTo>
                          <a:pt x="39" y="15"/>
                          <a:pt x="43" y="16"/>
                          <a:pt x="47" y="17"/>
                        </a:cubicBezTo>
                        <a:cubicBezTo>
                          <a:pt x="50" y="18"/>
                          <a:pt x="53" y="19"/>
                          <a:pt x="55" y="22"/>
                        </a:cubicBezTo>
                        <a:cubicBezTo>
                          <a:pt x="57" y="19"/>
                          <a:pt x="60" y="17"/>
                          <a:pt x="62" y="15"/>
                        </a:cubicBezTo>
                        <a:cubicBezTo>
                          <a:pt x="63" y="13"/>
                          <a:pt x="65" y="12"/>
                          <a:pt x="66" y="11"/>
                        </a:cubicBezTo>
                        <a:cubicBezTo>
                          <a:pt x="62" y="7"/>
                          <a:pt x="58" y="5"/>
                          <a:pt x="53" y="3"/>
                        </a:cubicBezTo>
                        <a:cubicBezTo>
                          <a:pt x="45" y="0"/>
                          <a:pt x="36" y="0"/>
                          <a:pt x="27" y="3"/>
                        </a:cubicBezTo>
                        <a:cubicBezTo>
                          <a:pt x="18" y="6"/>
                          <a:pt x="10" y="13"/>
                          <a:pt x="5" y="22"/>
                        </a:cubicBezTo>
                        <a:cubicBezTo>
                          <a:pt x="4" y="25"/>
                          <a:pt x="2" y="28"/>
                          <a:pt x="2" y="32"/>
                        </a:cubicBezTo>
                        <a:cubicBezTo>
                          <a:pt x="0" y="40"/>
                          <a:pt x="1" y="49"/>
                          <a:pt x="5" y="57"/>
                        </a:cubicBezTo>
                        <a:cubicBezTo>
                          <a:pt x="8" y="62"/>
                          <a:pt x="11" y="67"/>
                          <a:pt x="16" y="70"/>
                        </a:cubicBezTo>
                        <a:cubicBezTo>
                          <a:pt x="20" y="73"/>
                          <a:pt x="25" y="76"/>
                          <a:pt x="30" y="77"/>
                        </a:cubicBezTo>
                        <a:cubicBezTo>
                          <a:pt x="36" y="79"/>
                          <a:pt x="43" y="79"/>
                          <a:pt x="50" y="77"/>
                        </a:cubicBezTo>
                        <a:cubicBezTo>
                          <a:pt x="56" y="76"/>
                          <a:pt x="61" y="73"/>
                          <a:pt x="66" y="69"/>
                        </a:cubicBezTo>
                        <a:cubicBezTo>
                          <a:pt x="70" y="65"/>
                          <a:pt x="74" y="59"/>
                          <a:pt x="76" y="53"/>
                        </a:cubicBezTo>
                        <a:cubicBezTo>
                          <a:pt x="78" y="46"/>
                          <a:pt x="78" y="39"/>
                          <a:pt x="77" y="32"/>
                        </a:cubicBezTo>
                        <a:cubicBezTo>
                          <a:pt x="64" y="32"/>
                          <a:pt x="52" y="32"/>
                          <a:pt x="40" y="32"/>
                        </a:cubicBezTo>
                      </a:path>
                    </a:pathLst>
                  </a:custGeom>
                  <a:grp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70" name="Freeform 10"/>
                  <p:cNvSpPr>
                    <a:spLocks/>
                  </p:cNvSpPr>
                  <p:nvPr/>
                </p:nvSpPr>
                <p:spPr bwMode="auto">
                  <a:xfrm>
                    <a:off x="-166411" y="7280652"/>
                    <a:ext cx="142876" cy="139700"/>
                  </a:xfrm>
                  <a:custGeom>
                    <a:avLst/>
                    <a:gdLst>
                      <a:gd name="T0" fmla="*/ 90 w 90"/>
                      <a:gd name="T1" fmla="*/ 33 h 88"/>
                      <a:gd name="T2" fmla="*/ 56 w 90"/>
                      <a:gd name="T3" fmla="*/ 33 h 88"/>
                      <a:gd name="T4" fmla="*/ 56 w 90"/>
                      <a:gd name="T5" fmla="*/ 0 h 88"/>
                      <a:gd name="T6" fmla="*/ 32 w 90"/>
                      <a:gd name="T7" fmla="*/ 0 h 88"/>
                      <a:gd name="T8" fmla="*/ 32 w 90"/>
                      <a:gd name="T9" fmla="*/ 33 h 88"/>
                      <a:gd name="T10" fmla="*/ 0 w 90"/>
                      <a:gd name="T11" fmla="*/ 33 h 88"/>
                      <a:gd name="T12" fmla="*/ 0 w 90"/>
                      <a:gd name="T13" fmla="*/ 57 h 88"/>
                      <a:gd name="T14" fmla="*/ 32 w 90"/>
                      <a:gd name="T15" fmla="*/ 57 h 88"/>
                      <a:gd name="T16" fmla="*/ 32 w 90"/>
                      <a:gd name="T17" fmla="*/ 88 h 88"/>
                      <a:gd name="T18" fmla="*/ 56 w 90"/>
                      <a:gd name="T19" fmla="*/ 88 h 88"/>
                      <a:gd name="T20" fmla="*/ 56 w 90"/>
                      <a:gd name="T21" fmla="*/ 57 h 88"/>
                      <a:gd name="T22" fmla="*/ 90 w 90"/>
                      <a:gd name="T23" fmla="*/ 57 h 88"/>
                      <a:gd name="T24" fmla="*/ 90 w 90"/>
                      <a:gd name="T25" fmla="*/ 3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8">
                        <a:moveTo>
                          <a:pt x="90" y="33"/>
                        </a:moveTo>
                        <a:lnTo>
                          <a:pt x="56" y="33"/>
                        </a:lnTo>
                        <a:lnTo>
                          <a:pt x="56" y="0"/>
                        </a:lnTo>
                        <a:lnTo>
                          <a:pt x="32" y="0"/>
                        </a:lnTo>
                        <a:lnTo>
                          <a:pt x="32" y="33"/>
                        </a:lnTo>
                        <a:lnTo>
                          <a:pt x="0" y="33"/>
                        </a:lnTo>
                        <a:lnTo>
                          <a:pt x="0" y="57"/>
                        </a:lnTo>
                        <a:lnTo>
                          <a:pt x="32" y="57"/>
                        </a:lnTo>
                        <a:lnTo>
                          <a:pt x="32" y="88"/>
                        </a:lnTo>
                        <a:lnTo>
                          <a:pt x="56" y="88"/>
                        </a:lnTo>
                        <a:lnTo>
                          <a:pt x="56" y="57"/>
                        </a:lnTo>
                        <a:lnTo>
                          <a:pt x="90" y="57"/>
                        </a:lnTo>
                        <a:lnTo>
                          <a:pt x="90" y="33"/>
                        </a:lnTo>
                        <a:close/>
                      </a:path>
                    </a:pathLst>
                  </a:custGeom>
                  <a:grpFill/>
                  <a:ln>
                    <a:noFill/>
                  </a:ln>
                </p:spPr>
                <p:txBody>
                  <a:bodyPr vert="horz" wrap="square" lIns="91440" tIns="45720" rIns="91440" bIns="45720" numCol="1" anchor="t" anchorCtr="0" compatLnSpc="1">
                    <a:prstTxWarp prst="textNoShape">
                      <a:avLst/>
                    </a:prstTxWarp>
                  </a:bodyPr>
                  <a:lstStyle/>
                  <a:p>
                    <a:endParaRPr lang="en-GB" sz="2400" dirty="0"/>
                  </a:p>
                </p:txBody>
              </p:sp>
            </p:grpSp>
          </p:grpSp>
          <p:grpSp>
            <p:nvGrpSpPr>
              <p:cNvPr id="56" name="Group 55"/>
              <p:cNvGrpSpPr/>
              <p:nvPr userDrawn="1"/>
            </p:nvGrpSpPr>
            <p:grpSpPr>
              <a:xfrm>
                <a:off x="9373103" y="3839364"/>
                <a:ext cx="1845232" cy="338094"/>
                <a:chOff x="415369" y="4278650"/>
                <a:chExt cx="1845232" cy="338094"/>
              </a:xfrm>
            </p:grpSpPr>
            <p:sp>
              <p:nvSpPr>
                <p:cNvPr id="65" name="object 61"/>
                <p:cNvSpPr txBox="1"/>
                <p:nvPr userDrawn="1"/>
              </p:nvSpPr>
              <p:spPr>
                <a:xfrm>
                  <a:off x="831883" y="4278650"/>
                  <a:ext cx="1428718" cy="338094"/>
                </a:xfrm>
                <a:prstGeom prst="rect">
                  <a:avLst/>
                </a:prstGeom>
              </p:spPr>
              <p:txBody>
                <a:bodyPr vert="horz" wrap="square" lIns="0" tIns="0" rIns="0" bIns="0" rtlCol="0">
                  <a:noAutofit/>
                </a:bodyPr>
                <a:lstStyle/>
                <a:p>
                  <a:pPr marL="8342" marR="3337">
                    <a:lnSpc>
                      <a:spcPct val="138900"/>
                    </a:lnSpc>
                  </a:pPr>
                  <a:r>
                    <a:rPr sz="1379" spc="-7" dirty="0">
                      <a:solidFill>
                        <a:schemeClr val="tx1"/>
                      </a:solidFill>
                      <a:latin typeface="Arial"/>
                      <a:cs typeface="Arial"/>
                    </a:rPr>
                    <a:t>@</a:t>
                  </a:r>
                  <a:r>
                    <a:rPr sz="1379" spc="-11" dirty="0">
                      <a:solidFill>
                        <a:schemeClr val="tx1"/>
                      </a:solidFill>
                      <a:latin typeface="Arial"/>
                      <a:cs typeface="Arial"/>
                    </a:rPr>
                    <a:t>K</a:t>
                  </a:r>
                  <a:r>
                    <a:rPr lang="en-GB" sz="1379" spc="-16" dirty="0">
                      <a:solidFill>
                        <a:schemeClr val="tx1"/>
                      </a:solidFill>
                      <a:latin typeface="Arial"/>
                      <a:cs typeface="Arial"/>
                    </a:rPr>
                    <a:t>antar_Media</a:t>
                  </a:r>
                  <a:endParaRPr lang="en-GB" sz="1379" dirty="0">
                    <a:solidFill>
                      <a:schemeClr val="tx1"/>
                    </a:solidFill>
                    <a:cs typeface="Arial"/>
                  </a:endParaRPr>
                </a:p>
              </p:txBody>
            </p:sp>
            <p:sp>
              <p:nvSpPr>
                <p:cNvPr id="66" name="Freeform 5"/>
                <p:cNvSpPr>
                  <a:spLocks/>
                </p:cNvSpPr>
                <p:nvPr userDrawn="1"/>
              </p:nvSpPr>
              <p:spPr bwMode="auto">
                <a:xfrm>
                  <a:off x="415369" y="4343054"/>
                  <a:ext cx="263155" cy="209287"/>
                </a:xfrm>
                <a:custGeom>
                  <a:avLst/>
                  <a:gdLst>
                    <a:gd name="T0" fmla="*/ 85 w 123"/>
                    <a:gd name="T1" fmla="*/ 0 h 100"/>
                    <a:gd name="T2" fmla="*/ 60 w 123"/>
                    <a:gd name="T3" fmla="*/ 25 h 100"/>
                    <a:gd name="T4" fmla="*/ 61 w 123"/>
                    <a:gd name="T5" fmla="*/ 31 h 100"/>
                    <a:gd name="T6" fmla="*/ 9 w 123"/>
                    <a:gd name="T7" fmla="*/ 4 h 100"/>
                    <a:gd name="T8" fmla="*/ 5 w 123"/>
                    <a:gd name="T9" fmla="*/ 17 h 100"/>
                    <a:gd name="T10" fmla="*/ 16 w 123"/>
                    <a:gd name="T11" fmla="*/ 38 h 100"/>
                    <a:gd name="T12" fmla="*/ 5 w 123"/>
                    <a:gd name="T13" fmla="*/ 35 h 100"/>
                    <a:gd name="T14" fmla="*/ 5 w 123"/>
                    <a:gd name="T15" fmla="*/ 35 h 100"/>
                    <a:gd name="T16" fmla="*/ 25 w 123"/>
                    <a:gd name="T17" fmla="*/ 60 h 100"/>
                    <a:gd name="T18" fmla="*/ 19 w 123"/>
                    <a:gd name="T19" fmla="*/ 61 h 100"/>
                    <a:gd name="T20" fmla="*/ 14 w 123"/>
                    <a:gd name="T21" fmla="*/ 60 h 100"/>
                    <a:gd name="T22" fmla="*/ 37 w 123"/>
                    <a:gd name="T23" fmla="*/ 78 h 100"/>
                    <a:gd name="T24" fmla="*/ 6 w 123"/>
                    <a:gd name="T25" fmla="*/ 89 h 100"/>
                    <a:gd name="T26" fmla="*/ 0 w 123"/>
                    <a:gd name="T27" fmla="*/ 88 h 100"/>
                    <a:gd name="T28" fmla="*/ 39 w 123"/>
                    <a:gd name="T29" fmla="*/ 100 h 100"/>
                    <a:gd name="T30" fmla="*/ 111 w 123"/>
                    <a:gd name="T31" fmla="*/ 28 h 100"/>
                    <a:gd name="T32" fmla="*/ 110 w 123"/>
                    <a:gd name="T33" fmla="*/ 25 h 100"/>
                    <a:gd name="T34" fmla="*/ 123 w 123"/>
                    <a:gd name="T35" fmla="*/ 12 h 100"/>
                    <a:gd name="T36" fmla="*/ 109 w 123"/>
                    <a:gd name="T37" fmla="*/ 16 h 100"/>
                    <a:gd name="T38" fmla="*/ 120 w 123"/>
                    <a:gd name="T39" fmla="*/ 2 h 100"/>
                    <a:gd name="T40" fmla="*/ 104 w 123"/>
                    <a:gd name="T41" fmla="*/ 8 h 100"/>
                    <a:gd name="T42" fmla="*/ 85 w 123"/>
                    <a:gd name="T4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100">
                      <a:moveTo>
                        <a:pt x="85" y="0"/>
                      </a:moveTo>
                      <a:cubicBezTo>
                        <a:pt x="71" y="0"/>
                        <a:pt x="60" y="11"/>
                        <a:pt x="60" y="25"/>
                      </a:cubicBezTo>
                      <a:cubicBezTo>
                        <a:pt x="60" y="27"/>
                        <a:pt x="60" y="29"/>
                        <a:pt x="61" y="31"/>
                      </a:cubicBezTo>
                      <a:cubicBezTo>
                        <a:pt x="40" y="30"/>
                        <a:pt x="21" y="20"/>
                        <a:pt x="9" y="4"/>
                      </a:cubicBezTo>
                      <a:cubicBezTo>
                        <a:pt x="6" y="8"/>
                        <a:pt x="5" y="12"/>
                        <a:pt x="5" y="17"/>
                      </a:cubicBezTo>
                      <a:cubicBezTo>
                        <a:pt x="5" y="26"/>
                        <a:pt x="10" y="34"/>
                        <a:pt x="16" y="38"/>
                      </a:cubicBezTo>
                      <a:cubicBezTo>
                        <a:pt x="12" y="38"/>
                        <a:pt x="8" y="37"/>
                        <a:pt x="5" y="35"/>
                      </a:cubicBezTo>
                      <a:cubicBezTo>
                        <a:pt x="5" y="35"/>
                        <a:pt x="5" y="35"/>
                        <a:pt x="5" y="35"/>
                      </a:cubicBezTo>
                      <a:cubicBezTo>
                        <a:pt x="5" y="47"/>
                        <a:pt x="14" y="58"/>
                        <a:pt x="25" y="60"/>
                      </a:cubicBezTo>
                      <a:cubicBezTo>
                        <a:pt x="23" y="61"/>
                        <a:pt x="21" y="61"/>
                        <a:pt x="19" y="61"/>
                      </a:cubicBezTo>
                      <a:cubicBezTo>
                        <a:pt x="17" y="61"/>
                        <a:pt x="15" y="61"/>
                        <a:pt x="14" y="60"/>
                      </a:cubicBezTo>
                      <a:cubicBezTo>
                        <a:pt x="17" y="70"/>
                        <a:pt x="26" y="78"/>
                        <a:pt x="37" y="78"/>
                      </a:cubicBezTo>
                      <a:cubicBezTo>
                        <a:pt x="29" y="85"/>
                        <a:pt x="18" y="89"/>
                        <a:pt x="6" y="89"/>
                      </a:cubicBezTo>
                      <a:cubicBezTo>
                        <a:pt x="4" y="89"/>
                        <a:pt x="2" y="89"/>
                        <a:pt x="0" y="88"/>
                      </a:cubicBezTo>
                      <a:cubicBezTo>
                        <a:pt x="11" y="96"/>
                        <a:pt x="24" y="100"/>
                        <a:pt x="39" y="100"/>
                      </a:cubicBezTo>
                      <a:cubicBezTo>
                        <a:pt x="85" y="100"/>
                        <a:pt x="111" y="61"/>
                        <a:pt x="111" y="28"/>
                      </a:cubicBezTo>
                      <a:cubicBezTo>
                        <a:pt x="111" y="27"/>
                        <a:pt x="111" y="26"/>
                        <a:pt x="110" y="25"/>
                      </a:cubicBezTo>
                      <a:cubicBezTo>
                        <a:pt x="115" y="21"/>
                        <a:pt x="120" y="17"/>
                        <a:pt x="123" y="12"/>
                      </a:cubicBezTo>
                      <a:cubicBezTo>
                        <a:pt x="119" y="14"/>
                        <a:pt x="114" y="15"/>
                        <a:pt x="109" y="16"/>
                      </a:cubicBezTo>
                      <a:cubicBezTo>
                        <a:pt x="114" y="12"/>
                        <a:pt x="118" y="7"/>
                        <a:pt x="120" y="2"/>
                      </a:cubicBezTo>
                      <a:cubicBezTo>
                        <a:pt x="115" y="4"/>
                        <a:pt x="109" y="7"/>
                        <a:pt x="104" y="8"/>
                      </a:cubicBezTo>
                      <a:cubicBezTo>
                        <a:pt x="99" y="3"/>
                        <a:pt x="92" y="0"/>
                        <a:pt x="8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dirty="0"/>
                </a:p>
              </p:txBody>
            </p:sp>
          </p:grpSp>
          <p:grpSp>
            <p:nvGrpSpPr>
              <p:cNvPr id="57" name="Group 56"/>
              <p:cNvGrpSpPr/>
              <p:nvPr userDrawn="1"/>
            </p:nvGrpSpPr>
            <p:grpSpPr>
              <a:xfrm>
                <a:off x="9454787" y="4204944"/>
                <a:ext cx="2042948" cy="295761"/>
                <a:chOff x="497053" y="4707970"/>
                <a:chExt cx="2042948" cy="295761"/>
              </a:xfrm>
            </p:grpSpPr>
            <p:sp>
              <p:nvSpPr>
                <p:cNvPr id="63" name="object 61"/>
                <p:cNvSpPr txBox="1"/>
                <p:nvPr userDrawn="1"/>
              </p:nvSpPr>
              <p:spPr>
                <a:xfrm>
                  <a:off x="831883" y="4707970"/>
                  <a:ext cx="1708118" cy="295761"/>
                </a:xfrm>
                <a:prstGeom prst="rect">
                  <a:avLst/>
                </a:prstGeom>
              </p:spPr>
              <p:txBody>
                <a:bodyPr vert="horz" wrap="square" lIns="0" tIns="0" rIns="0" bIns="0" rtlCol="0">
                  <a:noAutofit/>
                </a:bodyPr>
                <a:lstStyle/>
                <a:p>
                  <a:pPr marL="8342" marR="3337">
                    <a:lnSpc>
                      <a:spcPct val="138900"/>
                    </a:lnSpc>
                  </a:pPr>
                  <a:r>
                    <a:rPr lang="en-GB" sz="1379" spc="-11" dirty="0">
                      <a:solidFill>
                        <a:schemeClr val="tx1"/>
                      </a:solidFill>
                      <a:latin typeface="Arial"/>
                      <a:cs typeface="Arial"/>
                    </a:rPr>
                    <a:t>KantarMediaGlobal</a:t>
                  </a:r>
                  <a:endParaRPr lang="en-GB" sz="1379" dirty="0">
                    <a:solidFill>
                      <a:schemeClr val="tx1"/>
                    </a:solidFill>
                    <a:cs typeface="Arial"/>
                  </a:endParaRPr>
                </a:p>
              </p:txBody>
            </p:sp>
            <p:sp>
              <p:nvSpPr>
                <p:cNvPr id="64" name="Freeform 6"/>
                <p:cNvSpPr>
                  <a:spLocks/>
                </p:cNvSpPr>
                <p:nvPr userDrawn="1"/>
              </p:nvSpPr>
              <p:spPr bwMode="auto">
                <a:xfrm>
                  <a:off x="497053" y="4750765"/>
                  <a:ext cx="99787" cy="210170"/>
                </a:xfrm>
                <a:custGeom>
                  <a:avLst/>
                  <a:gdLst>
                    <a:gd name="T0" fmla="*/ 31 w 47"/>
                    <a:gd name="T1" fmla="*/ 100 h 100"/>
                    <a:gd name="T2" fmla="*/ 31 w 47"/>
                    <a:gd name="T3" fmla="*/ 50 h 100"/>
                    <a:gd name="T4" fmla="*/ 45 w 47"/>
                    <a:gd name="T5" fmla="*/ 50 h 100"/>
                    <a:gd name="T6" fmla="*/ 47 w 47"/>
                    <a:gd name="T7" fmla="*/ 32 h 100"/>
                    <a:gd name="T8" fmla="*/ 31 w 47"/>
                    <a:gd name="T9" fmla="*/ 32 h 100"/>
                    <a:gd name="T10" fmla="*/ 31 w 47"/>
                    <a:gd name="T11" fmla="*/ 22 h 100"/>
                    <a:gd name="T12" fmla="*/ 35 w 47"/>
                    <a:gd name="T13" fmla="*/ 17 h 100"/>
                    <a:gd name="T14" fmla="*/ 46 w 47"/>
                    <a:gd name="T15" fmla="*/ 17 h 100"/>
                    <a:gd name="T16" fmla="*/ 46 w 47"/>
                    <a:gd name="T17" fmla="*/ 0 h 100"/>
                    <a:gd name="T18" fmla="*/ 31 w 47"/>
                    <a:gd name="T19" fmla="*/ 0 h 100"/>
                    <a:gd name="T20" fmla="*/ 10 w 47"/>
                    <a:gd name="T21" fmla="*/ 21 h 100"/>
                    <a:gd name="T22" fmla="*/ 10 w 47"/>
                    <a:gd name="T23" fmla="*/ 32 h 100"/>
                    <a:gd name="T24" fmla="*/ 0 w 47"/>
                    <a:gd name="T25" fmla="*/ 32 h 100"/>
                    <a:gd name="T26" fmla="*/ 0 w 47"/>
                    <a:gd name="T27" fmla="*/ 50 h 100"/>
                    <a:gd name="T28" fmla="*/ 10 w 47"/>
                    <a:gd name="T29" fmla="*/ 50 h 100"/>
                    <a:gd name="T30" fmla="*/ 10 w 47"/>
                    <a:gd name="T31" fmla="*/ 100 h 100"/>
                    <a:gd name="T32" fmla="*/ 31 w 47"/>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00">
                      <a:moveTo>
                        <a:pt x="31" y="100"/>
                      </a:moveTo>
                      <a:cubicBezTo>
                        <a:pt x="31" y="50"/>
                        <a:pt x="31" y="50"/>
                        <a:pt x="31" y="50"/>
                      </a:cubicBezTo>
                      <a:cubicBezTo>
                        <a:pt x="45" y="50"/>
                        <a:pt x="45" y="50"/>
                        <a:pt x="45" y="50"/>
                      </a:cubicBezTo>
                      <a:cubicBezTo>
                        <a:pt x="47" y="32"/>
                        <a:pt x="47" y="32"/>
                        <a:pt x="47" y="32"/>
                      </a:cubicBezTo>
                      <a:cubicBezTo>
                        <a:pt x="31" y="32"/>
                        <a:pt x="31" y="32"/>
                        <a:pt x="31" y="32"/>
                      </a:cubicBezTo>
                      <a:cubicBezTo>
                        <a:pt x="31" y="22"/>
                        <a:pt x="31" y="22"/>
                        <a:pt x="31" y="22"/>
                      </a:cubicBezTo>
                      <a:cubicBezTo>
                        <a:pt x="31" y="18"/>
                        <a:pt x="34" y="17"/>
                        <a:pt x="35" y="17"/>
                      </a:cubicBezTo>
                      <a:cubicBezTo>
                        <a:pt x="46" y="17"/>
                        <a:pt x="46" y="17"/>
                        <a:pt x="46" y="17"/>
                      </a:cubicBezTo>
                      <a:cubicBezTo>
                        <a:pt x="46" y="0"/>
                        <a:pt x="46" y="0"/>
                        <a:pt x="46" y="0"/>
                      </a:cubicBezTo>
                      <a:cubicBezTo>
                        <a:pt x="31" y="0"/>
                        <a:pt x="31" y="0"/>
                        <a:pt x="31" y="0"/>
                      </a:cubicBezTo>
                      <a:cubicBezTo>
                        <a:pt x="14" y="0"/>
                        <a:pt x="10" y="13"/>
                        <a:pt x="10" y="21"/>
                      </a:cubicBezTo>
                      <a:cubicBezTo>
                        <a:pt x="10" y="32"/>
                        <a:pt x="10" y="32"/>
                        <a:pt x="10" y="32"/>
                      </a:cubicBezTo>
                      <a:cubicBezTo>
                        <a:pt x="0" y="32"/>
                        <a:pt x="0" y="32"/>
                        <a:pt x="0" y="32"/>
                      </a:cubicBezTo>
                      <a:cubicBezTo>
                        <a:pt x="0" y="50"/>
                        <a:pt x="0" y="50"/>
                        <a:pt x="0" y="50"/>
                      </a:cubicBezTo>
                      <a:cubicBezTo>
                        <a:pt x="10" y="50"/>
                        <a:pt x="10" y="50"/>
                        <a:pt x="10" y="50"/>
                      </a:cubicBezTo>
                      <a:cubicBezTo>
                        <a:pt x="10" y="100"/>
                        <a:pt x="10" y="100"/>
                        <a:pt x="10" y="100"/>
                      </a:cubicBezTo>
                      <a:lnTo>
                        <a:pt x="31" y="1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dirty="0"/>
                </a:p>
              </p:txBody>
            </p:sp>
          </p:grpSp>
          <p:grpSp>
            <p:nvGrpSpPr>
              <p:cNvPr id="58" name="Group 57"/>
              <p:cNvGrpSpPr/>
              <p:nvPr userDrawn="1"/>
            </p:nvGrpSpPr>
            <p:grpSpPr>
              <a:xfrm>
                <a:off x="9397829" y="4927638"/>
                <a:ext cx="1879774" cy="388894"/>
                <a:chOff x="440095" y="5309174"/>
                <a:chExt cx="1879774" cy="388894"/>
              </a:xfrm>
            </p:grpSpPr>
            <p:sp>
              <p:nvSpPr>
                <p:cNvPr id="61" name="object 61"/>
                <p:cNvSpPr txBox="1"/>
                <p:nvPr userDrawn="1"/>
              </p:nvSpPr>
              <p:spPr>
                <a:xfrm>
                  <a:off x="831883" y="5309174"/>
                  <a:ext cx="1487986" cy="388894"/>
                </a:xfrm>
                <a:prstGeom prst="rect">
                  <a:avLst/>
                </a:prstGeom>
              </p:spPr>
              <p:txBody>
                <a:bodyPr vert="horz" wrap="square" lIns="0" tIns="0" rIns="0" bIns="0" rtlCol="0">
                  <a:noAutofit/>
                </a:bodyPr>
                <a:lstStyle/>
                <a:p>
                  <a:pPr marL="8342" marR="3337">
                    <a:lnSpc>
                      <a:spcPct val="138900"/>
                    </a:lnSpc>
                  </a:pPr>
                  <a:r>
                    <a:rPr sz="1379" spc="-7" dirty="0">
                      <a:solidFill>
                        <a:schemeClr val="tx1"/>
                      </a:solidFill>
                      <a:latin typeface="Arial"/>
                      <a:cs typeface="Arial"/>
                    </a:rPr>
                    <a:t>@</a:t>
                  </a:r>
                  <a:r>
                    <a:rPr sz="1379" spc="-11" dirty="0">
                      <a:solidFill>
                        <a:schemeClr val="tx1"/>
                      </a:solidFill>
                      <a:latin typeface="Arial"/>
                      <a:cs typeface="Arial"/>
                    </a:rPr>
                    <a:t>K</a:t>
                  </a:r>
                  <a:r>
                    <a:rPr sz="1379" spc="-16" dirty="0">
                      <a:solidFill>
                        <a:schemeClr val="tx1"/>
                      </a:solidFill>
                      <a:latin typeface="Arial"/>
                      <a:cs typeface="Arial"/>
                    </a:rPr>
                    <a:t>a</a:t>
                  </a:r>
                  <a:r>
                    <a:rPr sz="1379" spc="-27" dirty="0">
                      <a:solidFill>
                        <a:schemeClr val="tx1"/>
                      </a:solidFill>
                      <a:latin typeface="Arial"/>
                      <a:cs typeface="Arial"/>
                    </a:rPr>
                    <a:t>n</a:t>
                  </a:r>
                  <a:r>
                    <a:rPr sz="1379" spc="-3" dirty="0">
                      <a:solidFill>
                        <a:schemeClr val="tx1"/>
                      </a:solidFill>
                      <a:latin typeface="Arial"/>
                      <a:cs typeface="Arial"/>
                    </a:rPr>
                    <a:t>t</a:t>
                  </a:r>
                  <a:r>
                    <a:rPr sz="1379" spc="-16" dirty="0">
                      <a:solidFill>
                        <a:schemeClr val="tx1"/>
                      </a:solidFill>
                      <a:latin typeface="Arial"/>
                      <a:cs typeface="Arial"/>
                    </a:rPr>
                    <a:t>a</a:t>
                  </a:r>
                  <a:r>
                    <a:rPr sz="1379" spc="11" dirty="0">
                      <a:solidFill>
                        <a:schemeClr val="tx1"/>
                      </a:solidFill>
                      <a:latin typeface="Arial"/>
                      <a:cs typeface="Arial"/>
                    </a:rPr>
                    <a:t>r</a:t>
                  </a:r>
                  <a:r>
                    <a:rPr sz="1379" dirty="0">
                      <a:solidFill>
                        <a:schemeClr val="tx1"/>
                      </a:solidFill>
                      <a:latin typeface="Arial"/>
                      <a:cs typeface="Arial"/>
                    </a:rPr>
                    <a:t>M</a:t>
                  </a:r>
                  <a:r>
                    <a:rPr sz="1379" spc="-11" dirty="0">
                      <a:solidFill>
                        <a:schemeClr val="tx1"/>
                      </a:solidFill>
                      <a:latin typeface="Arial"/>
                      <a:cs typeface="Arial"/>
                    </a:rPr>
                    <a:t>e</a:t>
                  </a:r>
                  <a:r>
                    <a:rPr sz="1379" spc="-20" dirty="0">
                      <a:solidFill>
                        <a:schemeClr val="tx1"/>
                      </a:solidFill>
                      <a:latin typeface="Arial"/>
                      <a:cs typeface="Arial"/>
                    </a:rPr>
                    <a:t>d</a:t>
                  </a:r>
                  <a:r>
                    <a:rPr sz="1379" spc="-13" dirty="0">
                      <a:solidFill>
                        <a:schemeClr val="tx1"/>
                      </a:solidFill>
                      <a:latin typeface="Arial"/>
                      <a:cs typeface="Arial"/>
                    </a:rPr>
                    <a:t>i</a:t>
                  </a:r>
                  <a:r>
                    <a:rPr sz="1379" dirty="0">
                      <a:solidFill>
                        <a:schemeClr val="tx1"/>
                      </a:solidFill>
                      <a:latin typeface="Arial"/>
                      <a:cs typeface="Arial"/>
                    </a:rPr>
                    <a:t>a</a:t>
                  </a:r>
                  <a:endParaRPr lang="en-GB" sz="1379" dirty="0">
                    <a:solidFill>
                      <a:schemeClr val="tx1"/>
                    </a:solidFill>
                    <a:latin typeface="Arial"/>
                    <a:cs typeface="Arial"/>
                  </a:endParaRPr>
                </a:p>
              </p:txBody>
            </p:sp>
            <p:sp>
              <p:nvSpPr>
                <p:cNvPr id="62" name="Freeform 8"/>
                <p:cNvSpPr>
                  <a:spLocks noEditPoints="1"/>
                </p:cNvSpPr>
                <p:nvPr userDrawn="1"/>
              </p:nvSpPr>
              <p:spPr bwMode="auto">
                <a:xfrm>
                  <a:off x="440095" y="5398978"/>
                  <a:ext cx="213703" cy="209287"/>
                </a:xfrm>
                <a:custGeom>
                  <a:avLst/>
                  <a:gdLst>
                    <a:gd name="T0" fmla="*/ 90 w 100"/>
                    <a:gd name="T1" fmla="*/ 81 h 100"/>
                    <a:gd name="T2" fmla="*/ 80 w 100"/>
                    <a:gd name="T3" fmla="*/ 91 h 100"/>
                    <a:gd name="T4" fmla="*/ 19 w 100"/>
                    <a:gd name="T5" fmla="*/ 91 h 100"/>
                    <a:gd name="T6" fmla="*/ 9 w 100"/>
                    <a:gd name="T7" fmla="*/ 81 h 100"/>
                    <a:gd name="T8" fmla="*/ 9 w 100"/>
                    <a:gd name="T9" fmla="*/ 40 h 100"/>
                    <a:gd name="T10" fmla="*/ 24 w 100"/>
                    <a:gd name="T11" fmla="*/ 40 h 100"/>
                    <a:gd name="T12" fmla="*/ 22 w 100"/>
                    <a:gd name="T13" fmla="*/ 50 h 100"/>
                    <a:gd name="T14" fmla="*/ 50 w 100"/>
                    <a:gd name="T15" fmla="*/ 78 h 100"/>
                    <a:gd name="T16" fmla="*/ 77 w 100"/>
                    <a:gd name="T17" fmla="*/ 50 h 100"/>
                    <a:gd name="T18" fmla="*/ 75 w 100"/>
                    <a:gd name="T19" fmla="*/ 40 h 100"/>
                    <a:gd name="T20" fmla="*/ 90 w 100"/>
                    <a:gd name="T21" fmla="*/ 40 h 100"/>
                    <a:gd name="T22" fmla="*/ 90 w 100"/>
                    <a:gd name="T23" fmla="*/ 81 h 100"/>
                    <a:gd name="T24" fmla="*/ 88 w 100"/>
                    <a:gd name="T25" fmla="*/ 29 h 100"/>
                    <a:gd name="T26" fmla="*/ 71 w 100"/>
                    <a:gd name="T27" fmla="*/ 29 h 100"/>
                    <a:gd name="T28" fmla="*/ 71 w 100"/>
                    <a:gd name="T29" fmla="*/ 12 h 100"/>
                    <a:gd name="T30" fmla="*/ 86 w 100"/>
                    <a:gd name="T31" fmla="*/ 12 h 100"/>
                    <a:gd name="T32" fmla="*/ 88 w 100"/>
                    <a:gd name="T33" fmla="*/ 12 h 100"/>
                    <a:gd name="T34" fmla="*/ 88 w 100"/>
                    <a:gd name="T35" fmla="*/ 14 h 100"/>
                    <a:gd name="T36" fmla="*/ 88 w 100"/>
                    <a:gd name="T37" fmla="*/ 29 h 100"/>
                    <a:gd name="T38" fmla="*/ 67 w 100"/>
                    <a:gd name="T39" fmla="*/ 50 h 100"/>
                    <a:gd name="T40" fmla="*/ 50 w 100"/>
                    <a:gd name="T41" fmla="*/ 68 h 100"/>
                    <a:gd name="T42" fmla="*/ 32 w 100"/>
                    <a:gd name="T43" fmla="*/ 50 h 100"/>
                    <a:gd name="T44" fmla="*/ 35 w 100"/>
                    <a:gd name="T45" fmla="*/ 40 h 100"/>
                    <a:gd name="T46" fmla="*/ 50 w 100"/>
                    <a:gd name="T47" fmla="*/ 33 h 100"/>
                    <a:gd name="T48" fmla="*/ 64 w 100"/>
                    <a:gd name="T49" fmla="*/ 40 h 100"/>
                    <a:gd name="T50" fmla="*/ 67 w 100"/>
                    <a:gd name="T51" fmla="*/ 50 h 100"/>
                    <a:gd name="T52" fmla="*/ 100 w 100"/>
                    <a:gd name="T53" fmla="*/ 81 h 100"/>
                    <a:gd name="T54" fmla="*/ 100 w 100"/>
                    <a:gd name="T55" fmla="*/ 40 h 100"/>
                    <a:gd name="T56" fmla="*/ 100 w 100"/>
                    <a:gd name="T57" fmla="*/ 20 h 100"/>
                    <a:gd name="T58" fmla="*/ 80 w 100"/>
                    <a:gd name="T59" fmla="*/ 0 h 100"/>
                    <a:gd name="T60" fmla="*/ 19 w 100"/>
                    <a:gd name="T61" fmla="*/ 0 h 100"/>
                    <a:gd name="T62" fmla="*/ 0 w 100"/>
                    <a:gd name="T63" fmla="*/ 20 h 100"/>
                    <a:gd name="T64" fmla="*/ 0 w 100"/>
                    <a:gd name="T65" fmla="*/ 40 h 100"/>
                    <a:gd name="T66" fmla="*/ 0 w 100"/>
                    <a:gd name="T67" fmla="*/ 81 h 100"/>
                    <a:gd name="T68" fmla="*/ 19 w 100"/>
                    <a:gd name="T69" fmla="*/ 100 h 100"/>
                    <a:gd name="T70" fmla="*/ 80 w 100"/>
                    <a:gd name="T71" fmla="*/ 100 h 100"/>
                    <a:gd name="T72" fmla="*/ 100 w 100"/>
                    <a:gd name="T73"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90" y="81"/>
                      </a:moveTo>
                      <a:cubicBezTo>
                        <a:pt x="90" y="86"/>
                        <a:pt x="85" y="91"/>
                        <a:pt x="80" y="91"/>
                      </a:cubicBezTo>
                      <a:cubicBezTo>
                        <a:pt x="19" y="91"/>
                        <a:pt x="19" y="91"/>
                        <a:pt x="19" y="91"/>
                      </a:cubicBezTo>
                      <a:cubicBezTo>
                        <a:pt x="14" y="91"/>
                        <a:pt x="9" y="86"/>
                        <a:pt x="9" y="81"/>
                      </a:cubicBezTo>
                      <a:cubicBezTo>
                        <a:pt x="9" y="40"/>
                        <a:pt x="9" y="40"/>
                        <a:pt x="9" y="40"/>
                      </a:cubicBezTo>
                      <a:cubicBezTo>
                        <a:pt x="24" y="40"/>
                        <a:pt x="24" y="40"/>
                        <a:pt x="24" y="40"/>
                      </a:cubicBezTo>
                      <a:cubicBezTo>
                        <a:pt x="23" y="43"/>
                        <a:pt x="22" y="47"/>
                        <a:pt x="22" y="50"/>
                      </a:cubicBezTo>
                      <a:cubicBezTo>
                        <a:pt x="22" y="66"/>
                        <a:pt x="34" y="78"/>
                        <a:pt x="50" y="78"/>
                      </a:cubicBezTo>
                      <a:cubicBezTo>
                        <a:pt x="65" y="78"/>
                        <a:pt x="77" y="66"/>
                        <a:pt x="77" y="50"/>
                      </a:cubicBezTo>
                      <a:cubicBezTo>
                        <a:pt x="77" y="47"/>
                        <a:pt x="76" y="43"/>
                        <a:pt x="75" y="40"/>
                      </a:cubicBezTo>
                      <a:cubicBezTo>
                        <a:pt x="90" y="40"/>
                        <a:pt x="90" y="40"/>
                        <a:pt x="90" y="40"/>
                      </a:cubicBezTo>
                      <a:lnTo>
                        <a:pt x="90" y="81"/>
                      </a:lnTo>
                      <a:close/>
                      <a:moveTo>
                        <a:pt x="88" y="29"/>
                      </a:moveTo>
                      <a:cubicBezTo>
                        <a:pt x="71" y="29"/>
                        <a:pt x="71" y="29"/>
                        <a:pt x="71" y="29"/>
                      </a:cubicBezTo>
                      <a:cubicBezTo>
                        <a:pt x="71" y="12"/>
                        <a:pt x="71" y="12"/>
                        <a:pt x="71" y="12"/>
                      </a:cubicBezTo>
                      <a:cubicBezTo>
                        <a:pt x="86" y="12"/>
                        <a:pt x="86" y="12"/>
                        <a:pt x="86" y="12"/>
                      </a:cubicBezTo>
                      <a:cubicBezTo>
                        <a:pt x="88" y="12"/>
                        <a:pt x="88" y="12"/>
                        <a:pt x="88" y="12"/>
                      </a:cubicBezTo>
                      <a:cubicBezTo>
                        <a:pt x="88" y="14"/>
                        <a:pt x="88" y="14"/>
                        <a:pt x="88" y="14"/>
                      </a:cubicBezTo>
                      <a:lnTo>
                        <a:pt x="88" y="29"/>
                      </a:lnTo>
                      <a:close/>
                      <a:moveTo>
                        <a:pt x="67" y="50"/>
                      </a:moveTo>
                      <a:cubicBezTo>
                        <a:pt x="67" y="60"/>
                        <a:pt x="59" y="68"/>
                        <a:pt x="50" y="68"/>
                      </a:cubicBezTo>
                      <a:cubicBezTo>
                        <a:pt x="40" y="68"/>
                        <a:pt x="32" y="60"/>
                        <a:pt x="32" y="50"/>
                      </a:cubicBezTo>
                      <a:cubicBezTo>
                        <a:pt x="32" y="47"/>
                        <a:pt x="33" y="43"/>
                        <a:pt x="35" y="40"/>
                      </a:cubicBezTo>
                      <a:cubicBezTo>
                        <a:pt x="38" y="36"/>
                        <a:pt x="44" y="33"/>
                        <a:pt x="50" y="33"/>
                      </a:cubicBezTo>
                      <a:cubicBezTo>
                        <a:pt x="55" y="33"/>
                        <a:pt x="61" y="36"/>
                        <a:pt x="64" y="40"/>
                      </a:cubicBezTo>
                      <a:cubicBezTo>
                        <a:pt x="66" y="43"/>
                        <a:pt x="67" y="47"/>
                        <a:pt x="67" y="50"/>
                      </a:cubicBezTo>
                      <a:moveTo>
                        <a:pt x="100" y="81"/>
                      </a:moveTo>
                      <a:cubicBezTo>
                        <a:pt x="100" y="40"/>
                        <a:pt x="100" y="40"/>
                        <a:pt x="100" y="40"/>
                      </a:cubicBezTo>
                      <a:cubicBezTo>
                        <a:pt x="100" y="20"/>
                        <a:pt x="100" y="20"/>
                        <a:pt x="100" y="20"/>
                      </a:cubicBezTo>
                      <a:cubicBezTo>
                        <a:pt x="100" y="9"/>
                        <a:pt x="91" y="0"/>
                        <a:pt x="80" y="0"/>
                      </a:cubicBezTo>
                      <a:cubicBezTo>
                        <a:pt x="19" y="0"/>
                        <a:pt x="19" y="0"/>
                        <a:pt x="19" y="0"/>
                      </a:cubicBezTo>
                      <a:cubicBezTo>
                        <a:pt x="8" y="0"/>
                        <a:pt x="0" y="9"/>
                        <a:pt x="0" y="20"/>
                      </a:cubicBezTo>
                      <a:cubicBezTo>
                        <a:pt x="0" y="40"/>
                        <a:pt x="0" y="40"/>
                        <a:pt x="0" y="40"/>
                      </a:cubicBezTo>
                      <a:cubicBezTo>
                        <a:pt x="0" y="81"/>
                        <a:pt x="0" y="81"/>
                        <a:pt x="0" y="81"/>
                      </a:cubicBezTo>
                      <a:cubicBezTo>
                        <a:pt x="0" y="92"/>
                        <a:pt x="8" y="100"/>
                        <a:pt x="19" y="100"/>
                      </a:cubicBezTo>
                      <a:cubicBezTo>
                        <a:pt x="80" y="100"/>
                        <a:pt x="80" y="100"/>
                        <a:pt x="80" y="100"/>
                      </a:cubicBezTo>
                      <a:cubicBezTo>
                        <a:pt x="91" y="100"/>
                        <a:pt x="100" y="92"/>
                        <a:pt x="100" y="81"/>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dirty="0"/>
                </a:p>
              </p:txBody>
            </p:sp>
          </p:grpSp>
          <p:pic>
            <p:nvPicPr>
              <p:cNvPr id="59" name="Picture 5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3214" y="5725186"/>
                <a:ext cx="232050" cy="232050"/>
              </a:xfrm>
              <a:prstGeom prst="rect">
                <a:avLst/>
              </a:prstGeom>
            </p:spPr>
          </p:pic>
          <p:sp>
            <p:nvSpPr>
              <p:cNvPr id="60" name="object 61"/>
              <p:cNvSpPr txBox="1"/>
              <p:nvPr userDrawn="1"/>
            </p:nvSpPr>
            <p:spPr>
              <a:xfrm>
                <a:off x="9847636" y="5698550"/>
                <a:ext cx="2049457" cy="380428"/>
              </a:xfrm>
              <a:prstGeom prst="rect">
                <a:avLst/>
              </a:prstGeom>
            </p:spPr>
            <p:txBody>
              <a:bodyPr vert="horz" wrap="square" lIns="0" tIns="0" rIns="0" bIns="0" rtlCol="0">
                <a:noAutofit/>
              </a:bodyPr>
              <a:lstStyle/>
              <a:p>
                <a:pPr marL="8342" marR="3337">
                  <a:lnSpc>
                    <a:spcPct val="138900"/>
                  </a:lnSpc>
                </a:pPr>
                <a:r>
                  <a:rPr lang="en-GB" sz="1379" kern="1200" spc="-11" dirty="0">
                    <a:solidFill>
                      <a:schemeClr val="tx1"/>
                    </a:solidFill>
                    <a:latin typeface="Arial"/>
                    <a:ea typeface="+mn-ea"/>
                    <a:cs typeface="Arial"/>
                  </a:rPr>
                  <a:t>KantarMediaGlobal</a:t>
                </a:r>
              </a:p>
            </p:txBody>
          </p:sp>
        </p:grpSp>
      </p:grpSp>
    </p:spTree>
    <p:extLst>
      <p:ext uri="{BB962C8B-B14F-4D97-AF65-F5344CB8AC3E}">
        <p14:creationId xmlns:p14="http://schemas.microsoft.com/office/powerpoint/2010/main" val="118286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091" y="457201"/>
            <a:ext cx="2863907" cy="493777"/>
          </a:xfrm>
          <a:prstGeom prst="rect">
            <a:avLst/>
          </a:prstGeom>
        </p:spPr>
      </p:pic>
    </p:spTree>
    <p:extLst>
      <p:ext uri="{BB962C8B-B14F-4D97-AF65-F5344CB8AC3E}">
        <p14:creationId xmlns:p14="http://schemas.microsoft.com/office/powerpoint/2010/main" val="75417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column">
    <p:spTree>
      <p:nvGrpSpPr>
        <p:cNvPr id="1" name=""/>
        <p:cNvGrpSpPr/>
        <p:nvPr/>
      </p:nvGrpSpPr>
      <p:grpSpPr>
        <a:xfrm>
          <a:off x="0" y="0"/>
          <a:ext cx="0" cy="0"/>
          <a:chOff x="0" y="0"/>
          <a:chExt cx="0" cy="0"/>
        </a:xfrm>
      </p:grpSpPr>
      <p:sp>
        <p:nvSpPr>
          <p:cNvPr id="4" name="Content Placeholder 3"/>
          <p:cNvSpPr>
            <a:spLocks noGrp="1"/>
          </p:cNvSpPr>
          <p:nvPr>
            <p:ph sz="quarter" idx="19"/>
          </p:nvPr>
        </p:nvSpPr>
        <p:spPr>
          <a:xfrm>
            <a:off x="270795" y="1237429"/>
            <a:ext cx="11650410" cy="4931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11218984" y="6332909"/>
            <a:ext cx="973016" cy="356815"/>
          </a:xfrm>
          <a:prstGeom prst="rect">
            <a:avLst/>
          </a:prstGeom>
        </p:spPr>
        <p:txBody>
          <a:bodyPr vert="horz" lIns="217688" tIns="54422" rIns="217688" bIns="54422" rtlCol="0" anchor="b" anchorCtr="0"/>
          <a:lstStyle>
            <a:defPPr>
              <a:defRPr lang="en-US"/>
            </a:defPPr>
            <a:lvl1pPr algn="r">
              <a:defRPr lang="en-US" sz="800" smtClean="0">
                <a:solidFill>
                  <a:srgbClr val="444444"/>
                </a:solidFill>
                <a:cs typeface="Arial"/>
              </a:defRPr>
            </a:lvl1pPr>
          </a:lstStyle>
          <a:p>
            <a:pPr defTabSz="544196"/>
            <a:fld id="{CA2E1E93-11B9-464E-AF21-E2369226A36F}" type="slidenum">
              <a:rPr sz="1176"/>
              <a:pPr defTabSz="544196"/>
              <a:t>‹#›</a:t>
            </a:fld>
            <a:endParaRPr sz="1176" dirty="0"/>
          </a:p>
        </p:txBody>
      </p:sp>
      <p:sp>
        <p:nvSpPr>
          <p:cNvPr id="12" name="Text Placeholder 2"/>
          <p:cNvSpPr>
            <a:spLocks noGrp="1"/>
          </p:cNvSpPr>
          <p:nvPr>
            <p:ph type="body" sz="quarter" idx="17" hasCustomPrompt="1"/>
          </p:nvPr>
        </p:nvSpPr>
        <p:spPr>
          <a:xfrm>
            <a:off x="4242358" y="6231467"/>
            <a:ext cx="5754137" cy="457200"/>
          </a:xfrm>
          <a:noFill/>
        </p:spPr>
        <p:txBody>
          <a:bodyPr vert="horz" lIns="91440" tIns="55513" rIns="222053" bIns="55513" rtlCol="0" anchor="b" anchorCtr="0">
            <a:normAutofit/>
          </a:bodyPr>
          <a:lstStyle>
            <a:lvl1pPr>
              <a:defRPr kumimoji="0" lang="en-US" sz="784"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896386" rtl="0" fontAlgn="auto" latinLnBrk="0">
              <a:spcAft>
                <a:spcPts val="0"/>
              </a:spcAft>
              <a:buClrTx/>
              <a:buSzTx/>
              <a:buFontTx/>
              <a:buNone/>
              <a:tabLst/>
            </a:pPr>
            <a:r>
              <a:rPr lang="en-US" dirty="0"/>
              <a:t>Click to enter footnote</a:t>
            </a:r>
          </a:p>
        </p:txBody>
      </p:sp>
      <p:sp>
        <p:nvSpPr>
          <p:cNvPr id="10" name="Title 2"/>
          <p:cNvSpPr>
            <a:spLocks noGrp="1"/>
          </p:cNvSpPr>
          <p:nvPr>
            <p:ph type="title"/>
          </p:nvPr>
        </p:nvSpPr>
        <p:spPr>
          <a:xfrm>
            <a:off x="270933" y="0"/>
            <a:ext cx="11650134" cy="1120690"/>
          </a:xfrm>
        </p:spPr>
        <p:txBody>
          <a:bodyPr anchor="ctr" anchorCtr="0"/>
          <a:lstStyle>
            <a:lvl1pPr>
              <a:defRPr sz="3137">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822351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3_No Footer">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752" y="6337461"/>
            <a:ext cx="1654702" cy="31821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5835" y="6338448"/>
            <a:ext cx="1845629" cy="318212"/>
          </a:xfrm>
          <a:prstGeom prst="rect">
            <a:avLst/>
          </a:prstGeom>
        </p:spPr>
      </p:pic>
    </p:spTree>
    <p:extLst>
      <p:ext uri="{BB962C8B-B14F-4D97-AF65-F5344CB8AC3E}">
        <p14:creationId xmlns:p14="http://schemas.microsoft.com/office/powerpoint/2010/main" val="2722998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ooter only">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5609425" y="6394275"/>
            <a:ext cx="969962" cy="196850"/>
          </a:xfrm>
          <a:prstGeom prst="rect">
            <a:avLst/>
          </a:prstGeom>
        </p:spPr>
        <p:txBody>
          <a:bodyPr vert="horz" lIns="0" tIns="0" rIns="0" bIns="0" rtlCol="0" anchor="ctr"/>
          <a:lstStyle>
            <a:lvl1pPr algn="ct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79949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609425" y="6394275"/>
            <a:ext cx="969962" cy="196850"/>
          </a:xfrm>
          <a:prstGeom prst="rect">
            <a:avLst/>
          </a:prstGeom>
        </p:spPr>
        <p:txBody>
          <a:bodyPr vert="horz" lIns="0" tIns="0" rIns="0" bIns="0" rtlCol="0" anchor="ctr"/>
          <a:lstStyle>
            <a:lvl1pPr algn="ctr">
              <a:defRPr sz="1000">
                <a:solidFill>
                  <a:schemeClr val="tx1"/>
                </a:solidFill>
              </a:defRPr>
            </a:lvl1pPr>
          </a:lstStyle>
          <a:p>
            <a:fld id="{4034BEE3-566C-4068-A777-C3A4762E861B}" type="slidenum">
              <a:rPr lang="en-GB" smtClean="0"/>
              <a:pPr/>
              <a:t>‹#›</a:t>
            </a:fld>
            <a:endParaRPr lang="en-GB" dirty="0"/>
          </a:p>
        </p:txBody>
      </p:sp>
      <p:sp>
        <p:nvSpPr>
          <p:cNvPr id="8" name="Text Placeholder 17"/>
          <p:cNvSpPr>
            <a:spLocks noGrp="1"/>
          </p:cNvSpPr>
          <p:nvPr>
            <p:ph type="body" sz="quarter" idx="19" hasCustomPrompt="1"/>
          </p:nvPr>
        </p:nvSpPr>
        <p:spPr>
          <a:xfrm>
            <a:off x="2504303" y="6393509"/>
            <a:ext cx="3105122"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 name="Title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15023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78918"/>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12" name="Slide Number Placeholder 5"/>
          <p:cNvSpPr>
            <a:spLocks noGrp="1"/>
          </p:cNvSpPr>
          <p:nvPr>
            <p:ph type="sldNum" sz="quarter" idx="4"/>
          </p:nvPr>
        </p:nvSpPr>
        <p:spPr>
          <a:xfrm>
            <a:off x="5609425" y="6394275"/>
            <a:ext cx="969962" cy="196850"/>
          </a:xfrm>
          <a:prstGeom prst="rect">
            <a:avLst/>
          </a:prstGeom>
        </p:spPr>
        <p:txBody>
          <a:bodyPr vert="horz" lIns="0" tIns="0" rIns="0" bIns="0" rtlCol="0" anchor="ctr"/>
          <a:lstStyle>
            <a:lvl1pPr algn="ct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416561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8" name="Text Placeholder 2"/>
          <p:cNvSpPr>
            <a:spLocks noGrp="1"/>
          </p:cNvSpPr>
          <p:nvPr>
            <p:ph type="body" sz="quarter" idx="16"/>
          </p:nvPr>
        </p:nvSpPr>
        <p:spPr>
          <a:xfrm>
            <a:off x="357188" y="909635"/>
            <a:ext cx="11477331" cy="396875"/>
          </a:xfrm>
        </p:spPr>
        <p:txBody>
          <a:bodyPr/>
          <a:lstStyle>
            <a:lvl1pPr>
              <a:defRPr sz="1800"/>
            </a:lvl1pPr>
          </a:lstStyle>
          <a:p>
            <a:pPr lvl="0"/>
            <a:r>
              <a:rPr lang="en-US"/>
              <a:t>Click to edit Master text styles</a:t>
            </a:r>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80453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2" y="1708149"/>
            <a:ext cx="11466511" cy="4018119"/>
          </a:xfrm>
        </p:spPr>
        <p:txBody>
          <a:bodyPr>
            <a:noAutofit/>
          </a:bodyPr>
          <a:lstStyle>
            <a:lvl1pPr>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14" name="Text Placeholder 2"/>
          <p:cNvSpPr>
            <a:spLocks noGrp="1"/>
          </p:cNvSpPr>
          <p:nvPr>
            <p:ph type="body" sz="quarter" idx="16"/>
          </p:nvPr>
        </p:nvSpPr>
        <p:spPr>
          <a:xfrm>
            <a:off x="357188" y="909635"/>
            <a:ext cx="11477331" cy="396875"/>
          </a:xfrm>
        </p:spPr>
        <p:txBody>
          <a:bodyPr/>
          <a:lstStyle>
            <a:lvl1pPr>
              <a:defRPr sz="1800"/>
            </a:lvl1pPr>
          </a:lstStyle>
          <a:p>
            <a:pPr lvl="0"/>
            <a:r>
              <a:rPr lang="en-US"/>
              <a:t>Click to edit Master text styles</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8" name="Text Placeholder 2"/>
          <p:cNvSpPr>
            <a:spLocks noGrp="1"/>
          </p:cNvSpPr>
          <p:nvPr>
            <p:ph type="body" sz="quarter" idx="16"/>
          </p:nvPr>
        </p:nvSpPr>
        <p:spPr>
          <a:xfrm>
            <a:off x="357188" y="909635"/>
            <a:ext cx="11477331" cy="396875"/>
          </a:xfrm>
        </p:spPr>
        <p:txBody>
          <a:bodyPr/>
          <a:lstStyle>
            <a:lvl1pPr>
              <a:defRPr sz="1800"/>
            </a:lvl1pPr>
          </a:lstStyle>
          <a:p>
            <a:pPr lvl="0"/>
            <a:r>
              <a:rPr lang="en-US"/>
              <a:t>Click to edit Master text styles</a:t>
            </a:r>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44682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D9A160E-3224-45DF-87EA-15C08C2D1052}" type="datetimeFigureOut">
              <a:rPr lang="en-GB" smtClean="0"/>
              <a:t>05/11/2018</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6566F4EA-D352-417B-94C4-8D02500A404D}" type="slidenum">
              <a:rPr lang="en-GB" smtClean="0"/>
              <a:t>‹#›</a:t>
            </a:fld>
            <a:endParaRPr lang="en-GB" dirty="0"/>
          </a:p>
        </p:txBody>
      </p:sp>
    </p:spTree>
    <p:extLst>
      <p:ext uri="{BB962C8B-B14F-4D97-AF65-F5344CB8AC3E}">
        <p14:creationId xmlns:p14="http://schemas.microsoft.com/office/powerpoint/2010/main" val="4241709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5" name="Slide Number Placeholder 5"/>
          <p:cNvSpPr>
            <a:spLocks noGrp="1"/>
          </p:cNvSpPr>
          <p:nvPr>
            <p:ph type="sldNum" sz="quarter" idx="4"/>
          </p:nvPr>
        </p:nvSpPr>
        <p:spPr>
          <a:xfrm>
            <a:off x="5609425" y="6394275"/>
            <a:ext cx="969962" cy="196850"/>
          </a:xfrm>
          <a:prstGeom prst="rect">
            <a:avLst/>
          </a:prstGeom>
        </p:spPr>
        <p:txBody>
          <a:bodyPr vert="horz" lIns="0" tIns="0" rIns="0" bIns="0" rtlCol="0" anchor="ctr"/>
          <a:lstStyle>
            <a:lvl1pPr algn="ctr">
              <a:defRPr sz="1000">
                <a:solidFill>
                  <a:schemeClr val="tx1"/>
                </a:solidFill>
              </a:defRPr>
            </a:lvl1pPr>
          </a:lstStyle>
          <a:p>
            <a:fld id="{4034BEE3-566C-4068-A777-C3A4762E861B}" type="slidenum">
              <a:rPr lang="en-GB" smtClean="0"/>
              <a:pPr/>
              <a:t>‹#›</a:t>
            </a:fld>
            <a:endParaRPr lang="en-GB" dirty="0"/>
          </a:p>
        </p:txBody>
      </p:sp>
      <p:sp>
        <p:nvSpPr>
          <p:cNvPr id="7" name="Text Placeholder 17"/>
          <p:cNvSpPr>
            <a:spLocks noGrp="1"/>
          </p:cNvSpPr>
          <p:nvPr>
            <p:ph type="body" sz="quarter" idx="19" hasCustomPrompt="1"/>
          </p:nvPr>
        </p:nvSpPr>
        <p:spPr>
          <a:xfrm>
            <a:off x="2504303" y="6393509"/>
            <a:ext cx="3105122"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37921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6698CB8E-5D66-4D2D-A14F-3A538811D93B}" type="datetimeFigureOut">
              <a:rPr lang="nb-NO" smtClean="0"/>
              <a:t>05.11.2018</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37C8528D-E416-478F-86A7-8568B628ED76}" type="slidenum">
              <a:rPr lang="nb-NO" smtClean="0"/>
              <a:t>‹#›</a:t>
            </a:fld>
            <a:endParaRPr lang="nb-NO" dirty="0"/>
          </a:p>
        </p:txBody>
      </p:sp>
    </p:spTree>
    <p:extLst>
      <p:ext uri="{BB962C8B-B14F-4D97-AF65-F5344CB8AC3E}">
        <p14:creationId xmlns:p14="http://schemas.microsoft.com/office/powerpoint/2010/main" val="930043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6698CB8E-5D66-4D2D-A14F-3A538811D93B}" type="datetimeFigureOut">
              <a:rPr lang="nb-NO" smtClean="0"/>
              <a:t>05.11.2018</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37C8528D-E416-478F-86A7-8568B628ED76}" type="slidenum">
              <a:rPr lang="nb-NO" smtClean="0"/>
              <a:t>‹#›</a:t>
            </a:fld>
            <a:endParaRPr lang="nb-NO" dirty="0"/>
          </a:p>
        </p:txBody>
      </p:sp>
    </p:spTree>
    <p:extLst>
      <p:ext uri="{BB962C8B-B14F-4D97-AF65-F5344CB8AC3E}">
        <p14:creationId xmlns:p14="http://schemas.microsoft.com/office/powerpoint/2010/main" val="19730580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8CB8E-5D66-4D2D-A14F-3A538811D93B}" type="datetimeFigureOut">
              <a:rPr lang="nb-NO" smtClean="0"/>
              <a:t>05.11.2018</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37C8528D-E416-478F-86A7-8568B628ED76}" type="slidenum">
              <a:rPr lang="nb-NO" smtClean="0"/>
              <a:t>‹#›</a:t>
            </a:fld>
            <a:endParaRPr lang="nb-NO" dirty="0"/>
          </a:p>
        </p:txBody>
      </p:sp>
    </p:spTree>
    <p:extLst>
      <p:ext uri="{BB962C8B-B14F-4D97-AF65-F5344CB8AC3E}">
        <p14:creationId xmlns:p14="http://schemas.microsoft.com/office/powerpoint/2010/main" val="371662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6698CB8E-5D66-4D2D-A14F-3A538811D93B}" type="datetimeFigureOut">
              <a:rPr lang="nb-NO" smtClean="0"/>
              <a:t>05.11.2018</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37C8528D-E416-478F-86A7-8568B628ED76}" type="slidenum">
              <a:rPr lang="nb-NO" smtClean="0"/>
              <a:t>‹#›</a:t>
            </a:fld>
            <a:endParaRPr lang="nb-NO" dirty="0"/>
          </a:p>
        </p:txBody>
      </p:sp>
    </p:spTree>
    <p:extLst>
      <p:ext uri="{BB962C8B-B14F-4D97-AF65-F5344CB8AC3E}">
        <p14:creationId xmlns:p14="http://schemas.microsoft.com/office/powerpoint/2010/main" val="3495214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6698CB8E-5D66-4D2D-A14F-3A538811D93B}" type="datetimeFigureOut">
              <a:rPr lang="nb-NO" smtClean="0"/>
              <a:t>05.11.2018</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37C8528D-E416-478F-86A7-8568B628ED76}" type="slidenum">
              <a:rPr lang="nb-NO" smtClean="0"/>
              <a:t>‹#›</a:t>
            </a:fld>
            <a:endParaRPr lang="nb-NO" dirty="0"/>
          </a:p>
        </p:txBody>
      </p:sp>
    </p:spTree>
    <p:extLst>
      <p:ext uri="{BB962C8B-B14F-4D97-AF65-F5344CB8AC3E}">
        <p14:creationId xmlns:p14="http://schemas.microsoft.com/office/powerpoint/2010/main" val="911293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6698CB8E-5D66-4D2D-A14F-3A538811D93B}" type="datetimeFigureOut">
              <a:rPr lang="nb-NO" smtClean="0"/>
              <a:t>05.11.2018</a:t>
            </a:fld>
            <a:endParaRPr lang="nb-NO" dirty="0"/>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37C8528D-E416-478F-86A7-8568B628ED76}" type="slidenum">
              <a:rPr lang="nb-NO" smtClean="0"/>
              <a:t>‹#›</a:t>
            </a:fld>
            <a:endParaRPr lang="nb-NO" dirty="0"/>
          </a:p>
        </p:txBody>
      </p:sp>
    </p:spTree>
    <p:extLst>
      <p:ext uri="{BB962C8B-B14F-4D97-AF65-F5344CB8AC3E}">
        <p14:creationId xmlns:p14="http://schemas.microsoft.com/office/powerpoint/2010/main" val="3291342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8CB8E-5D66-4D2D-A14F-3A538811D93B}" type="datetimeFigureOut">
              <a:rPr lang="nb-NO" smtClean="0"/>
              <a:t>05.11.2018</a:t>
            </a:fld>
            <a:endParaRPr lang="nb-NO" dirty="0"/>
          </a:p>
        </p:txBody>
      </p:sp>
      <p:sp>
        <p:nvSpPr>
          <p:cNvPr id="3" name="Footer Placeholder 2"/>
          <p:cNvSpPr>
            <a:spLocks noGrp="1"/>
          </p:cNvSpPr>
          <p:nvPr>
            <p:ph type="ftr" sz="quarter" idx="11"/>
          </p:nvPr>
        </p:nvSpPr>
        <p:spPr/>
        <p:txBody>
          <a:bodyPr/>
          <a:lstStyle/>
          <a:p>
            <a:endParaRPr lang="nb-NO" dirty="0"/>
          </a:p>
        </p:txBody>
      </p:sp>
      <p:sp>
        <p:nvSpPr>
          <p:cNvPr id="4" name="Slide Number Placeholder 3"/>
          <p:cNvSpPr>
            <a:spLocks noGrp="1"/>
          </p:cNvSpPr>
          <p:nvPr>
            <p:ph type="sldNum" sz="quarter" idx="12"/>
          </p:nvPr>
        </p:nvSpPr>
        <p:spPr/>
        <p:txBody>
          <a:bodyPr/>
          <a:lstStyle/>
          <a:p>
            <a:fld id="{37C8528D-E416-478F-86A7-8568B628ED76}" type="slidenum">
              <a:rPr lang="nb-NO" smtClean="0"/>
              <a:t>‹#›</a:t>
            </a:fld>
            <a:endParaRPr lang="nb-NO" dirty="0"/>
          </a:p>
        </p:txBody>
      </p:sp>
    </p:spTree>
    <p:extLst>
      <p:ext uri="{BB962C8B-B14F-4D97-AF65-F5344CB8AC3E}">
        <p14:creationId xmlns:p14="http://schemas.microsoft.com/office/powerpoint/2010/main" val="347568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x Content (3)">
    <p:spTree>
      <p:nvGrpSpPr>
        <p:cNvPr id="1" name=""/>
        <p:cNvGrpSpPr/>
        <p:nvPr/>
      </p:nvGrpSpPr>
      <p:grpSpPr>
        <a:xfrm>
          <a:off x="0" y="0"/>
          <a:ext cx="0" cy="0"/>
          <a:chOff x="0" y="0"/>
          <a:chExt cx="0" cy="0"/>
        </a:xfrm>
      </p:grpSpPr>
      <p:sp>
        <p:nvSpPr>
          <p:cNvPr id="8" name="Content Placeholder 2"/>
          <p:cNvSpPr>
            <a:spLocks noGrp="1"/>
          </p:cNvSpPr>
          <p:nvPr>
            <p:ph idx="1"/>
          </p:nvPr>
        </p:nvSpPr>
        <p:spPr>
          <a:xfrm>
            <a:off x="360000" y="1708150"/>
            <a:ext cx="56268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5"/>
          <p:cNvSpPr>
            <a:spLocks noGrp="1"/>
          </p:cNvSpPr>
          <p:nvPr>
            <p:ph sz="quarter" idx="14"/>
          </p:nvPr>
        </p:nvSpPr>
        <p:spPr>
          <a:xfrm>
            <a:off x="6191574" y="1708150"/>
            <a:ext cx="5628408" cy="4003676"/>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14" name="Text Placeholder 2"/>
          <p:cNvSpPr>
            <a:spLocks noGrp="1"/>
          </p:cNvSpPr>
          <p:nvPr>
            <p:ph type="body" sz="quarter" idx="16"/>
          </p:nvPr>
        </p:nvSpPr>
        <p:spPr>
          <a:xfrm>
            <a:off x="357188" y="909635"/>
            <a:ext cx="11477331" cy="396875"/>
          </a:xfrm>
        </p:spPr>
        <p:txBody>
          <a:bodyPr/>
          <a:lstStyle>
            <a:lvl1pPr>
              <a:defRPr sz="1800"/>
            </a:lvl1pPr>
          </a:lstStyle>
          <a:p>
            <a:pPr lvl="0"/>
            <a:r>
              <a:rPr lang="en-US"/>
              <a:t>Click to edit Master text styles</a:t>
            </a:r>
          </a:p>
        </p:txBody>
      </p:sp>
      <p:sp>
        <p:nvSpPr>
          <p:cNvPr id="15"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8CB8E-5D66-4D2D-A14F-3A538811D93B}" type="datetimeFigureOut">
              <a:rPr lang="nb-NO" smtClean="0"/>
              <a:t>05.11.2018</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37C8528D-E416-478F-86A7-8568B628ED76}" type="slidenum">
              <a:rPr lang="nb-NO" smtClean="0"/>
              <a:t>‹#›</a:t>
            </a:fld>
            <a:endParaRPr lang="nb-NO" dirty="0"/>
          </a:p>
        </p:txBody>
      </p:sp>
    </p:spTree>
    <p:extLst>
      <p:ext uri="{BB962C8B-B14F-4D97-AF65-F5344CB8AC3E}">
        <p14:creationId xmlns:p14="http://schemas.microsoft.com/office/powerpoint/2010/main" val="426882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8CB8E-5D66-4D2D-A14F-3A538811D93B}" type="datetimeFigureOut">
              <a:rPr lang="nb-NO" smtClean="0"/>
              <a:t>05.11.2018</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37C8528D-E416-478F-86A7-8568B628ED76}" type="slidenum">
              <a:rPr lang="nb-NO" smtClean="0"/>
              <a:t>‹#›</a:t>
            </a:fld>
            <a:endParaRPr lang="nb-NO" dirty="0"/>
          </a:p>
        </p:txBody>
      </p:sp>
    </p:spTree>
    <p:extLst>
      <p:ext uri="{BB962C8B-B14F-4D97-AF65-F5344CB8AC3E}">
        <p14:creationId xmlns:p14="http://schemas.microsoft.com/office/powerpoint/2010/main" val="4146572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6698CB8E-5D66-4D2D-A14F-3A538811D93B}" type="datetimeFigureOut">
              <a:rPr lang="nb-NO" smtClean="0"/>
              <a:t>05.11.2018</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37C8528D-E416-478F-86A7-8568B628ED76}" type="slidenum">
              <a:rPr lang="nb-NO" smtClean="0"/>
              <a:t>‹#›</a:t>
            </a:fld>
            <a:endParaRPr lang="nb-NO" dirty="0"/>
          </a:p>
        </p:txBody>
      </p:sp>
    </p:spTree>
    <p:extLst>
      <p:ext uri="{BB962C8B-B14F-4D97-AF65-F5344CB8AC3E}">
        <p14:creationId xmlns:p14="http://schemas.microsoft.com/office/powerpoint/2010/main" val="2694777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6698CB8E-5D66-4D2D-A14F-3A538811D93B}" type="datetimeFigureOut">
              <a:rPr lang="nb-NO" smtClean="0"/>
              <a:t>05.11.2018</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37C8528D-E416-478F-86A7-8568B628ED76}" type="slidenum">
              <a:rPr lang="nb-NO" smtClean="0"/>
              <a:t>‹#›</a:t>
            </a:fld>
            <a:endParaRPr lang="nb-NO" dirty="0"/>
          </a:p>
        </p:txBody>
      </p:sp>
    </p:spTree>
    <p:extLst>
      <p:ext uri="{BB962C8B-B14F-4D97-AF65-F5344CB8AC3E}">
        <p14:creationId xmlns:p14="http://schemas.microsoft.com/office/powerpoint/2010/main" val="110612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3 x Content (7)">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4"/>
          </p:nvPr>
        </p:nvSpPr>
        <p:spPr>
          <a:xfrm>
            <a:off x="4251325"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5"/>
          </p:nvPr>
        </p:nvSpPr>
        <p:spPr>
          <a:xfrm>
            <a:off x="8142653" y="1708150"/>
            <a:ext cx="3677328"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17" name="Text Placeholder 2"/>
          <p:cNvSpPr>
            <a:spLocks noGrp="1"/>
          </p:cNvSpPr>
          <p:nvPr>
            <p:ph type="body" sz="quarter" idx="17"/>
          </p:nvPr>
        </p:nvSpPr>
        <p:spPr>
          <a:xfrm>
            <a:off x="357188" y="909635"/>
            <a:ext cx="11477331" cy="396875"/>
          </a:xfrm>
        </p:spPr>
        <p:txBody>
          <a:bodyPr/>
          <a:lstStyle>
            <a:lvl1pPr>
              <a:defRPr sz="1800"/>
            </a:lvl1pPr>
          </a:lstStyle>
          <a:p>
            <a:pPr lvl="0"/>
            <a:r>
              <a:rPr lang="en-US"/>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4"/>
          </p:nvPr>
        </p:nvSpPr>
        <p:spPr>
          <a:xfrm>
            <a:off x="3279775"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5"/>
          </p:nvPr>
        </p:nvSpPr>
        <p:spPr>
          <a:xfrm>
            <a:off x="6199553"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16"/>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20" name="Text Placeholder 2"/>
          <p:cNvSpPr>
            <a:spLocks noGrp="1"/>
          </p:cNvSpPr>
          <p:nvPr>
            <p:ph type="body" sz="quarter" idx="18"/>
          </p:nvPr>
        </p:nvSpPr>
        <p:spPr>
          <a:xfrm>
            <a:off x="357188" y="909635"/>
            <a:ext cx="11477331" cy="396875"/>
          </a:xfrm>
        </p:spPr>
        <p:txBody>
          <a:bodyPr/>
          <a:lstStyle>
            <a:lvl1pPr>
              <a:defRPr sz="1800"/>
            </a:lvl1pPr>
          </a:lstStyle>
          <a:p>
            <a:pPr lvl="0"/>
            <a:r>
              <a:rPr lang="en-US"/>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12420"/>
            <a:ext cx="11466875" cy="1077078"/>
          </a:xfrm>
          <a:prstGeom prst="rect">
            <a:avLst/>
          </a:prstGeom>
        </p:spPr>
        <p:txBody>
          <a:bodyPr vert="horz" lIns="0" tIns="0" rIns="0" bIns="0" rtlCol="0" anchor="t">
            <a:noAutofit/>
          </a:bodyPr>
          <a:lstStyle>
            <a:lvl1pPr>
              <a:defRPr sz="3200">
                <a:solidFill>
                  <a:srgbClr val="000000"/>
                </a:solidFill>
              </a:defRPr>
            </a:lvl1pPr>
          </a:lstStyle>
          <a:p>
            <a:r>
              <a:rPr lang="en-US" dirty="0"/>
              <a:t>Click to edit </a:t>
            </a:r>
            <a:br>
              <a:rPr lang="en-US" dirty="0"/>
            </a:br>
            <a:r>
              <a:rPr lang="en-US" dirty="0"/>
              <a:t>Master title style</a:t>
            </a:r>
            <a:endParaRPr lang="en-GB" dirty="0"/>
          </a:p>
        </p:txBody>
      </p:sp>
      <p:sp>
        <p:nvSpPr>
          <p:cNvPr id="11" name="Slide Number Placeholder 5"/>
          <p:cNvSpPr>
            <a:spLocks noGrp="1"/>
          </p:cNvSpPr>
          <p:nvPr>
            <p:ph type="sldNum" sz="quarter" idx="4"/>
          </p:nvPr>
        </p:nvSpPr>
        <p:spPr>
          <a:xfrm>
            <a:off x="5218113" y="64419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pic>
        <p:nvPicPr>
          <p:cNvPr id="5" name="Bild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01100" y="6394737"/>
            <a:ext cx="3025774" cy="24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Grape">
    <p:bg>
      <p:bgPr>
        <a:solidFill>
          <a:schemeClr val="accent1"/>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359998" y="2984855"/>
            <a:ext cx="11468465" cy="1585557"/>
          </a:xfrm>
        </p:spPr>
        <p:txBody>
          <a:bodyPr anchor="t"/>
          <a:lstStyle>
            <a:lvl1pPr algn="l">
              <a:spcBef>
                <a:spcPts val="200"/>
              </a:spcBef>
              <a:defRPr sz="4800" b="1">
                <a:solidFill>
                  <a:schemeClr val="bg1"/>
                </a:solidFill>
              </a:defRPr>
            </a:lvl1pPr>
            <a:lvl2pPr marL="0" indent="0" algn="l">
              <a:spcBef>
                <a:spcPts val="200"/>
              </a:spcBef>
              <a:buNone/>
              <a:defRPr sz="4800" b="0">
                <a:solidFill>
                  <a:schemeClr val="bg1"/>
                </a:solidFill>
              </a:defRPr>
            </a:lvl2pPr>
          </a:lstStyle>
          <a:p>
            <a:pPr lvl="0"/>
            <a:r>
              <a:rPr lang="en-US" dirty="0"/>
              <a:t>Click to edit Master text styles</a:t>
            </a:r>
          </a:p>
          <a:p>
            <a:pPr lvl="1"/>
            <a:r>
              <a:rPr lang="en-US" dirty="0"/>
              <a:t>Second level</a:t>
            </a:r>
          </a:p>
        </p:txBody>
      </p:sp>
      <p:sp>
        <p:nvSpPr>
          <p:cNvPr id="5" name="Text Placeholder 2"/>
          <p:cNvSpPr>
            <a:spLocks noGrp="1"/>
          </p:cNvSpPr>
          <p:nvPr>
            <p:ph type="body" sz="quarter" idx="16" hasCustomPrompt="1"/>
          </p:nvPr>
        </p:nvSpPr>
        <p:spPr>
          <a:xfrm>
            <a:off x="359998" y="2188706"/>
            <a:ext cx="976676" cy="796149"/>
          </a:xfrm>
        </p:spPr>
        <p:txBody>
          <a:bodyPr anchor="t"/>
          <a:lstStyle>
            <a:lvl1pPr algn="l">
              <a:spcBef>
                <a:spcPts val="200"/>
              </a:spcBef>
              <a:defRPr sz="48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73148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143000" y="-438330"/>
            <a:ext cx="13716000" cy="6744832"/>
            <a:chOff x="-1143000" y="-438330"/>
            <a:chExt cx="13716000" cy="6744832"/>
          </a:xfrm>
        </p:grpSpPr>
        <p:cxnSp>
          <p:nvCxnSpPr>
            <p:cNvPr id="12" name="Straight Connector 1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a:solidFill>
                    <a:schemeClr val="tx1"/>
                  </a:solidFill>
                </a:rPr>
                <a:t>3.16cm</a:t>
              </a:r>
            </a:p>
          </p:txBody>
        </p:sp>
        <p:cxnSp>
          <p:nvCxnSpPr>
            <p:cNvPr id="21" name="Straight Connector 20"/>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4.75cm</a:t>
              </a:r>
            </a:p>
          </p:txBody>
        </p:sp>
        <p:sp>
          <p:nvSpPr>
            <p:cNvPr id="52" name="TextBox 51"/>
            <p:cNvSpPr txBox="1"/>
            <p:nvPr userDrawn="1"/>
          </p:nvSpPr>
          <p:spPr>
            <a:xfrm>
              <a:off x="-747711" y="2216732"/>
              <a:ext cx="438671" cy="123111"/>
            </a:xfrm>
            <a:prstGeom prst="rect">
              <a:avLst/>
            </a:prstGeom>
            <a:noFill/>
          </p:spPr>
          <p:txBody>
            <a:bodyPr wrap="square" lIns="0" tIns="0" rIns="0" bIns="0" rtlCol="0">
              <a:spAutoFit/>
            </a:bodyPr>
            <a:lstStyle/>
            <a:p>
              <a:pPr algn="r"/>
              <a:r>
                <a:rPr lang="en-GB" sz="800" dirty="0">
                  <a:solidFill>
                    <a:schemeClr val="tx1"/>
                  </a:solidFill>
                </a:rPr>
                <a:t>6.34cm</a:t>
              </a:r>
            </a:p>
          </p:txBody>
        </p:sp>
        <p:sp>
          <p:nvSpPr>
            <p:cNvPr id="53" name="TextBox 52"/>
            <p:cNvSpPr txBox="1"/>
            <p:nvPr userDrawn="1"/>
          </p:nvSpPr>
          <p:spPr>
            <a:xfrm>
              <a:off x="-747711" y="2787308"/>
              <a:ext cx="438671" cy="123111"/>
            </a:xfrm>
            <a:prstGeom prst="rect">
              <a:avLst/>
            </a:prstGeom>
            <a:noFill/>
          </p:spPr>
          <p:txBody>
            <a:bodyPr wrap="square" lIns="0" tIns="0" rIns="0" bIns="0" rtlCol="0">
              <a:spAutoFit/>
            </a:bodyPr>
            <a:lstStyle/>
            <a:p>
              <a:pPr algn="r"/>
              <a:r>
                <a:rPr lang="en-GB" sz="800" dirty="0">
                  <a:solidFill>
                    <a:schemeClr val="tx1"/>
                  </a:solidFill>
                </a:rPr>
                <a:t>7.93cm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9.52cm</a:t>
              </a:r>
            </a:p>
          </p:txBody>
        </p:sp>
        <p:sp>
          <p:nvSpPr>
            <p:cNvPr id="55" name="TextBox 54"/>
            <p:cNvSpPr txBox="1"/>
            <p:nvPr userDrawn="1"/>
          </p:nvSpPr>
          <p:spPr>
            <a:xfrm>
              <a:off x="-747711" y="3928460"/>
              <a:ext cx="438671" cy="123111"/>
            </a:xfrm>
            <a:prstGeom prst="rect">
              <a:avLst/>
            </a:prstGeom>
            <a:noFill/>
          </p:spPr>
          <p:txBody>
            <a:bodyPr wrap="square" lIns="0" tIns="0" rIns="0" bIns="0" rtlCol="0">
              <a:spAutoFit/>
            </a:bodyPr>
            <a:lstStyle/>
            <a:p>
              <a:pPr algn="r"/>
              <a:r>
                <a:rPr lang="en-GB" sz="800" dirty="0">
                  <a:solidFill>
                    <a:schemeClr val="tx1"/>
                  </a:solidFill>
                </a:rPr>
                <a:t>11.11cm</a:t>
              </a:r>
            </a:p>
          </p:txBody>
        </p:sp>
        <p:sp>
          <p:nvSpPr>
            <p:cNvPr id="56" name="TextBox 55"/>
            <p:cNvSpPr txBox="1"/>
            <p:nvPr userDrawn="1"/>
          </p:nvSpPr>
          <p:spPr>
            <a:xfrm>
              <a:off x="-747711" y="4499036"/>
              <a:ext cx="438671" cy="123111"/>
            </a:xfrm>
            <a:prstGeom prst="rect">
              <a:avLst/>
            </a:prstGeom>
            <a:noFill/>
          </p:spPr>
          <p:txBody>
            <a:bodyPr wrap="square" lIns="0" tIns="0" rIns="0" bIns="0" rtlCol="0">
              <a:spAutoFit/>
            </a:bodyPr>
            <a:lstStyle/>
            <a:p>
              <a:pPr algn="r"/>
              <a:r>
                <a:rPr lang="en-GB" sz="800" dirty="0">
                  <a:solidFill>
                    <a:schemeClr val="tx1"/>
                  </a:solidFill>
                </a:rPr>
                <a:t>12.70cm</a:t>
              </a:r>
            </a:p>
          </p:txBody>
        </p:sp>
        <p:sp>
          <p:nvSpPr>
            <p:cNvPr id="57" name="TextBox 56"/>
            <p:cNvSpPr txBox="1"/>
            <p:nvPr userDrawn="1"/>
          </p:nvSpPr>
          <p:spPr>
            <a:xfrm>
              <a:off x="-747711" y="5069612"/>
              <a:ext cx="438671" cy="123111"/>
            </a:xfrm>
            <a:prstGeom prst="rect">
              <a:avLst/>
            </a:prstGeom>
            <a:noFill/>
          </p:spPr>
          <p:txBody>
            <a:bodyPr wrap="square" lIns="0" tIns="0" rIns="0" bIns="0" rtlCol="0">
              <a:spAutoFit/>
            </a:bodyPr>
            <a:lstStyle/>
            <a:p>
              <a:pPr algn="r"/>
              <a:r>
                <a:rPr lang="en-GB" sz="800" dirty="0">
                  <a:solidFill>
                    <a:schemeClr val="tx1"/>
                  </a:solidFill>
                </a:rPr>
                <a:t>14.29cm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15.87cm</a:t>
              </a:r>
            </a:p>
          </p:txBody>
        </p:sp>
        <p:sp>
          <p:nvSpPr>
            <p:cNvPr id="59" name="TextBox 58"/>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a:solidFill>
                    <a:schemeClr val="tx1"/>
                  </a:solidFill>
                </a:rPr>
                <a:t>17.00cm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1.00cm</a:t>
              </a:r>
            </a:p>
          </p:txBody>
        </p:sp>
        <p:sp>
          <p:nvSpPr>
            <p:cNvPr id="61" name="TextBox 60"/>
            <p:cNvSpPr txBox="1"/>
            <p:nvPr userDrawn="1"/>
          </p:nvSpPr>
          <p:spPr>
            <a:xfrm>
              <a:off x="1276838" y="-437436"/>
              <a:ext cx="438671" cy="123111"/>
            </a:xfrm>
            <a:prstGeom prst="rect">
              <a:avLst/>
            </a:prstGeom>
            <a:noFill/>
          </p:spPr>
          <p:txBody>
            <a:bodyPr wrap="square" lIns="0" tIns="0" rIns="0" bIns="0" rtlCol="0">
              <a:spAutoFit/>
            </a:bodyPr>
            <a:lstStyle/>
            <a:p>
              <a:pPr algn="l"/>
              <a:r>
                <a:rPr lang="en-GB" sz="800" dirty="0">
                  <a:solidFill>
                    <a:schemeClr val="tx1"/>
                  </a:solidFill>
                </a:rPr>
                <a:t>3.70cm</a:t>
              </a:r>
            </a:p>
          </p:txBody>
        </p:sp>
        <p:sp>
          <p:nvSpPr>
            <p:cNvPr id="62" name="TextBox 61"/>
            <p:cNvSpPr txBox="1"/>
            <p:nvPr userDrawn="1"/>
          </p:nvSpPr>
          <p:spPr>
            <a:xfrm>
              <a:off x="2248876" y="-437436"/>
              <a:ext cx="438671" cy="123111"/>
            </a:xfrm>
            <a:prstGeom prst="rect">
              <a:avLst/>
            </a:prstGeom>
            <a:noFill/>
          </p:spPr>
          <p:txBody>
            <a:bodyPr wrap="square" lIns="0" tIns="0" rIns="0" bIns="0" rtlCol="0">
              <a:spAutoFit/>
            </a:bodyPr>
            <a:lstStyle/>
            <a:p>
              <a:pPr algn="l"/>
              <a:r>
                <a:rPr lang="en-GB" sz="800" dirty="0">
                  <a:solidFill>
                    <a:schemeClr val="tx1"/>
                  </a:solidFill>
                </a:rPr>
                <a:t>6.40cm</a:t>
              </a:r>
            </a:p>
          </p:txBody>
        </p:sp>
        <p:sp>
          <p:nvSpPr>
            <p:cNvPr id="63" name="TextBox 62"/>
            <p:cNvSpPr txBox="1"/>
            <p:nvPr userDrawn="1"/>
          </p:nvSpPr>
          <p:spPr>
            <a:xfrm>
              <a:off x="3220914" y="-437436"/>
              <a:ext cx="438671" cy="123111"/>
            </a:xfrm>
            <a:prstGeom prst="rect">
              <a:avLst/>
            </a:prstGeom>
            <a:noFill/>
          </p:spPr>
          <p:txBody>
            <a:bodyPr wrap="square" lIns="0" tIns="0" rIns="0" bIns="0" rtlCol="0">
              <a:spAutoFit/>
            </a:bodyPr>
            <a:lstStyle/>
            <a:p>
              <a:pPr algn="l"/>
              <a:r>
                <a:rPr lang="en-GB" sz="800" dirty="0">
                  <a:solidFill>
                    <a:schemeClr val="tx1"/>
                  </a:solidFill>
                </a:rPr>
                <a:t>9.10cm</a:t>
              </a:r>
            </a:p>
          </p:txBody>
        </p:sp>
        <p:sp>
          <p:nvSpPr>
            <p:cNvPr id="64" name="TextBox 63"/>
            <p:cNvSpPr txBox="1"/>
            <p:nvPr userDrawn="1"/>
          </p:nvSpPr>
          <p:spPr>
            <a:xfrm>
              <a:off x="4192952" y="-437436"/>
              <a:ext cx="438671" cy="123111"/>
            </a:xfrm>
            <a:prstGeom prst="rect">
              <a:avLst/>
            </a:prstGeom>
            <a:noFill/>
          </p:spPr>
          <p:txBody>
            <a:bodyPr wrap="square" lIns="0" tIns="0" rIns="0" bIns="0" rtlCol="0">
              <a:spAutoFit/>
            </a:bodyPr>
            <a:lstStyle/>
            <a:p>
              <a:pPr algn="l"/>
              <a:r>
                <a:rPr lang="en-GB" sz="800" dirty="0">
                  <a:solidFill>
                    <a:schemeClr val="tx1"/>
                  </a:solidFill>
                </a:rPr>
                <a:t>11.80cm</a:t>
              </a:r>
            </a:p>
          </p:txBody>
        </p:sp>
        <p:sp>
          <p:nvSpPr>
            <p:cNvPr id="65" name="TextBox 64"/>
            <p:cNvSpPr txBox="1"/>
            <p:nvPr userDrawn="1"/>
          </p:nvSpPr>
          <p:spPr>
            <a:xfrm>
              <a:off x="5164990" y="-437436"/>
              <a:ext cx="438671" cy="123111"/>
            </a:xfrm>
            <a:prstGeom prst="rect">
              <a:avLst/>
            </a:prstGeom>
            <a:noFill/>
          </p:spPr>
          <p:txBody>
            <a:bodyPr wrap="square" lIns="0" tIns="0" rIns="0" bIns="0" rtlCol="0">
              <a:spAutoFit/>
            </a:bodyPr>
            <a:lstStyle/>
            <a:p>
              <a:pPr algn="l"/>
              <a:r>
                <a:rPr lang="en-GB" sz="800" dirty="0">
                  <a:solidFill>
                    <a:schemeClr val="tx1"/>
                  </a:solidFill>
                </a:rPr>
                <a:t>14.50cm</a:t>
              </a:r>
            </a:p>
          </p:txBody>
        </p:sp>
        <p:sp>
          <p:nvSpPr>
            <p:cNvPr id="66" name="TextBox 65"/>
            <p:cNvSpPr txBox="1"/>
            <p:nvPr userDrawn="1"/>
          </p:nvSpPr>
          <p:spPr>
            <a:xfrm>
              <a:off x="6137028" y="-437436"/>
              <a:ext cx="438671" cy="123111"/>
            </a:xfrm>
            <a:prstGeom prst="rect">
              <a:avLst/>
            </a:prstGeom>
            <a:noFill/>
          </p:spPr>
          <p:txBody>
            <a:bodyPr wrap="square" lIns="0" tIns="0" rIns="0" bIns="0" rtlCol="0">
              <a:spAutoFit/>
            </a:bodyPr>
            <a:lstStyle/>
            <a:p>
              <a:pPr algn="l"/>
              <a:r>
                <a:rPr lang="en-GB" sz="800" dirty="0">
                  <a:solidFill>
                    <a:schemeClr val="tx1"/>
                  </a:solidFill>
                </a:rPr>
                <a:t>17.20cm</a:t>
              </a:r>
            </a:p>
          </p:txBody>
        </p:sp>
        <p:sp>
          <p:nvSpPr>
            <p:cNvPr id="67" name="TextBox 66"/>
            <p:cNvSpPr txBox="1"/>
            <p:nvPr userDrawn="1"/>
          </p:nvSpPr>
          <p:spPr>
            <a:xfrm>
              <a:off x="7109066" y="-437436"/>
              <a:ext cx="438671" cy="123111"/>
            </a:xfrm>
            <a:prstGeom prst="rect">
              <a:avLst/>
            </a:prstGeom>
            <a:noFill/>
          </p:spPr>
          <p:txBody>
            <a:bodyPr wrap="square" lIns="0" tIns="0" rIns="0" bIns="0" rtlCol="0">
              <a:spAutoFit/>
            </a:bodyPr>
            <a:lstStyle/>
            <a:p>
              <a:pPr algn="l"/>
              <a:r>
                <a:rPr lang="en-GB" sz="800" dirty="0">
                  <a:solidFill>
                    <a:schemeClr val="tx1"/>
                  </a:solidFill>
                </a:rPr>
                <a:t>9.90cm</a:t>
              </a:r>
            </a:p>
          </p:txBody>
        </p:sp>
        <p:sp>
          <p:nvSpPr>
            <p:cNvPr id="68" name="TextBox 67"/>
            <p:cNvSpPr txBox="1"/>
            <p:nvPr userDrawn="1"/>
          </p:nvSpPr>
          <p:spPr>
            <a:xfrm>
              <a:off x="8081104" y="-437436"/>
              <a:ext cx="438671" cy="123111"/>
            </a:xfrm>
            <a:prstGeom prst="rect">
              <a:avLst/>
            </a:prstGeom>
            <a:noFill/>
          </p:spPr>
          <p:txBody>
            <a:bodyPr wrap="square" lIns="0" tIns="0" rIns="0" bIns="0" rtlCol="0">
              <a:spAutoFit/>
            </a:bodyPr>
            <a:lstStyle/>
            <a:p>
              <a:pPr algn="l"/>
              <a:r>
                <a:rPr lang="en-GB" sz="800" dirty="0">
                  <a:solidFill>
                    <a:schemeClr val="tx1"/>
                  </a:solidFill>
                </a:rPr>
                <a:t>22.60cm</a:t>
              </a:r>
            </a:p>
          </p:txBody>
        </p:sp>
        <p:sp>
          <p:nvSpPr>
            <p:cNvPr id="69" name="TextBox 68"/>
            <p:cNvSpPr txBox="1"/>
            <p:nvPr userDrawn="1"/>
          </p:nvSpPr>
          <p:spPr>
            <a:xfrm>
              <a:off x="9053142" y="-437436"/>
              <a:ext cx="438671" cy="123111"/>
            </a:xfrm>
            <a:prstGeom prst="rect">
              <a:avLst/>
            </a:prstGeom>
            <a:noFill/>
          </p:spPr>
          <p:txBody>
            <a:bodyPr wrap="square" lIns="0" tIns="0" rIns="0" bIns="0" rtlCol="0">
              <a:spAutoFit/>
            </a:bodyPr>
            <a:lstStyle/>
            <a:p>
              <a:pPr algn="l"/>
              <a:r>
                <a:rPr lang="en-GB" sz="800" dirty="0">
                  <a:solidFill>
                    <a:schemeClr val="tx1"/>
                  </a:solidFill>
                </a:rPr>
                <a:t>25.30cm</a:t>
              </a:r>
            </a:p>
          </p:txBody>
        </p:sp>
        <p:sp>
          <p:nvSpPr>
            <p:cNvPr id="70" name="TextBox 69"/>
            <p:cNvSpPr txBox="1"/>
            <p:nvPr userDrawn="1"/>
          </p:nvSpPr>
          <p:spPr>
            <a:xfrm>
              <a:off x="10025180" y="-437436"/>
              <a:ext cx="438671" cy="123111"/>
            </a:xfrm>
            <a:prstGeom prst="rect">
              <a:avLst/>
            </a:prstGeom>
            <a:noFill/>
          </p:spPr>
          <p:txBody>
            <a:bodyPr wrap="square" lIns="0" tIns="0" rIns="0" bIns="0" rtlCol="0">
              <a:spAutoFit/>
            </a:bodyPr>
            <a:lstStyle/>
            <a:p>
              <a:pPr algn="l"/>
              <a:r>
                <a:rPr lang="en-GB" sz="800" dirty="0">
                  <a:solidFill>
                    <a:schemeClr val="tx1"/>
                  </a:solidFill>
                </a:rPr>
                <a:t>27.99cm</a:t>
              </a:r>
            </a:p>
          </p:txBody>
        </p:sp>
        <p:sp>
          <p:nvSpPr>
            <p:cNvPr id="71" name="TextBox 70"/>
            <p:cNvSpPr txBox="1"/>
            <p:nvPr userDrawn="1"/>
          </p:nvSpPr>
          <p:spPr>
            <a:xfrm>
              <a:off x="10997215" y="-437436"/>
              <a:ext cx="438671" cy="123111"/>
            </a:xfrm>
            <a:prstGeom prst="rect">
              <a:avLst/>
            </a:prstGeom>
            <a:noFill/>
          </p:spPr>
          <p:txBody>
            <a:bodyPr wrap="square" lIns="0" tIns="0" rIns="0" bIns="0" rtlCol="0">
              <a:spAutoFit/>
            </a:bodyPr>
            <a:lstStyle/>
            <a:p>
              <a:pPr algn="l"/>
              <a:r>
                <a:rPr lang="en-GB" sz="800" dirty="0">
                  <a:solidFill>
                    <a:schemeClr val="tx1"/>
                  </a:solidFill>
                </a:rPr>
                <a:t>30.69cm</a:t>
              </a:r>
            </a:p>
          </p:txBody>
        </p:sp>
        <p:sp>
          <p:nvSpPr>
            <p:cNvPr id="72" name="TextBox 71"/>
            <p:cNvSpPr txBox="1"/>
            <p:nvPr userDrawn="1"/>
          </p:nvSpPr>
          <p:spPr>
            <a:xfrm>
              <a:off x="11461750" y="-437436"/>
              <a:ext cx="438671" cy="123111"/>
            </a:xfrm>
            <a:prstGeom prst="rect">
              <a:avLst/>
            </a:prstGeom>
            <a:noFill/>
          </p:spPr>
          <p:txBody>
            <a:bodyPr wrap="square" lIns="0" tIns="0" rIns="0" bIns="0" rtlCol="0">
              <a:spAutoFit/>
            </a:bodyPr>
            <a:lstStyle/>
            <a:p>
              <a:pPr algn="r"/>
              <a:r>
                <a:rPr lang="en-GB" sz="800" dirty="0">
                  <a:solidFill>
                    <a:schemeClr val="tx1"/>
                  </a:solidFill>
                </a:rPr>
                <a:t>32.85cm</a:t>
              </a:r>
            </a:p>
          </p:txBody>
        </p:sp>
        <p:sp>
          <p:nvSpPr>
            <p:cNvPr id="74" name="TextBox 73"/>
            <p:cNvSpPr txBox="1"/>
            <p:nvPr userDrawn="1"/>
          </p:nvSpPr>
          <p:spPr>
            <a:xfrm>
              <a:off x="10490780" y="-437436"/>
              <a:ext cx="438671" cy="123111"/>
            </a:xfrm>
            <a:prstGeom prst="rect">
              <a:avLst/>
            </a:prstGeom>
            <a:noFill/>
          </p:spPr>
          <p:txBody>
            <a:bodyPr wrap="square" lIns="0" tIns="0" rIns="0" bIns="0" rtlCol="0">
              <a:spAutoFit/>
            </a:bodyPr>
            <a:lstStyle/>
            <a:p>
              <a:pPr algn="r"/>
              <a:r>
                <a:rPr lang="en-GB" sz="800" dirty="0">
                  <a:solidFill>
                    <a:schemeClr val="tx1"/>
                  </a:solidFill>
                </a:rPr>
                <a:t>30.16cm</a:t>
              </a:r>
            </a:p>
          </p:txBody>
        </p:sp>
        <p:sp>
          <p:nvSpPr>
            <p:cNvPr id="75" name="TextBox 74"/>
            <p:cNvSpPr txBox="1"/>
            <p:nvPr userDrawn="1"/>
          </p:nvSpPr>
          <p:spPr>
            <a:xfrm>
              <a:off x="9519807" y="-437436"/>
              <a:ext cx="438671" cy="123111"/>
            </a:xfrm>
            <a:prstGeom prst="rect">
              <a:avLst/>
            </a:prstGeom>
            <a:noFill/>
          </p:spPr>
          <p:txBody>
            <a:bodyPr wrap="square" lIns="0" tIns="0" rIns="0" bIns="0" rtlCol="0">
              <a:spAutoFit/>
            </a:bodyPr>
            <a:lstStyle/>
            <a:p>
              <a:pPr algn="r"/>
              <a:r>
                <a:rPr lang="en-GB" sz="800" dirty="0">
                  <a:solidFill>
                    <a:schemeClr val="tx1"/>
                  </a:solidFill>
                </a:rPr>
                <a:t>27.46cm</a:t>
              </a:r>
            </a:p>
          </p:txBody>
        </p:sp>
        <p:sp>
          <p:nvSpPr>
            <p:cNvPr id="76" name="TextBox 75"/>
            <p:cNvSpPr txBox="1"/>
            <p:nvPr userDrawn="1"/>
          </p:nvSpPr>
          <p:spPr>
            <a:xfrm>
              <a:off x="8548834" y="-437436"/>
              <a:ext cx="438671" cy="123111"/>
            </a:xfrm>
            <a:prstGeom prst="rect">
              <a:avLst/>
            </a:prstGeom>
            <a:noFill/>
          </p:spPr>
          <p:txBody>
            <a:bodyPr wrap="square" lIns="0" tIns="0" rIns="0" bIns="0" rtlCol="0">
              <a:spAutoFit/>
            </a:bodyPr>
            <a:lstStyle/>
            <a:p>
              <a:pPr algn="r"/>
              <a:r>
                <a:rPr lang="en-GB" sz="800" dirty="0">
                  <a:solidFill>
                    <a:schemeClr val="tx1"/>
                  </a:solidFill>
                </a:rPr>
                <a:t>24.76cm</a:t>
              </a:r>
            </a:p>
          </p:txBody>
        </p:sp>
        <p:sp>
          <p:nvSpPr>
            <p:cNvPr id="77" name="TextBox 76"/>
            <p:cNvSpPr txBox="1"/>
            <p:nvPr userDrawn="1"/>
          </p:nvSpPr>
          <p:spPr>
            <a:xfrm>
              <a:off x="7577861" y="-437436"/>
              <a:ext cx="438671" cy="123111"/>
            </a:xfrm>
            <a:prstGeom prst="rect">
              <a:avLst/>
            </a:prstGeom>
            <a:noFill/>
          </p:spPr>
          <p:txBody>
            <a:bodyPr wrap="square" lIns="0" tIns="0" rIns="0" bIns="0" rtlCol="0">
              <a:spAutoFit/>
            </a:bodyPr>
            <a:lstStyle/>
            <a:p>
              <a:pPr algn="r"/>
              <a:r>
                <a:rPr lang="en-GB" sz="800" dirty="0">
                  <a:solidFill>
                    <a:schemeClr val="tx1"/>
                  </a:solidFill>
                </a:rPr>
                <a:t>22.07cm</a:t>
              </a:r>
            </a:p>
          </p:txBody>
        </p:sp>
        <p:sp>
          <p:nvSpPr>
            <p:cNvPr id="78" name="TextBox 77"/>
            <p:cNvSpPr txBox="1"/>
            <p:nvPr userDrawn="1"/>
          </p:nvSpPr>
          <p:spPr>
            <a:xfrm>
              <a:off x="6606888" y="-437436"/>
              <a:ext cx="438671" cy="123111"/>
            </a:xfrm>
            <a:prstGeom prst="rect">
              <a:avLst/>
            </a:prstGeom>
            <a:noFill/>
          </p:spPr>
          <p:txBody>
            <a:bodyPr wrap="square" lIns="0" tIns="0" rIns="0" bIns="0" rtlCol="0">
              <a:spAutoFit/>
            </a:bodyPr>
            <a:lstStyle/>
            <a:p>
              <a:pPr algn="r"/>
              <a:r>
                <a:rPr lang="en-GB" sz="800" dirty="0">
                  <a:solidFill>
                    <a:schemeClr val="tx1"/>
                  </a:solidFill>
                </a:rPr>
                <a:t>19.37cm</a:t>
              </a:r>
            </a:p>
          </p:txBody>
        </p:sp>
        <p:sp>
          <p:nvSpPr>
            <p:cNvPr id="79" name="TextBox 78"/>
            <p:cNvSpPr txBox="1"/>
            <p:nvPr userDrawn="1"/>
          </p:nvSpPr>
          <p:spPr>
            <a:xfrm>
              <a:off x="5635915" y="-437436"/>
              <a:ext cx="438671" cy="123111"/>
            </a:xfrm>
            <a:prstGeom prst="rect">
              <a:avLst/>
            </a:prstGeom>
            <a:noFill/>
          </p:spPr>
          <p:txBody>
            <a:bodyPr wrap="square" lIns="0" tIns="0" rIns="0" bIns="0" rtlCol="0">
              <a:spAutoFit/>
            </a:bodyPr>
            <a:lstStyle/>
            <a:p>
              <a:pPr algn="r"/>
              <a:r>
                <a:rPr lang="en-GB" sz="800" dirty="0">
                  <a:solidFill>
                    <a:schemeClr val="tx1"/>
                  </a:solidFill>
                </a:rPr>
                <a:t>16.67cm</a:t>
              </a:r>
            </a:p>
          </p:txBody>
        </p:sp>
        <p:sp>
          <p:nvSpPr>
            <p:cNvPr id="80" name="TextBox 79"/>
            <p:cNvSpPr txBox="1"/>
            <p:nvPr userDrawn="1"/>
          </p:nvSpPr>
          <p:spPr>
            <a:xfrm>
              <a:off x="4664942" y="-437436"/>
              <a:ext cx="438671" cy="123111"/>
            </a:xfrm>
            <a:prstGeom prst="rect">
              <a:avLst/>
            </a:prstGeom>
            <a:noFill/>
          </p:spPr>
          <p:txBody>
            <a:bodyPr wrap="square" lIns="0" tIns="0" rIns="0" bIns="0" rtlCol="0">
              <a:spAutoFit/>
            </a:bodyPr>
            <a:lstStyle/>
            <a:p>
              <a:pPr algn="r"/>
              <a:r>
                <a:rPr lang="en-GB" sz="800" dirty="0">
                  <a:solidFill>
                    <a:schemeClr val="tx1"/>
                  </a:solidFill>
                </a:rPr>
                <a:t>13.98cm</a:t>
              </a:r>
            </a:p>
          </p:txBody>
        </p:sp>
        <p:sp>
          <p:nvSpPr>
            <p:cNvPr id="81" name="TextBox 80"/>
            <p:cNvSpPr txBox="1"/>
            <p:nvPr userDrawn="1"/>
          </p:nvSpPr>
          <p:spPr>
            <a:xfrm>
              <a:off x="3693969" y="-437436"/>
              <a:ext cx="438671" cy="123111"/>
            </a:xfrm>
            <a:prstGeom prst="rect">
              <a:avLst/>
            </a:prstGeom>
            <a:noFill/>
          </p:spPr>
          <p:txBody>
            <a:bodyPr wrap="square" lIns="0" tIns="0" rIns="0" bIns="0" rtlCol="0">
              <a:spAutoFit/>
            </a:bodyPr>
            <a:lstStyle/>
            <a:p>
              <a:pPr algn="r"/>
              <a:r>
                <a:rPr lang="en-GB" sz="800" dirty="0">
                  <a:solidFill>
                    <a:schemeClr val="tx1"/>
                  </a:solidFill>
                </a:rPr>
                <a:t>11.28cm</a:t>
              </a:r>
            </a:p>
          </p:txBody>
        </p:sp>
        <p:sp>
          <p:nvSpPr>
            <p:cNvPr id="82" name="TextBox 81"/>
            <p:cNvSpPr txBox="1"/>
            <p:nvPr userDrawn="1"/>
          </p:nvSpPr>
          <p:spPr>
            <a:xfrm>
              <a:off x="2722996" y="-437436"/>
              <a:ext cx="438671" cy="123111"/>
            </a:xfrm>
            <a:prstGeom prst="rect">
              <a:avLst/>
            </a:prstGeom>
            <a:noFill/>
          </p:spPr>
          <p:txBody>
            <a:bodyPr wrap="square" lIns="0" tIns="0" rIns="0" bIns="0" rtlCol="0">
              <a:spAutoFit/>
            </a:bodyPr>
            <a:lstStyle/>
            <a:p>
              <a:pPr algn="r"/>
              <a:r>
                <a:rPr lang="en-GB" sz="800" dirty="0">
                  <a:solidFill>
                    <a:schemeClr val="tx1"/>
                  </a:solidFill>
                </a:rPr>
                <a:t>8.59cm</a:t>
              </a:r>
            </a:p>
          </p:txBody>
        </p:sp>
        <p:sp>
          <p:nvSpPr>
            <p:cNvPr id="83" name="TextBox 82"/>
            <p:cNvSpPr txBox="1"/>
            <p:nvPr userDrawn="1"/>
          </p:nvSpPr>
          <p:spPr>
            <a:xfrm>
              <a:off x="1752023" y="-437436"/>
              <a:ext cx="438671" cy="123111"/>
            </a:xfrm>
            <a:prstGeom prst="rect">
              <a:avLst/>
            </a:prstGeom>
            <a:noFill/>
          </p:spPr>
          <p:txBody>
            <a:bodyPr wrap="square" lIns="0" tIns="0" rIns="0" bIns="0" rtlCol="0">
              <a:spAutoFit/>
            </a:bodyPr>
            <a:lstStyle/>
            <a:p>
              <a:pPr algn="r"/>
              <a:r>
                <a:rPr lang="en-GB" sz="800" dirty="0">
                  <a:solidFill>
                    <a:schemeClr val="tx1"/>
                  </a:solidFill>
                </a:rPr>
                <a:t>5.89cm</a:t>
              </a:r>
            </a:p>
          </p:txBody>
        </p:sp>
        <p:sp>
          <p:nvSpPr>
            <p:cNvPr id="84" name="TextBox 83"/>
            <p:cNvSpPr txBox="1"/>
            <p:nvPr userDrawn="1"/>
          </p:nvSpPr>
          <p:spPr>
            <a:xfrm>
              <a:off x="781050" y="-437436"/>
              <a:ext cx="438671" cy="123111"/>
            </a:xfrm>
            <a:prstGeom prst="rect">
              <a:avLst/>
            </a:prstGeom>
            <a:noFill/>
          </p:spPr>
          <p:txBody>
            <a:bodyPr wrap="square" lIns="0" tIns="0" rIns="0" bIns="0" rtlCol="0">
              <a:spAutoFit/>
            </a:bodyPr>
            <a:lstStyle/>
            <a:p>
              <a:pPr algn="r"/>
              <a:r>
                <a:rPr lang="en-GB" sz="800" dirty="0">
                  <a:solidFill>
                    <a:schemeClr val="tx1"/>
                  </a:solidFill>
                </a:rPr>
                <a:t>3.19cm</a:t>
              </a:r>
            </a:p>
          </p:txBody>
        </p:sp>
        <p:cxnSp>
          <p:nvCxnSpPr>
            <p:cNvPr id="5" name="Straight Connector 4"/>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7" name="TextBox 86"/>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a:solidFill>
                    <a:schemeClr val="tx1"/>
                  </a:solidFill>
                </a:rPr>
                <a:t>Heading Baseline</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grpSp>
      <p:sp>
        <p:nvSpPr>
          <p:cNvPr id="90" name="Title Placeholder 1"/>
          <p:cNvSpPr>
            <a:spLocks noGrp="1"/>
          </p:cNvSpPr>
          <p:nvPr>
            <p:ph type="title"/>
          </p:nvPr>
        </p:nvSpPr>
        <p:spPr>
          <a:xfrm>
            <a:off x="359999" y="12427"/>
            <a:ext cx="11466875" cy="704346"/>
          </a:xfrm>
          <a:prstGeom prst="rect">
            <a:avLst/>
          </a:prstGeom>
        </p:spPr>
        <p:txBody>
          <a:bodyPr vert="horz" lIns="0" tIns="0" rIns="0" bIns="0" rtlCol="0" anchor="t">
            <a:noAutofit/>
          </a:bodyPr>
          <a:lstStyle/>
          <a:p>
            <a:r>
              <a:rPr lang="en-US" dirty="0"/>
              <a:t>Click to edit </a:t>
            </a:r>
            <a:br>
              <a:rPr lang="en-US" dirty="0"/>
            </a:br>
            <a:r>
              <a:rPr lang="en-US" dirty="0"/>
              <a:t>Master title style</a:t>
            </a:r>
            <a:endParaRPr lang="en-GB" dirty="0"/>
          </a:p>
        </p:txBody>
      </p:sp>
      <p:sp>
        <p:nvSpPr>
          <p:cNvPr id="92" name="Text Placeholder 2"/>
          <p:cNvSpPr>
            <a:spLocks noGrp="1"/>
          </p:cNvSpPr>
          <p:nvPr>
            <p:ph type="body" idx="1"/>
          </p:nvPr>
        </p:nvSpPr>
        <p:spPr>
          <a:xfrm>
            <a:off x="297773" y="1138238"/>
            <a:ext cx="11602648" cy="457358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95" name="Picture 94" descr="logo-06.png"/>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97773" y="6334125"/>
            <a:ext cx="4329415" cy="324431"/>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668" r:id="rId3"/>
    <p:sldLayoutId id="2147483659" r:id="rId4"/>
    <p:sldLayoutId id="2147483721" r:id="rId5"/>
    <p:sldLayoutId id="2147483722" r:id="rId6"/>
    <p:sldLayoutId id="2147483726" r:id="rId7"/>
    <p:sldLayoutId id="2147483725" r:id="rId8"/>
    <p:sldLayoutId id="2147483731" r:id="rId9"/>
    <p:sldLayoutId id="2147483732" r:id="rId10"/>
    <p:sldLayoutId id="2147483733" r:id="rId11"/>
    <p:sldLayoutId id="2147483734" r:id="rId12"/>
    <p:sldLayoutId id="2147483735" r:id="rId13"/>
    <p:sldLayoutId id="2147483736" r:id="rId14"/>
    <p:sldLayoutId id="2147483696" r:id="rId15"/>
    <p:sldLayoutId id="2147483697" r:id="rId16"/>
    <p:sldLayoutId id="2147483649" r:id="rId17"/>
    <p:sldLayoutId id="2147483728" r:id="rId18"/>
    <p:sldLayoutId id="2147483755" r:id="rId19"/>
    <p:sldLayoutId id="2147483729" r:id="rId20"/>
    <p:sldLayoutId id="2147483730" r:id="rId21"/>
    <p:sldLayoutId id="2147483737" r:id="rId22"/>
    <p:sldLayoutId id="2147483740" r:id="rId23"/>
    <p:sldLayoutId id="2147483746" r:id="rId24"/>
    <p:sldLayoutId id="2147483747" r:id="rId25"/>
    <p:sldLayoutId id="2147483753" r:id="rId26"/>
    <p:sldLayoutId id="2147483770" r:id="rId27"/>
    <p:sldLayoutId id="2147483771" r:id="rId28"/>
    <p:sldLayoutId id="2147483774" r:id="rId29"/>
    <p:sldLayoutId id="2147483775" r:id="rId30"/>
    <p:sldLayoutId id="2147483776" r:id="rId31"/>
    <p:sldLayoutId id="2147483777"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3200" b="1" kern="1200">
          <a:solidFill>
            <a:srgbClr val="000000"/>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7" userDrawn="1">
          <p15:clr>
            <a:srgbClr val="A4A3A4"/>
          </p15:clr>
        </p15:guide>
        <p15:guide id="2" orient="horz" pos="2159" userDrawn="1">
          <p15:clr>
            <a:srgbClr val="A4A3A4"/>
          </p15:clr>
        </p15:guide>
        <p15:guide id="3" pos="725" userDrawn="1">
          <p15:clr>
            <a:srgbClr val="A4A3A4"/>
          </p15:clr>
        </p15:guide>
        <p15:guide id="4" pos="842" userDrawn="1">
          <p15:clr>
            <a:srgbClr val="A4A3A4"/>
          </p15:clr>
        </p15:guide>
        <p15:guide id="5" pos="1335" userDrawn="1">
          <p15:clr>
            <a:srgbClr val="A4A3A4"/>
          </p15:clr>
        </p15:guide>
        <p15:guide id="6" pos="1454" userDrawn="1">
          <p15:clr>
            <a:srgbClr val="A4A3A4"/>
          </p15:clr>
        </p15:guide>
        <p15:guide id="7" pos="1947" userDrawn="1">
          <p15:clr>
            <a:srgbClr val="A4A3A4"/>
          </p15:clr>
        </p15:guide>
        <p15:guide id="8" pos="2064" userDrawn="1">
          <p15:clr>
            <a:srgbClr val="A4A3A4"/>
          </p15:clr>
        </p15:guide>
        <p15:guide id="9" pos="2558" userDrawn="1">
          <p15:clr>
            <a:srgbClr val="A4A3A4"/>
          </p15:clr>
        </p15:guide>
        <p15:guide id="10" pos="2678" userDrawn="1">
          <p15:clr>
            <a:srgbClr val="A4A3A4"/>
          </p15:clr>
        </p15:guide>
        <p15:guide id="11" pos="3170" userDrawn="1">
          <p15:clr>
            <a:srgbClr val="A4A3A4"/>
          </p15:clr>
        </p15:guide>
        <p15:guide id="12" pos="3288" userDrawn="1">
          <p15:clr>
            <a:srgbClr val="A4A3A4"/>
          </p15:clr>
        </p15:guide>
        <p15:guide id="13" pos="3780" userDrawn="1">
          <p15:clr>
            <a:srgbClr val="A4A3A4"/>
          </p15:clr>
        </p15:guide>
        <p15:guide id="14" pos="3900" userDrawn="1">
          <p15:clr>
            <a:srgbClr val="A4A3A4"/>
          </p15:clr>
        </p15:guide>
        <p15:guide id="15" pos="4392" userDrawn="1">
          <p15:clr>
            <a:srgbClr val="A4A3A4"/>
          </p15:clr>
        </p15:guide>
        <p15:guide id="16" pos="4512" userDrawn="1">
          <p15:clr>
            <a:srgbClr val="A4A3A4"/>
          </p15:clr>
        </p15:guide>
        <p15:guide id="17" pos="5124" userDrawn="1">
          <p15:clr>
            <a:srgbClr val="A4A3A4"/>
          </p15:clr>
        </p15:guide>
        <p15:guide id="18" pos="5004" userDrawn="1">
          <p15:clr>
            <a:srgbClr val="A4A3A4"/>
          </p15:clr>
        </p15:guide>
        <p15:guide id="19" pos="5616" userDrawn="1">
          <p15:clr>
            <a:srgbClr val="A4A3A4"/>
          </p15:clr>
        </p15:guide>
        <p15:guide id="20" pos="5736" userDrawn="1">
          <p15:clr>
            <a:srgbClr val="A4A3A4"/>
          </p15:clr>
        </p15:guide>
        <p15:guide id="21" pos="6227" userDrawn="1">
          <p15:clr>
            <a:srgbClr val="A4A3A4"/>
          </p15:clr>
        </p15:guide>
        <p15:guide id="22" pos="6348" userDrawn="1">
          <p15:clr>
            <a:srgbClr val="A4A3A4"/>
          </p15:clr>
        </p15:guide>
        <p15:guide id="23" pos="6839" userDrawn="1">
          <p15:clr>
            <a:srgbClr val="A4A3A4"/>
          </p15:clr>
        </p15:guide>
        <p15:guide id="24" pos="6960" userDrawn="1">
          <p15:clr>
            <a:srgbClr val="A4A3A4"/>
          </p15:clr>
        </p15:guide>
        <p15:guide id="25" pos="7451" userDrawn="1">
          <p15:clr>
            <a:srgbClr val="A4A3A4"/>
          </p15:clr>
        </p15:guide>
        <p15:guide id="26" orient="horz" pos="1799" userDrawn="1">
          <p15:clr>
            <a:srgbClr val="A4A3A4"/>
          </p15:clr>
        </p15:guide>
        <p15:guide id="27" orient="horz" pos="1437" userDrawn="1">
          <p15:clr>
            <a:srgbClr val="A4A3A4"/>
          </p15:clr>
        </p15:guide>
        <p15:guide id="28" orient="horz" pos="1077" userDrawn="1">
          <p15:clr>
            <a:srgbClr val="A4A3A4"/>
          </p15:clr>
        </p15:guide>
        <p15:guide id="29" orient="horz" pos="717" userDrawn="1">
          <p15:clr>
            <a:srgbClr val="A4A3A4"/>
          </p15:clr>
        </p15:guide>
        <p15:guide id="30" orient="horz" pos="2519" userDrawn="1">
          <p15:clr>
            <a:srgbClr val="A4A3A4"/>
          </p15:clr>
        </p15:guide>
        <p15:guide id="31" orient="horz" pos="2879" userDrawn="1">
          <p15:clr>
            <a:srgbClr val="A4A3A4"/>
          </p15:clr>
        </p15:guide>
        <p15:guide id="32" orient="horz" pos="3240"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8CB8E-5D66-4D2D-A14F-3A538811D93B}" type="datetimeFigureOut">
              <a:rPr lang="nb-NO" smtClean="0"/>
              <a:t>05.11.2018</a:t>
            </a:fld>
            <a:endParaRPr lang="nb-N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8528D-E416-478F-86A7-8568B628ED76}" type="slidenum">
              <a:rPr lang="nb-NO" smtClean="0"/>
              <a:t>‹#›</a:t>
            </a:fld>
            <a:endParaRPr lang="nb-NO" dirty="0"/>
          </a:p>
        </p:txBody>
      </p:sp>
    </p:spTree>
    <p:extLst>
      <p:ext uri="{BB962C8B-B14F-4D97-AF65-F5344CB8AC3E}">
        <p14:creationId xmlns:p14="http://schemas.microsoft.com/office/powerpoint/2010/main" val="138687672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3.jpeg"/><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notesSlide" Target="../notesSlides/notesSlide12.xml"/><Relationship Id="rId10" Type="http://schemas.openxmlformats.org/officeDocument/2006/relationships/image" Target="../media/image3.jpeg"/><Relationship Id="rId4" Type="http://schemas.openxmlformats.org/officeDocument/2006/relationships/slideLayout" Target="../slideLayouts/slideLayout24.xml"/><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6.xml"/><Relationship Id="rId1" Type="http://schemas.openxmlformats.org/officeDocument/2006/relationships/tags" Target="../tags/tag4.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2.xml"/><Relationship Id="rId5" Type="http://schemas.openxmlformats.org/officeDocument/2006/relationships/image" Target="../media/image21.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3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 xmlns:a16="http://schemas.microsoft.com/office/drawing/2014/main" id="{FB2B1646-133D-4D28-AF58-33CF7EAF320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000"/>
                    </a14:imgEffect>
                  </a14:imgLayer>
                </a14:imgProps>
              </a:ext>
            </a:extLst>
          </a:blip>
          <a:stretch>
            <a:fillRect/>
          </a:stretch>
        </p:blipFill>
        <p:spPr>
          <a:xfrm>
            <a:off x="0" y="-125187"/>
            <a:ext cx="12192000" cy="6221187"/>
          </a:xfrm>
          <a:prstGeom prst="rect">
            <a:avLst/>
          </a:prstGeom>
        </p:spPr>
      </p:pic>
      <p:sp>
        <p:nvSpPr>
          <p:cNvPr id="6" name="Title 9">
            <a:extLst>
              <a:ext uri="{FF2B5EF4-FFF2-40B4-BE49-F238E27FC236}">
                <a16:creationId xmlns="" xmlns:a16="http://schemas.microsoft.com/office/drawing/2014/main" id="{3508AD89-E65C-4DDE-A3D9-9DC886377969}"/>
              </a:ext>
            </a:extLst>
          </p:cNvPr>
          <p:cNvSpPr txBox="1">
            <a:spLocks/>
          </p:cNvSpPr>
          <p:nvPr/>
        </p:nvSpPr>
        <p:spPr>
          <a:xfrm>
            <a:off x="388460" y="138563"/>
            <a:ext cx="8487025" cy="1511111"/>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3200" b="1" kern="1200">
                <a:solidFill>
                  <a:srgbClr val="000000"/>
                </a:solidFill>
                <a:latin typeface="+mj-lt"/>
                <a:ea typeface="+mj-ea"/>
                <a:cs typeface="+mj-cs"/>
              </a:defRPr>
            </a:lvl1pPr>
          </a:lstStyle>
          <a:p>
            <a:r>
              <a:rPr lang="en-US" sz="4600" dirty="0"/>
              <a:t>The new online measurement </a:t>
            </a:r>
            <a:br>
              <a:rPr lang="en-US" sz="4600" dirty="0"/>
            </a:br>
            <a:r>
              <a:rPr lang="en-US" sz="4600" dirty="0"/>
              <a:t>in Norway </a:t>
            </a:r>
          </a:p>
        </p:txBody>
      </p:sp>
      <p:sp>
        <p:nvSpPr>
          <p:cNvPr id="7" name="Subtitle 10">
            <a:extLst>
              <a:ext uri="{FF2B5EF4-FFF2-40B4-BE49-F238E27FC236}">
                <a16:creationId xmlns="" xmlns:a16="http://schemas.microsoft.com/office/drawing/2014/main" id="{8C89A5A1-AAF7-44CF-ACB7-F7AC20964D49}"/>
              </a:ext>
            </a:extLst>
          </p:cNvPr>
          <p:cNvSpPr txBox="1">
            <a:spLocks/>
          </p:cNvSpPr>
          <p:nvPr/>
        </p:nvSpPr>
        <p:spPr>
          <a:xfrm>
            <a:off x="388460" y="3244904"/>
            <a:ext cx="2746625" cy="1872359"/>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Brno, Czech Republic  29.05.18</a:t>
            </a:r>
          </a:p>
          <a:p>
            <a:r>
              <a:rPr lang="en-GB" dirty="0">
                <a:solidFill>
                  <a:schemeClr val="bg1"/>
                </a:solidFill>
              </a:rPr>
              <a:t>Knut-Arne Futsæter,       Kantar Media </a:t>
            </a:r>
          </a:p>
          <a:p>
            <a:r>
              <a:rPr lang="en-GB" dirty="0">
                <a:solidFill>
                  <a:schemeClr val="bg1"/>
                </a:solidFill>
              </a:rPr>
              <a:t>Bente Håvimb, Mediebedriftene</a:t>
            </a:r>
          </a:p>
        </p:txBody>
      </p:sp>
      <p:pic>
        <p:nvPicPr>
          <p:cNvPr id="9" name="Picture 2" descr="EMRO - Europen media research organisation">
            <a:extLst>
              <a:ext uri="{FF2B5EF4-FFF2-40B4-BE49-F238E27FC236}">
                <a16:creationId xmlns="" xmlns:a16="http://schemas.microsoft.com/office/drawing/2014/main" id="{8A29C5A3-701A-4E75-A689-779F12E49E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03" y="5196902"/>
            <a:ext cx="2906282" cy="755634"/>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10">
            <a:extLst>
              <a:ext uri="{FF2B5EF4-FFF2-40B4-BE49-F238E27FC236}">
                <a16:creationId xmlns="" xmlns:a16="http://schemas.microsoft.com/office/drawing/2014/main" id="{AED180AC-5A37-4A27-9D00-BFF128F311B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65498" y="6449462"/>
            <a:ext cx="3171720" cy="2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9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9981" y="1649146"/>
            <a:ext cx="11424632" cy="4513917"/>
          </a:xfrm>
        </p:spPr>
        <p:txBody>
          <a:bodyPr/>
          <a:lstStyle/>
          <a:p>
            <a:pPr marL="638175" lvl="1" indent="-457200" algn="just">
              <a:spcBef>
                <a:spcPts val="0"/>
              </a:spcBef>
              <a:defRPr/>
            </a:pPr>
            <a:r>
              <a:rPr lang="en-US" sz="3200" dirty="0">
                <a:solidFill>
                  <a:schemeClr val="accent6">
                    <a:lumMod val="50000"/>
                  </a:schemeClr>
                </a:solidFill>
                <a:latin typeface="Arial" panose="020B0604020202020204" pitchFamily="34" charset="0"/>
                <a:cs typeface="Arial" panose="020B0604020202020204" pitchFamily="34" charset="0"/>
              </a:rPr>
              <a:t>Paper </a:t>
            </a:r>
          </a:p>
          <a:p>
            <a:pPr marL="638175" lvl="1" indent="-457200" algn="just">
              <a:spcBef>
                <a:spcPts val="0"/>
              </a:spcBef>
              <a:defRPr/>
            </a:pPr>
            <a:r>
              <a:rPr lang="en-US" sz="3200" dirty="0">
                <a:solidFill>
                  <a:schemeClr val="accent6">
                    <a:lumMod val="50000"/>
                  </a:schemeClr>
                </a:solidFill>
                <a:latin typeface="Arial" panose="020B0604020202020204" pitchFamily="34" charset="0"/>
                <a:cs typeface="Arial" panose="020B0604020202020204" pitchFamily="34" charset="0"/>
              </a:rPr>
              <a:t>ePaper</a:t>
            </a:r>
          </a:p>
          <a:p>
            <a:pPr marL="638175" lvl="1" indent="-457200" algn="just">
              <a:spcBef>
                <a:spcPts val="0"/>
              </a:spcBef>
              <a:defRPr/>
            </a:pPr>
            <a:r>
              <a:rPr lang="en-US" sz="3200" dirty="0">
                <a:solidFill>
                  <a:schemeClr val="accent6">
                    <a:lumMod val="50000"/>
                  </a:schemeClr>
                </a:solidFill>
                <a:latin typeface="Arial" panose="020B0604020202020204" pitchFamily="34" charset="0"/>
                <a:cs typeface="Arial" panose="020B0604020202020204" pitchFamily="34" charset="0"/>
              </a:rPr>
              <a:t>Mobile</a:t>
            </a:r>
          </a:p>
          <a:p>
            <a:pPr marL="638175" lvl="1" indent="-457200" algn="just">
              <a:spcBef>
                <a:spcPts val="0"/>
              </a:spcBef>
              <a:defRPr/>
            </a:pPr>
            <a:r>
              <a:rPr lang="en-US" sz="3200" dirty="0">
                <a:solidFill>
                  <a:schemeClr val="accent6">
                    <a:lumMod val="50000"/>
                  </a:schemeClr>
                </a:solidFill>
                <a:latin typeface="Arial" panose="020B0604020202020204" pitchFamily="34" charset="0"/>
                <a:cs typeface="Arial" panose="020B0604020202020204" pitchFamily="34" charset="0"/>
              </a:rPr>
              <a:t>Desktop</a:t>
            </a:r>
          </a:p>
          <a:p>
            <a:pPr marL="638175" lvl="1" indent="-457200" algn="just">
              <a:spcBef>
                <a:spcPts val="0"/>
              </a:spcBef>
              <a:defRPr/>
            </a:pPr>
            <a:r>
              <a:rPr lang="en-US" sz="3200" dirty="0">
                <a:solidFill>
                  <a:schemeClr val="accent6">
                    <a:lumMod val="50000"/>
                  </a:schemeClr>
                </a:solidFill>
                <a:latin typeface="Arial" panose="020B0604020202020204" pitchFamily="34" charset="0"/>
                <a:cs typeface="Arial" panose="020B0604020202020204" pitchFamily="34" charset="0"/>
              </a:rPr>
              <a:t>Tablets</a:t>
            </a:r>
            <a:endParaRPr lang="nb-NO" sz="1800" dirty="0">
              <a:solidFill>
                <a:schemeClr val="accent6">
                  <a:lumMod val="50000"/>
                </a:schemeClr>
              </a:solidFill>
            </a:endParaRPr>
          </a:p>
        </p:txBody>
      </p:sp>
      <p:sp>
        <p:nvSpPr>
          <p:cNvPr id="3" name="Slide Number Placeholder 2"/>
          <p:cNvSpPr>
            <a:spLocks noGrp="1"/>
          </p:cNvSpPr>
          <p:nvPr>
            <p:ph type="sldNum" sz="quarter" idx="4"/>
          </p:nvPr>
        </p:nvSpPr>
        <p:spPr>
          <a:xfrm>
            <a:off x="11496600" y="6632234"/>
            <a:ext cx="969962" cy="196850"/>
          </a:xfrm>
        </p:spPr>
        <p:txBody>
          <a:bodyPr/>
          <a:lstStyle/>
          <a:p>
            <a:fld id="{4034BEE3-566C-4068-A777-C3A4762E861B}" type="slidenum">
              <a:rPr lang="en-GB" smtClean="0"/>
              <a:pPr/>
              <a:t>10</a:t>
            </a:fld>
            <a:endParaRPr lang="en-GB" dirty="0"/>
          </a:p>
        </p:txBody>
      </p:sp>
      <p:grpSp>
        <p:nvGrpSpPr>
          <p:cNvPr id="6" name="Group 5"/>
          <p:cNvGrpSpPr>
            <a:grpSpLocks noChangeAspect="1"/>
          </p:cNvGrpSpPr>
          <p:nvPr/>
        </p:nvGrpSpPr>
        <p:grpSpPr>
          <a:xfrm rot="2276256">
            <a:off x="5065328" y="1180451"/>
            <a:ext cx="2538445" cy="3655358"/>
            <a:chOff x="9902284" y="2907067"/>
            <a:chExt cx="2104054" cy="3029837"/>
          </a:xfrm>
        </p:grpSpPr>
        <p:pic>
          <p:nvPicPr>
            <p:cNvPr id="7" name="Picture 6"/>
            <p:cNvPicPr>
              <a:picLocks noChangeAspect="1"/>
            </p:cNvPicPr>
            <p:nvPr/>
          </p:nvPicPr>
          <p:blipFill>
            <a:blip r:embed="rId3"/>
            <a:stretch>
              <a:fillRect/>
            </a:stretch>
          </p:blipFill>
          <p:spPr>
            <a:xfrm>
              <a:off x="10020914" y="3420759"/>
              <a:ext cx="1420237" cy="2422479"/>
            </a:xfrm>
            <a:prstGeom prst="rect">
              <a:avLst/>
            </a:prstGeom>
            <a:effectLst>
              <a:softEdge rad="635000"/>
            </a:effectLst>
          </p:spPr>
        </p:pic>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2284" y="2907067"/>
              <a:ext cx="2104054" cy="3029837"/>
            </a:xfrm>
            <a:prstGeom prst="rect">
              <a:avLst/>
            </a:prstGeom>
          </p:spPr>
        </p:pic>
      </p:grpSp>
      <p:sp>
        <p:nvSpPr>
          <p:cNvPr id="11" name="Title 10"/>
          <p:cNvSpPr>
            <a:spLocks noGrp="1"/>
          </p:cNvSpPr>
          <p:nvPr>
            <p:ph type="title"/>
          </p:nvPr>
        </p:nvSpPr>
        <p:spPr>
          <a:xfrm>
            <a:off x="345107" y="23458"/>
            <a:ext cx="11846893" cy="1008112"/>
          </a:xfrm>
        </p:spPr>
        <p:txBody>
          <a:bodyPr/>
          <a:lstStyle/>
          <a:p>
            <a:r>
              <a:rPr lang="en-US" sz="4000" dirty="0">
                <a:solidFill>
                  <a:srgbClr val="581872"/>
                </a:solidFill>
              </a:rPr>
              <a:t>Brand First for reporting the total brand footprint</a:t>
            </a:r>
          </a:p>
        </p:txBody>
      </p:sp>
      <p:sp>
        <p:nvSpPr>
          <p:cNvPr id="10" name="Content Placeholder 1"/>
          <p:cNvSpPr txBox="1">
            <a:spLocks/>
          </p:cNvSpPr>
          <p:nvPr/>
        </p:nvSpPr>
        <p:spPr>
          <a:xfrm>
            <a:off x="360000" y="4468132"/>
            <a:ext cx="11484565" cy="1523552"/>
          </a:xfrm>
          <a:prstGeom prst="rect">
            <a:avLst/>
          </a:prstGeom>
          <a:ln>
            <a:noFill/>
          </a:ln>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Font typeface="Wingdings" panose="05000000000000000000" pitchFamily="2" charset="2"/>
              <a:buChar char="§"/>
              <a:defRPr/>
            </a:pPr>
            <a:r>
              <a:rPr lang="en-US" sz="3200" dirty="0">
                <a:solidFill>
                  <a:schemeClr val="accent6">
                    <a:lumMod val="50000"/>
                  </a:schemeClr>
                </a:solidFill>
                <a:latin typeface="Arial" panose="020B0604020202020204" pitchFamily="34" charset="0"/>
                <a:cs typeface="Arial" panose="020B0604020202020204" pitchFamily="34" charset="0"/>
              </a:rPr>
              <a:t>Recall methodologies have their limitations</a:t>
            </a:r>
          </a:p>
          <a:p>
            <a:pPr marL="342900" indent="-342900" algn="just">
              <a:spcBef>
                <a:spcPts val="0"/>
              </a:spcBef>
              <a:buFont typeface="Wingdings" panose="05000000000000000000" pitchFamily="2" charset="2"/>
              <a:buChar char="§"/>
              <a:defRPr/>
            </a:pPr>
            <a:r>
              <a:rPr lang="en-US" sz="3200" dirty="0">
                <a:solidFill>
                  <a:schemeClr val="accent6">
                    <a:lumMod val="50000"/>
                  </a:schemeClr>
                </a:solidFill>
                <a:latin typeface="Arial" panose="020B0604020202020204" pitchFamily="34" charset="0"/>
                <a:cs typeface="Arial" panose="020B0604020202020204" pitchFamily="34" charset="0"/>
              </a:rPr>
              <a:t>Combine surveys with passive measurements</a:t>
            </a:r>
          </a:p>
          <a:p>
            <a:pPr marL="342900" indent="-342900" algn="just">
              <a:spcBef>
                <a:spcPts val="0"/>
              </a:spcBef>
              <a:buFont typeface="Wingdings" panose="05000000000000000000" pitchFamily="2" charset="2"/>
              <a:buChar char="§"/>
              <a:defRPr/>
            </a:pPr>
            <a:r>
              <a:rPr lang="en-US" sz="3200" dirty="0">
                <a:solidFill>
                  <a:schemeClr val="accent6">
                    <a:lumMod val="50000"/>
                  </a:schemeClr>
                </a:solidFill>
                <a:latin typeface="Arial" panose="020B0604020202020204" pitchFamily="34" charset="0"/>
                <a:cs typeface="Arial" panose="020B0604020202020204" pitchFamily="34" charset="0"/>
              </a:rPr>
              <a:t>Calibration</a:t>
            </a:r>
          </a:p>
          <a:p>
            <a:pPr marL="342900" indent="-342900" algn="just">
              <a:spcBef>
                <a:spcPts val="0"/>
              </a:spcBef>
              <a:buFont typeface="Wingdings" panose="05000000000000000000" pitchFamily="2" charset="2"/>
              <a:buChar char="§"/>
              <a:defRPr/>
            </a:pPr>
            <a:endParaRPr lang="en-US" sz="3200" dirty="0">
              <a:latin typeface="Arial" panose="020B0604020202020204" pitchFamily="34" charset="0"/>
              <a:cs typeface="Arial" panose="020B0604020202020204" pitchFamily="34" charset="0"/>
            </a:endParaRPr>
          </a:p>
        </p:txBody>
      </p:sp>
      <p:sp>
        <p:nvSpPr>
          <p:cNvPr id="9" name="Høyre klammeparentes 8"/>
          <p:cNvSpPr/>
          <p:nvPr/>
        </p:nvSpPr>
        <p:spPr>
          <a:xfrm>
            <a:off x="4003267" y="1615242"/>
            <a:ext cx="777923" cy="2645575"/>
          </a:xfrm>
          <a:prstGeom prst="rightBrace">
            <a:avLst>
              <a:gd name="adj1" fmla="val 43421"/>
              <a:gd name="adj2" fmla="val 50000"/>
            </a:avLst>
          </a:prstGeom>
          <a:noFill/>
          <a:ln w="28575">
            <a:solidFill>
              <a:srgbClr val="7030A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dirty="0"/>
          </a:p>
        </p:txBody>
      </p:sp>
    </p:spTree>
    <p:extLst>
      <p:ext uri="{BB962C8B-B14F-4D97-AF65-F5344CB8AC3E}">
        <p14:creationId xmlns:p14="http://schemas.microsoft.com/office/powerpoint/2010/main" val="380658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referRelativeResize="0">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878020" y="5443623"/>
            <a:ext cx="484801" cy="785367"/>
          </a:xfrm>
          <a:prstGeom prst="rect">
            <a:avLst/>
          </a:prstGeom>
          <a:ln>
            <a:noFill/>
          </a:ln>
        </p:spPr>
      </p:pic>
      <p:pic>
        <p:nvPicPr>
          <p:cNvPr id="8" name="Picture 7"/>
          <p:cNvPicPr preferRelativeResize="0">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294605" y="5473348"/>
            <a:ext cx="1094569" cy="763314"/>
          </a:xfrm>
          <a:prstGeom prst="rect">
            <a:avLst/>
          </a:prstGeom>
          <a:ln>
            <a:noFill/>
          </a:ln>
        </p:spPr>
      </p:pic>
      <p:pic>
        <p:nvPicPr>
          <p:cNvPr id="10" name="Picture 9"/>
          <p:cNvPicPr preferRelativeResize="0">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85959" y="5479818"/>
            <a:ext cx="641352" cy="757494"/>
          </a:xfrm>
          <a:prstGeom prst="rect">
            <a:avLst/>
          </a:prstGeom>
          <a:ln>
            <a:noFill/>
          </a:ln>
        </p:spPr>
      </p:pic>
      <p:sp>
        <p:nvSpPr>
          <p:cNvPr id="9" name="Rectangle 8"/>
          <p:cNvSpPr/>
          <p:nvPr/>
        </p:nvSpPr>
        <p:spPr>
          <a:xfrm>
            <a:off x="82187" y="113016"/>
            <a:ext cx="5160388" cy="187382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pic>
        <p:nvPicPr>
          <p:cNvPr id="12" name="Picture 11" descr="comScore_Logo_2016_1c_White_TRBGR.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70420" y="4094524"/>
            <a:ext cx="3597443" cy="696225"/>
          </a:xfrm>
          <a:prstGeom prst="rect">
            <a:avLst/>
          </a:prstGeom>
        </p:spPr>
      </p:pic>
      <p:sp>
        <p:nvSpPr>
          <p:cNvPr id="11" name="TextBox 10"/>
          <p:cNvSpPr txBox="1"/>
          <p:nvPr/>
        </p:nvSpPr>
        <p:spPr>
          <a:xfrm>
            <a:off x="335360" y="548680"/>
            <a:ext cx="11737304" cy="830997"/>
          </a:xfrm>
          <a:prstGeom prst="rect">
            <a:avLst/>
          </a:prstGeom>
          <a:noFill/>
        </p:spPr>
        <p:txBody>
          <a:bodyPr wrap="square" lIns="0" tIns="0" rIns="0" bIns="0" rtlCol="0">
            <a:spAutoFit/>
          </a:bodyPr>
          <a:lstStyle/>
          <a:p>
            <a:r>
              <a:rPr lang="en-GB" sz="5400" dirty="0">
                <a:solidFill>
                  <a:schemeClr val="bg1"/>
                </a:solidFill>
                <a:effectLst>
                  <a:outerShdw blurRad="38100" dist="38100" dir="2700000" algn="tl">
                    <a:srgbClr val="000000">
                      <a:alpha val="43137"/>
                    </a:srgbClr>
                  </a:outerShdw>
                </a:effectLst>
              </a:rPr>
              <a:t>3. The online measurement</a:t>
            </a:r>
          </a:p>
        </p:txBody>
      </p:sp>
    </p:spTree>
    <p:extLst>
      <p:ext uri="{BB962C8B-B14F-4D97-AF65-F5344CB8AC3E}">
        <p14:creationId xmlns:p14="http://schemas.microsoft.com/office/powerpoint/2010/main" val="15736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0933" y="-99392"/>
            <a:ext cx="11650134" cy="1120690"/>
          </a:xfrm>
        </p:spPr>
        <p:txBody>
          <a:bodyPr/>
          <a:lstStyle/>
          <a:p>
            <a:pPr algn="ctr"/>
            <a:r>
              <a:rPr lang="cs-CZ" sz="4000" dirty="0">
                <a:solidFill>
                  <a:srgbClr val="1C1C1C"/>
                </a:solidFill>
              </a:rPr>
              <a:t>Unified Digital Measurement</a:t>
            </a:r>
            <a:r>
              <a:rPr lang="nb-NO" sz="4000" dirty="0">
                <a:solidFill>
                  <a:srgbClr val="1C1C1C"/>
                </a:solidFill>
              </a:rPr>
              <a:t>: </a:t>
            </a:r>
            <a:r>
              <a:rPr lang="cs-CZ" sz="4000" i="1" dirty="0">
                <a:solidFill>
                  <a:srgbClr val="7030A0"/>
                </a:solidFill>
              </a:rPr>
              <a:t>UDM</a:t>
            </a:r>
            <a:endParaRPr lang="en-GB" sz="4000" dirty="0"/>
          </a:p>
        </p:txBody>
      </p:sp>
      <p:sp>
        <p:nvSpPr>
          <p:cNvPr id="5" name="census page tags"/>
          <p:cNvSpPr>
            <a:spLocks noChangeArrowheads="1"/>
          </p:cNvSpPr>
          <p:nvPr/>
        </p:nvSpPr>
        <p:spPr bwMode="auto">
          <a:xfrm>
            <a:off x="7238849" y="3064386"/>
            <a:ext cx="2424705" cy="1390211"/>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a:solidFill>
                  <a:srgbClr val="C00000"/>
                </a:solidFill>
                <a:ea typeface="ＭＳ Ｐゴシック" pitchFamily="80" charset="-128"/>
              </a:rPr>
              <a:t>CENSUS TAGS</a:t>
            </a:r>
          </a:p>
        </p:txBody>
      </p:sp>
      <p:sp>
        <p:nvSpPr>
          <p:cNvPr id="6" name="Panel"/>
          <p:cNvSpPr>
            <a:spLocks noChangeArrowheads="1"/>
          </p:cNvSpPr>
          <p:nvPr/>
        </p:nvSpPr>
        <p:spPr bwMode="auto">
          <a:xfrm>
            <a:off x="2339638" y="2908978"/>
            <a:ext cx="2049638" cy="1701028"/>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a:solidFill>
                  <a:srgbClr val="FFC000"/>
                </a:solidFill>
                <a:ea typeface="ＭＳ Ｐゴシック" pitchFamily="80" charset="-128"/>
              </a:rPr>
              <a:t>PANEL</a:t>
            </a:r>
          </a:p>
        </p:txBody>
      </p:sp>
      <p:sp>
        <p:nvSpPr>
          <p:cNvPr id="7" name="TextBox 6"/>
          <p:cNvSpPr txBox="1"/>
          <p:nvPr/>
        </p:nvSpPr>
        <p:spPr bwMode="auto">
          <a:xfrm>
            <a:off x="3508280" y="5077442"/>
            <a:ext cx="4712455" cy="537073"/>
          </a:xfrm>
          <a:prstGeom prst="rect">
            <a:avLst/>
          </a:prstGeom>
          <a:ln>
            <a:solidFill>
              <a:srgbClr val="7030A0"/>
            </a:solidFill>
            <a:headEnd/>
            <a:tailEnd/>
          </a:ln>
        </p:spPr>
        <p:style>
          <a:lnRef idx="2">
            <a:schemeClr val="accent3"/>
          </a:lnRef>
          <a:fillRef idx="1">
            <a:schemeClr val="lt1"/>
          </a:fillRef>
          <a:effectRef idx="0">
            <a:schemeClr val="accent3"/>
          </a:effectRef>
          <a:fontRef idx="minor">
            <a:schemeClr val="dk1"/>
          </a:fontRef>
        </p:style>
        <p:txBody>
          <a:bodyPr wrap="square" lIns="116535" tIns="116535" rIns="116535" bIns="116535">
            <a:spAutoFit/>
          </a:bodyPr>
          <a:lstStyle/>
          <a:p>
            <a:pPr algn="ctr">
              <a:defRPr/>
            </a:pPr>
            <a:r>
              <a:rPr lang="en-US" sz="1961" b="1" dirty="0">
                <a:solidFill>
                  <a:srgbClr val="7030A0"/>
                </a:solidFill>
              </a:rPr>
              <a:t>Unified Digital Measurement (UDM)</a:t>
            </a:r>
          </a:p>
        </p:txBody>
      </p:sp>
      <p:sp>
        <p:nvSpPr>
          <p:cNvPr id="8" name="panel text"/>
          <p:cNvSpPr txBox="1"/>
          <p:nvPr/>
        </p:nvSpPr>
        <p:spPr bwMode="auto">
          <a:xfrm>
            <a:off x="1969240" y="1220621"/>
            <a:ext cx="2935169" cy="1050007"/>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116535" tIns="116535" rIns="116535" bIns="116535">
            <a:spAutoFit/>
          </a:bodyPr>
          <a:lstStyle/>
          <a:p>
            <a:pPr algn="ctr">
              <a:defRPr/>
            </a:pPr>
            <a:r>
              <a:rPr lang="en-US" b="1" dirty="0">
                <a:solidFill>
                  <a:srgbClr val="FFC000"/>
                </a:solidFill>
              </a:rPr>
              <a:t>PERSON</a:t>
            </a:r>
            <a:r>
              <a:rPr lang="en-US" sz="1765" dirty="0">
                <a:solidFill>
                  <a:schemeClr val="tx1"/>
                </a:solidFill>
              </a:rPr>
              <a:t> Measurement</a:t>
            </a:r>
            <a:endParaRPr lang="cs-CZ" sz="1765" dirty="0">
              <a:solidFill>
                <a:schemeClr val="tx1"/>
              </a:solidFill>
            </a:endParaRPr>
          </a:p>
          <a:p>
            <a:pPr algn="ctr">
              <a:defRPr/>
            </a:pPr>
            <a:r>
              <a:rPr lang="cs-CZ" sz="1765" dirty="0">
                <a:solidFill>
                  <a:schemeClr val="tx1"/>
                </a:solidFill>
              </a:rPr>
              <a:t>(passive person-centric)</a:t>
            </a:r>
            <a:endParaRPr lang="en-US" sz="1765" dirty="0">
              <a:solidFill>
                <a:schemeClr val="tx1"/>
              </a:solidFill>
            </a:endParaRPr>
          </a:p>
          <a:p>
            <a:pPr algn="ctr">
              <a:defRPr/>
            </a:pPr>
            <a:endParaRPr lang="en-US" sz="1765" dirty="0">
              <a:solidFill>
                <a:schemeClr val="tx1"/>
              </a:solidFill>
            </a:endParaRPr>
          </a:p>
        </p:txBody>
      </p:sp>
      <p:sp>
        <p:nvSpPr>
          <p:cNvPr id="9" name="censis text"/>
          <p:cNvSpPr txBox="1"/>
          <p:nvPr/>
        </p:nvSpPr>
        <p:spPr bwMode="auto">
          <a:xfrm>
            <a:off x="7075225" y="1252983"/>
            <a:ext cx="2796658" cy="778454"/>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116535" tIns="116535" rIns="116535" bIns="116535">
            <a:spAutoFit/>
          </a:bodyPr>
          <a:lstStyle/>
          <a:p>
            <a:pPr algn="ctr">
              <a:defRPr/>
            </a:pPr>
            <a:r>
              <a:rPr lang="en-US" b="1" dirty="0">
                <a:solidFill>
                  <a:srgbClr val="C00000"/>
                </a:solidFill>
              </a:rPr>
              <a:t>DEVICE</a:t>
            </a:r>
            <a:r>
              <a:rPr lang="en-US" dirty="0">
                <a:solidFill>
                  <a:schemeClr val="tx1"/>
                </a:solidFill>
              </a:rPr>
              <a:t> </a:t>
            </a:r>
            <a:r>
              <a:rPr lang="en-US" sz="1765" dirty="0">
                <a:solidFill>
                  <a:schemeClr val="tx1"/>
                </a:solidFill>
              </a:rPr>
              <a:t>Measurement</a:t>
            </a:r>
            <a:endParaRPr lang="cs-CZ" sz="1765" dirty="0">
              <a:solidFill>
                <a:schemeClr val="tx1"/>
              </a:solidFill>
            </a:endParaRPr>
          </a:p>
          <a:p>
            <a:pPr algn="ctr">
              <a:defRPr/>
            </a:pPr>
            <a:r>
              <a:rPr lang="cs-CZ" sz="1765" dirty="0">
                <a:solidFill>
                  <a:schemeClr val="tx1"/>
                </a:solidFill>
              </a:rPr>
              <a:t>(site-centric)</a:t>
            </a:r>
            <a:endParaRPr lang="en-US" sz="1765" dirty="0">
              <a:solidFill>
                <a:schemeClr val="tx1"/>
              </a:solidFill>
            </a:endParaRPr>
          </a:p>
        </p:txBody>
      </p:sp>
      <p:sp>
        <p:nvSpPr>
          <p:cNvPr id="10" name="panel rectangle"/>
          <p:cNvSpPr/>
          <p:nvPr/>
        </p:nvSpPr>
        <p:spPr>
          <a:xfrm>
            <a:off x="1871194" y="1156813"/>
            <a:ext cx="3137487" cy="982020"/>
          </a:xfrm>
          <a:prstGeom prst="rect">
            <a:avLst/>
          </a:prstGeom>
          <a:noFill/>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1765" dirty="0">
              <a:solidFill>
                <a:srgbClr val="FFC000"/>
              </a:solidFill>
            </a:endParaRPr>
          </a:p>
        </p:txBody>
      </p:sp>
      <p:sp>
        <p:nvSpPr>
          <p:cNvPr id="11" name="census rectangle"/>
          <p:cNvSpPr/>
          <p:nvPr/>
        </p:nvSpPr>
        <p:spPr>
          <a:xfrm>
            <a:off x="6887126" y="1156813"/>
            <a:ext cx="3137487" cy="971127"/>
          </a:xfrm>
          <a:prstGeom prst="rect">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1765" dirty="0"/>
          </a:p>
        </p:txBody>
      </p:sp>
      <p:pic>
        <p:nvPicPr>
          <p:cNvPr id="12" name="UDM" descr="Untitled-5.png"/>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008682" y="3064386"/>
            <a:ext cx="1611699" cy="1977198"/>
          </a:xfrm>
          <a:prstGeom prst="rect">
            <a:avLst/>
          </a:prstGeom>
          <a:noFill/>
          <a:ln w="9525">
            <a:noFill/>
            <a:miter lim="800000"/>
            <a:headEnd/>
            <a:tailEnd/>
          </a:ln>
        </p:spPr>
      </p:pic>
      <p:sp>
        <p:nvSpPr>
          <p:cNvPr id="13" name="Bent-Up Arrow 12"/>
          <p:cNvSpPr/>
          <p:nvPr/>
        </p:nvSpPr>
        <p:spPr>
          <a:xfrm rot="5400000" flipV="1">
            <a:off x="7411598" y="3588708"/>
            <a:ext cx="448212" cy="1708810"/>
          </a:xfrm>
          <a:prstGeom prst="bentUpArrow">
            <a:avLst/>
          </a:prstGeom>
          <a:solidFill>
            <a:srgbClr val="C00000"/>
          </a:solidFill>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1765" dirty="0"/>
          </a:p>
        </p:txBody>
      </p:sp>
      <p:sp>
        <p:nvSpPr>
          <p:cNvPr id="14" name="Bent-Up Arrow 13"/>
          <p:cNvSpPr/>
          <p:nvPr/>
        </p:nvSpPr>
        <p:spPr>
          <a:xfrm rot="16200000" flipH="1" flipV="1">
            <a:off x="3858580" y="3638510"/>
            <a:ext cx="448212" cy="1599869"/>
          </a:xfrm>
          <a:prstGeom prst="bentUpArrow">
            <a:avLst/>
          </a:prstGeom>
          <a:solidFill>
            <a:schemeClr val="accent2"/>
          </a:solidFill>
          <a:ln>
            <a:solidFill>
              <a:schemeClr val="accent2"/>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1765" dirty="0"/>
          </a:p>
        </p:txBody>
      </p:sp>
      <p:pic>
        <p:nvPicPr>
          <p:cNvPr id="15" name="census pic" descr="istockphoto_9223289-communication-icons.jpg"/>
          <p:cNvPicPr>
            <a:picLocks noChangeAspect="1"/>
          </p:cNvPicPr>
          <p:nvPr>
            <p:custDataLst>
              <p:tags r:id="rId2"/>
            </p:custDataLst>
          </p:nvPr>
        </p:nvPicPr>
        <p:blipFill>
          <a:blip r:embed="rId7" cstate="print">
            <a:extLst>
              <a:ext uri="{28A0092B-C50C-407E-A947-70E740481C1C}">
                <a14:useLocalDpi xmlns:a14="http://schemas.microsoft.com/office/drawing/2010/main"/>
              </a:ext>
            </a:extLst>
          </a:blip>
          <a:srcRect/>
          <a:stretch>
            <a:fillRect/>
          </a:stretch>
        </p:blipFill>
        <p:spPr bwMode="auto">
          <a:xfrm>
            <a:off x="7771101" y="2037675"/>
            <a:ext cx="1330631" cy="1447353"/>
          </a:xfrm>
          <a:prstGeom prst="rect">
            <a:avLst/>
          </a:prstGeom>
          <a:noFill/>
          <a:ln w="9525">
            <a:noFill/>
            <a:miter lim="800000"/>
            <a:headEnd/>
            <a:tailEnd/>
          </a:ln>
        </p:spPr>
      </p:pic>
      <p:pic>
        <p:nvPicPr>
          <p:cNvPr id="16" name="panel pic" descr="istockphoto_9223289-communication-icons.jpg"/>
          <p:cNvPicPr>
            <a:picLocks noChangeAspect="1"/>
          </p:cNvPicPr>
          <p:nvPr>
            <p:custDataLst>
              <p:tags r:id="rId3"/>
            </p:custDataLst>
          </p:nvPr>
        </p:nvPicPr>
        <p:blipFill>
          <a:blip r:embed="rId8" cstate="print">
            <a:extLst>
              <a:ext uri="{28A0092B-C50C-407E-A947-70E740481C1C}">
                <a14:useLocalDpi xmlns:a14="http://schemas.microsoft.com/office/drawing/2010/main"/>
              </a:ext>
            </a:extLst>
          </a:blip>
          <a:srcRect/>
          <a:stretch>
            <a:fillRect/>
          </a:stretch>
        </p:blipFill>
        <p:spPr bwMode="auto">
          <a:xfrm>
            <a:off x="2699142" y="2037675"/>
            <a:ext cx="1330630" cy="1447353"/>
          </a:xfrm>
          <a:prstGeom prst="rect">
            <a:avLst/>
          </a:prstGeom>
          <a:noFill/>
          <a:ln w="9525">
            <a:noFill/>
            <a:miter lim="800000"/>
            <a:headEnd/>
            <a:tailEnd/>
          </a:ln>
        </p:spPr>
      </p:pic>
      <p:pic>
        <p:nvPicPr>
          <p:cNvPr id="17" name="Picture 16"/>
          <p:cNvPicPr>
            <a:picLocks noChangeAspect="1"/>
          </p:cNvPicPr>
          <p:nvPr/>
        </p:nvPicPr>
        <p:blipFill rotWithShape="1">
          <a:blip r:embed="rId9">
            <a:extLst>
              <a:ext uri="{28A0092B-C50C-407E-A947-70E740481C1C}">
                <a14:useLocalDpi xmlns:a14="http://schemas.microsoft.com/office/drawing/2010/main" val="0"/>
              </a:ext>
            </a:extLst>
          </a:blip>
          <a:srcRect t="31061" b="34473"/>
          <a:stretch/>
        </p:blipFill>
        <p:spPr>
          <a:xfrm>
            <a:off x="5023384" y="6309320"/>
            <a:ext cx="2140104" cy="415039"/>
          </a:xfrm>
          <a:prstGeom prst="rect">
            <a:avLst/>
          </a:prstGeom>
        </p:spPr>
      </p:pic>
      <p:pic>
        <p:nvPicPr>
          <p:cNvPr id="19" name="Bild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830620" y="6405193"/>
            <a:ext cx="3171720" cy="2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04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1" y="1180730"/>
            <a:ext cx="11466873" cy="4840558"/>
          </a:xfrm>
        </p:spPr>
        <p:txBody>
          <a:bodyPr/>
          <a:lstStyle/>
          <a:p>
            <a:pPr marL="342900" indent="-342900">
              <a:lnSpc>
                <a:spcPct val="150000"/>
              </a:lnSpc>
              <a:buFont typeface="Wingdings" panose="05000000000000000000" pitchFamily="2" charset="2"/>
              <a:buChar char="§"/>
            </a:pPr>
            <a:r>
              <a:rPr lang="en-GB" sz="2400" dirty="0">
                <a:solidFill>
                  <a:schemeClr val="bg1">
                    <a:lumMod val="50000"/>
                  </a:schemeClr>
                </a:solidFill>
              </a:rPr>
              <a:t>Measuring and reporting all devices: Desktop, tablets and mobile.</a:t>
            </a:r>
          </a:p>
          <a:p>
            <a:pPr marL="342900" indent="-342900">
              <a:lnSpc>
                <a:spcPct val="150000"/>
              </a:lnSpc>
              <a:buFont typeface="Wingdings" panose="05000000000000000000" pitchFamily="2" charset="2"/>
              <a:buChar char="§"/>
            </a:pPr>
            <a:r>
              <a:rPr lang="en-GB" sz="2400" dirty="0">
                <a:solidFill>
                  <a:schemeClr val="bg1">
                    <a:lumMod val="50000"/>
                  </a:schemeClr>
                </a:solidFill>
              </a:rPr>
              <a:t>The comScore’ global methods and standards.</a:t>
            </a:r>
          </a:p>
          <a:p>
            <a:pPr marL="342900" indent="-342900">
              <a:lnSpc>
                <a:spcPct val="150000"/>
              </a:lnSpc>
              <a:buFont typeface="Wingdings" panose="05000000000000000000" pitchFamily="2" charset="2"/>
              <a:buChar char="§"/>
            </a:pPr>
            <a:r>
              <a:rPr lang="en-GB" sz="2400" dirty="0">
                <a:solidFill>
                  <a:schemeClr val="bg1">
                    <a:lumMod val="50000"/>
                  </a:schemeClr>
                </a:solidFill>
              </a:rPr>
              <a:t>comScore will deliver monthly figures to Kantar and we will calibrate the figures</a:t>
            </a:r>
          </a:p>
          <a:p>
            <a:pPr marL="342900" indent="-342900">
              <a:lnSpc>
                <a:spcPct val="150000"/>
              </a:lnSpc>
              <a:buFont typeface="Wingdings" panose="05000000000000000000" pitchFamily="2" charset="2"/>
              <a:buChar char="§"/>
            </a:pPr>
            <a:r>
              <a:rPr lang="en-GB" sz="2400" dirty="0">
                <a:solidFill>
                  <a:schemeClr val="bg1">
                    <a:lumMod val="50000"/>
                  </a:schemeClr>
                </a:solidFill>
              </a:rPr>
              <a:t>Validations and calculations of the data are based on the UDM method for monthly data sets. </a:t>
            </a:r>
          </a:p>
          <a:p>
            <a:pPr marL="342900" indent="-342900">
              <a:lnSpc>
                <a:spcPct val="150000"/>
              </a:lnSpc>
              <a:buFont typeface="Wingdings" panose="05000000000000000000" pitchFamily="2" charset="2"/>
              <a:buChar char="§"/>
            </a:pPr>
            <a:r>
              <a:rPr lang="en-GB" sz="2400" dirty="0">
                <a:solidFill>
                  <a:schemeClr val="bg1">
                    <a:lumMod val="50000"/>
                  </a:schemeClr>
                </a:solidFill>
              </a:rPr>
              <a:t>comScore’s main deliveries to the market is analytic tools such as MMX, MoMX, VMX etc. These tools will be used by the media agencies and advertisers.</a:t>
            </a:r>
          </a:p>
        </p:txBody>
      </p:sp>
      <p:sp>
        <p:nvSpPr>
          <p:cNvPr id="3" name="Title 2"/>
          <p:cNvSpPr>
            <a:spLocks noGrp="1"/>
          </p:cNvSpPr>
          <p:nvPr>
            <p:ph type="title"/>
          </p:nvPr>
        </p:nvSpPr>
        <p:spPr>
          <a:xfrm>
            <a:off x="360000" y="8390"/>
            <a:ext cx="11466875" cy="1088451"/>
          </a:xfrm>
        </p:spPr>
        <p:txBody>
          <a:bodyPr/>
          <a:lstStyle/>
          <a:p>
            <a:r>
              <a:rPr lang="en-GB" sz="3200" dirty="0">
                <a:solidFill>
                  <a:srgbClr val="000000"/>
                </a:solidFill>
              </a:rPr>
              <a:t>Measuring Norwegian and international online conten</a:t>
            </a:r>
            <a:r>
              <a:rPr lang="en-GB" dirty="0"/>
              <a:t>t </a:t>
            </a:r>
            <a:endParaRPr lang="en-GB" sz="3200" dirty="0">
              <a:solidFill>
                <a:srgbClr val="000000"/>
              </a:solidFill>
            </a:endParaRPr>
          </a:p>
        </p:txBody>
      </p:sp>
      <p:sp>
        <p:nvSpPr>
          <p:cNvPr id="5" name="Slide Number Placeholder 4"/>
          <p:cNvSpPr>
            <a:spLocks noGrp="1"/>
          </p:cNvSpPr>
          <p:nvPr>
            <p:ph type="sldNum" sz="quarter" idx="4"/>
          </p:nvPr>
        </p:nvSpPr>
        <p:spPr>
          <a:xfrm>
            <a:off x="11064552" y="6654502"/>
            <a:ext cx="969963" cy="196850"/>
          </a:xfrm>
        </p:spPr>
        <p:txBody>
          <a:bodyPr/>
          <a:lstStyle/>
          <a:p>
            <a:pPr algn="r"/>
            <a:fld id="{4034BEE3-566C-4068-A777-C3A4762E861B}" type="slidenum">
              <a:rPr lang="en-GB" smtClean="0"/>
              <a:pPr algn="r"/>
              <a:t>13</a:t>
            </a:fld>
            <a:endParaRPr lang="en-GB" dirty="0"/>
          </a:p>
        </p:txBody>
      </p:sp>
    </p:spTree>
    <p:extLst>
      <p:ext uri="{BB962C8B-B14F-4D97-AF65-F5344CB8AC3E}">
        <p14:creationId xmlns:p14="http://schemas.microsoft.com/office/powerpoint/2010/main" val="319467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60" y="548680"/>
            <a:ext cx="11737304" cy="830997"/>
          </a:xfrm>
          <a:prstGeom prst="rect">
            <a:avLst/>
          </a:prstGeom>
          <a:noFill/>
        </p:spPr>
        <p:txBody>
          <a:bodyPr wrap="square" lIns="0" tIns="0" rIns="0" bIns="0" rtlCol="0">
            <a:spAutoFit/>
          </a:bodyPr>
          <a:lstStyle/>
          <a:p>
            <a:r>
              <a:rPr lang="en-GB" sz="5400" dirty="0">
                <a:solidFill>
                  <a:schemeClr val="bg1"/>
                </a:solidFill>
                <a:effectLst>
                  <a:outerShdw blurRad="38100" dist="38100" dir="2700000" algn="tl">
                    <a:srgbClr val="000000">
                      <a:alpha val="43137"/>
                    </a:srgbClr>
                  </a:outerShdw>
                </a:effectLst>
              </a:rPr>
              <a:t>4. </a:t>
            </a:r>
            <a:r>
              <a:rPr lang="en-GB" sz="5400" dirty="0">
                <a:solidFill>
                  <a:schemeClr val="bg1"/>
                </a:solidFill>
              </a:rPr>
              <a:t>Reporting</a:t>
            </a:r>
            <a:endParaRPr lang="en-GB" sz="54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6163741"/>
            <a:ext cx="12196843" cy="541862"/>
          </a:xfrm>
          <a:prstGeom prst="rect">
            <a:avLst/>
          </a:prstGeom>
          <a:solidFill>
            <a:srgbClr val="000000"/>
          </a:solidFill>
        </p:spPr>
        <p:txBody>
          <a:bodyPr wrap="square" lIns="0" tIns="0" rIns="0" bIns="0" rtlCol="0">
            <a:spAutoFit/>
          </a:bodyPr>
          <a:lstStyle/>
          <a:p>
            <a:endParaRPr lang="en-GB" sz="1600" dirty="0"/>
          </a:p>
        </p:txBody>
      </p:sp>
    </p:spTree>
    <p:extLst>
      <p:ext uri="{BB962C8B-B14F-4D97-AF65-F5344CB8AC3E}">
        <p14:creationId xmlns:p14="http://schemas.microsoft.com/office/powerpoint/2010/main" val="2882147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191126"/>
            <a:ext cx="11466873" cy="4830162"/>
          </a:xfrm>
        </p:spPr>
        <p:txBody>
          <a:bodyPr/>
          <a:lstStyle/>
          <a:p>
            <a:pPr marL="638175" lvl="1" indent="-457200" algn="just"/>
            <a:r>
              <a:rPr lang="en-GB" sz="2400" i="1" dirty="0">
                <a:solidFill>
                  <a:srgbClr val="7030A0"/>
                </a:solidFill>
              </a:rPr>
              <a:t>Kantar Online </a:t>
            </a:r>
            <a:r>
              <a:rPr lang="en-GB" sz="2400" dirty="0">
                <a:solidFill>
                  <a:schemeClr val="bg1">
                    <a:lumMod val="50000"/>
                  </a:schemeClr>
                </a:solidFill>
              </a:rPr>
              <a:t>(Galileo/Gallup PC) will report daily figures for all platforms.</a:t>
            </a:r>
          </a:p>
          <a:p>
            <a:pPr marL="638175" lvl="1" indent="-457200" algn="just"/>
            <a:endParaRPr lang="en-GB" sz="1800" dirty="0">
              <a:solidFill>
                <a:schemeClr val="bg1">
                  <a:lumMod val="50000"/>
                </a:schemeClr>
              </a:solidFill>
            </a:endParaRPr>
          </a:p>
          <a:p>
            <a:pPr marL="638175" lvl="1" indent="-457200" algn="just"/>
            <a:r>
              <a:rPr lang="en-GB" sz="2400" dirty="0">
                <a:solidFill>
                  <a:schemeClr val="bg1">
                    <a:lumMod val="50000"/>
                  </a:schemeClr>
                </a:solidFill>
              </a:rPr>
              <a:t>The publication platform </a:t>
            </a:r>
            <a:r>
              <a:rPr lang="en-GB" sz="2400" i="1" dirty="0">
                <a:solidFill>
                  <a:srgbClr val="7030A0"/>
                </a:solidFill>
              </a:rPr>
              <a:t>Medieportalen</a:t>
            </a:r>
            <a:r>
              <a:rPr lang="en-GB" sz="2400" dirty="0">
                <a:solidFill>
                  <a:srgbClr val="7030A0"/>
                </a:solidFill>
              </a:rPr>
              <a:t> </a:t>
            </a:r>
            <a:r>
              <a:rPr lang="en-GB" sz="2400" dirty="0">
                <a:solidFill>
                  <a:schemeClr val="bg1">
                    <a:lumMod val="50000"/>
                  </a:schemeClr>
                </a:solidFill>
              </a:rPr>
              <a:t>will report daily figures for all platforms monthly. This website will deliver official online figures for all Norwegian media also for TV, radio, newspaper, magazines and online. </a:t>
            </a:r>
          </a:p>
          <a:p>
            <a:pPr marL="638175" lvl="1" indent="-457200" algn="just"/>
            <a:endParaRPr lang="en-GB" sz="1800" dirty="0">
              <a:solidFill>
                <a:schemeClr val="bg1">
                  <a:lumMod val="50000"/>
                </a:schemeClr>
              </a:solidFill>
            </a:endParaRPr>
          </a:p>
          <a:p>
            <a:pPr marL="638175" lvl="1" indent="-457200" algn="just"/>
            <a:r>
              <a:rPr lang="en-GB" sz="2400" u="sng" dirty="0">
                <a:solidFill>
                  <a:schemeClr val="bg1">
                    <a:lumMod val="50000"/>
                  </a:schemeClr>
                </a:solidFill>
              </a:rPr>
              <a:t>For online:</a:t>
            </a:r>
          </a:p>
          <a:p>
            <a:pPr marL="1000125" lvl="3" indent="-457200" algn="just">
              <a:buFont typeface="+mj-lt"/>
              <a:buAutoNum type="arabicPeriod"/>
            </a:pPr>
            <a:r>
              <a:rPr lang="en-GB" sz="2400" dirty="0">
                <a:solidFill>
                  <a:schemeClr val="bg1">
                    <a:lumMod val="50000"/>
                  </a:schemeClr>
                </a:solidFill>
              </a:rPr>
              <a:t>Rankings of daily reach for all platforms</a:t>
            </a:r>
          </a:p>
          <a:p>
            <a:pPr marL="1000125" lvl="3" indent="-457200" algn="just">
              <a:buFont typeface="+mj-lt"/>
              <a:buAutoNum type="arabicPeriod"/>
            </a:pPr>
            <a:r>
              <a:rPr lang="en-GB" sz="2400" dirty="0">
                <a:solidFill>
                  <a:schemeClr val="bg1">
                    <a:lumMod val="50000"/>
                  </a:schemeClr>
                </a:solidFill>
              </a:rPr>
              <a:t>Graphic with demographic profile</a:t>
            </a:r>
          </a:p>
          <a:p>
            <a:pPr marL="1000125" lvl="3" indent="-457200" algn="just">
              <a:buFont typeface="+mj-lt"/>
              <a:buAutoNum type="arabicPeriod"/>
            </a:pPr>
            <a:r>
              <a:rPr lang="en-GB" sz="2400" dirty="0">
                <a:solidFill>
                  <a:schemeClr val="bg1">
                    <a:lumMod val="50000"/>
                  </a:schemeClr>
                </a:solidFill>
              </a:rPr>
              <a:t>Comparison of online sites</a:t>
            </a:r>
          </a:p>
          <a:p>
            <a:pPr marL="1000125" lvl="3" indent="-457200" algn="just">
              <a:buFont typeface="+mj-lt"/>
              <a:buAutoNum type="arabicPeriod"/>
            </a:pPr>
            <a:r>
              <a:rPr lang="en-GB" sz="2400" dirty="0">
                <a:solidFill>
                  <a:schemeClr val="bg1">
                    <a:lumMod val="50000"/>
                  </a:schemeClr>
                </a:solidFill>
              </a:rPr>
              <a:t>Trend analyses</a:t>
            </a:r>
          </a:p>
          <a:p>
            <a:pPr marL="638175" lvl="1" indent="-457200" algn="just">
              <a:buFont typeface="+mj-lt"/>
              <a:buAutoNum type="arabicPeriod"/>
            </a:pPr>
            <a:endParaRPr lang="en-GB" sz="2400" dirty="0">
              <a:solidFill>
                <a:schemeClr val="bg1">
                  <a:lumMod val="50000"/>
                </a:schemeClr>
              </a:solidFill>
            </a:endParaRPr>
          </a:p>
          <a:p>
            <a:pPr marL="638175" lvl="1" indent="-457200" algn="just">
              <a:buFont typeface="+mj-lt"/>
              <a:buAutoNum type="arabicPeriod"/>
            </a:pPr>
            <a:endParaRPr lang="en-GB" sz="2400" dirty="0">
              <a:solidFill>
                <a:schemeClr val="bg1">
                  <a:lumMod val="50000"/>
                </a:schemeClr>
              </a:solidFill>
            </a:endParaRPr>
          </a:p>
          <a:p>
            <a:pPr marL="342900" indent="-342900" algn="just">
              <a:buFont typeface="Wingdings" panose="05000000000000000000" pitchFamily="2" charset="2"/>
              <a:buChar char="§"/>
            </a:pPr>
            <a:endParaRPr lang="en-GB" sz="2400" dirty="0">
              <a:solidFill>
                <a:schemeClr val="bg1">
                  <a:lumMod val="50000"/>
                </a:schemeClr>
              </a:solidFill>
            </a:endParaRPr>
          </a:p>
          <a:p>
            <a:pPr marL="342900" indent="-342900" algn="just">
              <a:buFont typeface="Wingdings" panose="05000000000000000000" pitchFamily="2" charset="2"/>
              <a:buChar char="§"/>
            </a:pPr>
            <a:endParaRPr lang="en-GB" sz="2400" dirty="0">
              <a:solidFill>
                <a:schemeClr val="bg1">
                  <a:lumMod val="50000"/>
                </a:schemeClr>
              </a:solidFill>
            </a:endParaRPr>
          </a:p>
        </p:txBody>
      </p:sp>
      <p:sp>
        <p:nvSpPr>
          <p:cNvPr id="3" name="Title 2"/>
          <p:cNvSpPr>
            <a:spLocks noGrp="1"/>
          </p:cNvSpPr>
          <p:nvPr>
            <p:ph type="title"/>
          </p:nvPr>
        </p:nvSpPr>
        <p:spPr>
          <a:xfrm>
            <a:off x="359999" y="8389"/>
            <a:ext cx="11466875" cy="1026328"/>
          </a:xfrm>
        </p:spPr>
        <p:txBody>
          <a:bodyPr/>
          <a:lstStyle/>
          <a:p>
            <a:r>
              <a:rPr lang="en-GB" sz="3200" dirty="0">
                <a:solidFill>
                  <a:srgbClr val="000000"/>
                </a:solidFill>
              </a:rPr>
              <a:t>Monthly calibration from comScore to C&amp;M (NRS)</a:t>
            </a:r>
          </a:p>
        </p:txBody>
      </p:sp>
      <p:sp>
        <p:nvSpPr>
          <p:cNvPr id="5" name="Slide Number Placeholder 4"/>
          <p:cNvSpPr>
            <a:spLocks noGrp="1"/>
          </p:cNvSpPr>
          <p:nvPr>
            <p:ph type="sldNum" sz="quarter" idx="4"/>
          </p:nvPr>
        </p:nvSpPr>
        <p:spPr>
          <a:xfrm>
            <a:off x="11064552" y="6654502"/>
            <a:ext cx="969962" cy="196850"/>
          </a:xfrm>
        </p:spPr>
        <p:txBody>
          <a:bodyPr/>
          <a:lstStyle/>
          <a:p>
            <a:pPr algn="r"/>
            <a:fld id="{4034BEE3-566C-4068-A777-C3A4762E861B}" type="slidenum">
              <a:rPr lang="en-GB" smtClean="0"/>
              <a:pPr algn="r"/>
              <a:t>15</a:t>
            </a:fld>
            <a:endParaRPr lang="en-GB" dirty="0"/>
          </a:p>
        </p:txBody>
      </p:sp>
    </p:spTree>
    <p:extLst>
      <p:ext uri="{BB962C8B-B14F-4D97-AF65-F5344CB8AC3E}">
        <p14:creationId xmlns:p14="http://schemas.microsoft.com/office/powerpoint/2010/main" val="116794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0000" y="176803"/>
            <a:ext cx="11466875" cy="1505693"/>
          </a:xfrm>
        </p:spPr>
        <p:txBody>
          <a:bodyPr/>
          <a:lstStyle/>
          <a:p>
            <a:r>
              <a:rPr lang="nb-NO" dirty="0"/>
              <a:t>1</a:t>
            </a:r>
            <a:r>
              <a:rPr lang="nb-NO" sz="3200" dirty="0">
                <a:solidFill>
                  <a:srgbClr val="000000"/>
                </a:solidFill>
              </a:rPr>
              <a:t>. Rankings</a:t>
            </a:r>
            <a:br>
              <a:rPr lang="nb-NO" sz="3200" dirty="0">
                <a:solidFill>
                  <a:srgbClr val="000000"/>
                </a:solidFill>
              </a:rPr>
            </a:br>
            <a:r>
              <a:rPr lang="nb-NO" b="0" dirty="0">
                <a:solidFill>
                  <a:schemeClr val="bg1">
                    <a:lumMod val="50000"/>
                  </a:schemeClr>
                </a:solidFill>
              </a:rPr>
              <a:t>(Medieportalen)</a:t>
            </a:r>
            <a:endParaRPr lang="nb-NO" sz="3200" b="0" dirty="0">
              <a:solidFill>
                <a:schemeClr val="bg1">
                  <a:lumMod val="50000"/>
                </a:schemeClr>
              </a:solidFill>
            </a:endParaRPr>
          </a:p>
        </p:txBody>
      </p:sp>
      <p:sp>
        <p:nvSpPr>
          <p:cNvPr id="5" name="Plassholder for lysbildenummer 4"/>
          <p:cNvSpPr>
            <a:spLocks noGrp="1"/>
          </p:cNvSpPr>
          <p:nvPr>
            <p:ph type="sldNum" sz="quarter" idx="4"/>
          </p:nvPr>
        </p:nvSpPr>
        <p:spPr/>
        <p:txBody>
          <a:bodyPr/>
          <a:lstStyle/>
          <a:p>
            <a:fld id="{4034BEE3-566C-4068-A777-C3A4762E861B}" type="slidenum">
              <a:rPr lang="en-GB" smtClean="0"/>
              <a:pPr/>
              <a:t>16</a:t>
            </a:fld>
            <a:endParaRPr lang="en-GB" dirty="0"/>
          </a:p>
        </p:txBody>
      </p:sp>
      <p:pic>
        <p:nvPicPr>
          <p:cNvPr id="3" name="Picture 2" descr="C:\Users\TORE~1.OST\AppData\Local\Temp\x10sctmp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790" y="164611"/>
            <a:ext cx="7158085" cy="4990844"/>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7557" y="4857225"/>
            <a:ext cx="1770566" cy="14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779000" y="1053011"/>
            <a:ext cx="2047875" cy="4052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nb-NO" sz="1600" dirty="0"/>
          </a:p>
        </p:txBody>
      </p:sp>
    </p:spTree>
    <p:extLst>
      <p:ext uri="{BB962C8B-B14F-4D97-AF65-F5344CB8AC3E}">
        <p14:creationId xmlns:p14="http://schemas.microsoft.com/office/powerpoint/2010/main" val="9225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5140" y="149860"/>
            <a:ext cx="5967664" cy="1396278"/>
          </a:xfrm>
        </p:spPr>
        <p:txBody>
          <a:bodyPr/>
          <a:lstStyle/>
          <a:p>
            <a:pPr marL="361950" lvl="2" algn="l"/>
            <a:r>
              <a:rPr lang="en-GB" sz="3200" b="1" dirty="0">
                <a:solidFill>
                  <a:srgbClr val="000000"/>
                </a:solidFill>
                <a:latin typeface="+mj-lt"/>
              </a:rPr>
              <a:t>2. Graphic with </a:t>
            </a:r>
            <a:br>
              <a:rPr lang="en-GB" sz="3200" b="1" dirty="0">
                <a:solidFill>
                  <a:srgbClr val="000000"/>
                </a:solidFill>
                <a:latin typeface="+mj-lt"/>
              </a:rPr>
            </a:br>
            <a:r>
              <a:rPr lang="en-GB" sz="3200" b="1" dirty="0">
                <a:solidFill>
                  <a:srgbClr val="000000"/>
                </a:solidFill>
                <a:latin typeface="+mj-lt"/>
              </a:rPr>
              <a:t>demographic profiles</a:t>
            </a:r>
            <a:br>
              <a:rPr lang="en-GB" sz="3200" b="1" dirty="0">
                <a:solidFill>
                  <a:srgbClr val="000000"/>
                </a:solidFill>
                <a:latin typeface="+mj-lt"/>
              </a:rPr>
            </a:br>
            <a:r>
              <a:rPr lang="nb-NO" sz="3200" b="0" dirty="0">
                <a:solidFill>
                  <a:schemeClr val="bg1">
                    <a:lumMod val="50000"/>
                  </a:schemeClr>
                </a:solidFill>
              </a:rPr>
              <a:t>(Medieportalen)</a:t>
            </a:r>
            <a:endParaRPr lang="en-GB" sz="3200" b="1" dirty="0">
              <a:solidFill>
                <a:srgbClr val="000000"/>
              </a:solidFill>
              <a:latin typeface="+mj-lt"/>
            </a:endParaRPr>
          </a:p>
        </p:txBody>
      </p:sp>
      <p:sp>
        <p:nvSpPr>
          <p:cNvPr id="5" name="Plassholder for lysbildenummer 4"/>
          <p:cNvSpPr>
            <a:spLocks noGrp="1"/>
          </p:cNvSpPr>
          <p:nvPr>
            <p:ph type="sldNum" sz="quarter" idx="4"/>
          </p:nvPr>
        </p:nvSpPr>
        <p:spPr/>
        <p:txBody>
          <a:bodyPr/>
          <a:lstStyle/>
          <a:p>
            <a:fld id="{4034BEE3-566C-4068-A777-C3A4762E861B}" type="slidenum">
              <a:rPr lang="en-GB" smtClean="0"/>
              <a:pPr/>
              <a:t>17</a:t>
            </a:fld>
            <a:endParaRPr lang="en-GB" dirty="0"/>
          </a:p>
        </p:txBody>
      </p:sp>
      <p:pic>
        <p:nvPicPr>
          <p:cNvPr id="3" name="Picture 2" descr="C:\Users\TORE~1.OST\AppData\Local\Temp\x10sctmp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414" y="143764"/>
            <a:ext cx="6733210" cy="581773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8618" y="5788403"/>
            <a:ext cx="1770566" cy="14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72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60" y="548680"/>
            <a:ext cx="11737304" cy="830997"/>
          </a:xfrm>
          <a:prstGeom prst="rect">
            <a:avLst/>
          </a:prstGeom>
          <a:noFill/>
        </p:spPr>
        <p:txBody>
          <a:bodyPr wrap="square" lIns="0" tIns="0" rIns="0" bIns="0" rtlCol="0">
            <a:spAutoFit/>
          </a:bodyPr>
          <a:lstStyle/>
          <a:p>
            <a:r>
              <a:rPr lang="en-GB" sz="5400" dirty="0">
                <a:solidFill>
                  <a:schemeClr val="bg1"/>
                </a:solidFill>
                <a:effectLst>
                  <a:outerShdw blurRad="38100" dist="38100" dir="2700000" algn="tl">
                    <a:srgbClr val="000000">
                      <a:alpha val="43137"/>
                    </a:srgbClr>
                  </a:outerShdw>
                </a:effectLst>
              </a:rPr>
              <a:t>5. </a:t>
            </a:r>
            <a:r>
              <a:rPr lang="en-GB" sz="5400" dirty="0">
                <a:solidFill>
                  <a:schemeClr val="bg1"/>
                </a:solidFill>
              </a:rPr>
              <a:t>Some challenges</a:t>
            </a:r>
            <a:endParaRPr lang="en-GB" sz="54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6163741"/>
            <a:ext cx="12196843" cy="541862"/>
          </a:xfrm>
          <a:prstGeom prst="rect">
            <a:avLst/>
          </a:prstGeom>
          <a:solidFill>
            <a:srgbClr val="000000"/>
          </a:solidFill>
        </p:spPr>
        <p:txBody>
          <a:bodyPr wrap="square" lIns="0" tIns="0" rIns="0" bIns="0" rtlCol="0">
            <a:spAutoFit/>
          </a:bodyPr>
          <a:lstStyle/>
          <a:p>
            <a:endParaRPr lang="en-GB" sz="1600" dirty="0"/>
          </a:p>
        </p:txBody>
      </p:sp>
    </p:spTree>
    <p:extLst>
      <p:ext uri="{BB962C8B-B14F-4D97-AF65-F5344CB8AC3E}">
        <p14:creationId xmlns:p14="http://schemas.microsoft.com/office/powerpoint/2010/main" val="388703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505" y="1034717"/>
            <a:ext cx="11634369" cy="5137483"/>
          </a:xfrm>
        </p:spPr>
        <p:txBody>
          <a:bodyPr/>
          <a:lstStyle/>
          <a:p>
            <a:pPr marL="638175" lvl="1" indent="-457200" algn="just"/>
            <a:r>
              <a:rPr lang="en-GB" sz="2000" dirty="0">
                <a:solidFill>
                  <a:schemeClr val="bg1">
                    <a:lumMod val="50000"/>
                  </a:schemeClr>
                </a:solidFill>
              </a:rPr>
              <a:t>comScore’s </a:t>
            </a:r>
            <a:r>
              <a:rPr lang="en-GB" sz="2000" i="1" dirty="0">
                <a:solidFill>
                  <a:srgbClr val="7030A0"/>
                </a:solidFill>
              </a:rPr>
              <a:t>UDM method is developed for mainly reporting monthly audience measurement figures</a:t>
            </a:r>
            <a:r>
              <a:rPr lang="en-GB" sz="2000" dirty="0">
                <a:solidFill>
                  <a:schemeClr val="bg1">
                    <a:lumMod val="50000"/>
                  </a:schemeClr>
                </a:solidFill>
              </a:rPr>
              <a:t>, - not for daily reach (ADV). However, the Norwegian publishers are used to daily averages as their currency. </a:t>
            </a:r>
          </a:p>
          <a:p>
            <a:pPr marL="638175" lvl="1" indent="-457200" algn="just"/>
            <a:endParaRPr lang="en-GB" dirty="0">
              <a:solidFill>
                <a:schemeClr val="bg1">
                  <a:lumMod val="50000"/>
                </a:schemeClr>
              </a:solidFill>
            </a:endParaRPr>
          </a:p>
          <a:p>
            <a:pPr lvl="1" indent="0" algn="just">
              <a:buNone/>
            </a:pPr>
            <a:r>
              <a:rPr lang="en-GB" sz="2000" u="sng" dirty="0">
                <a:solidFill>
                  <a:schemeClr val="bg1">
                    <a:lumMod val="50000"/>
                  </a:schemeClr>
                </a:solidFill>
              </a:rPr>
              <a:t>Technical and practical challenges:</a:t>
            </a:r>
          </a:p>
          <a:p>
            <a:pPr marL="523875" lvl="1" indent="-342900">
              <a:buFont typeface="+mj-lt"/>
              <a:buAutoNum type="arabicPeriod"/>
            </a:pPr>
            <a:r>
              <a:rPr lang="en-US" sz="2000" dirty="0"/>
              <a:t>There are still many websites that have </a:t>
            </a:r>
            <a:r>
              <a:rPr lang="en-US" sz="2000" i="1" dirty="0">
                <a:solidFill>
                  <a:srgbClr val="7030A0"/>
                </a:solidFill>
              </a:rPr>
              <a:t>not fully tagged </a:t>
            </a:r>
            <a:r>
              <a:rPr lang="en-US" sz="2000" dirty="0"/>
              <a:t>all their content. This is imperative for the ADV calculations.</a:t>
            </a:r>
          </a:p>
          <a:p>
            <a:pPr marL="523875" lvl="1" indent="-342900">
              <a:buFont typeface="+mj-lt"/>
              <a:buAutoNum type="arabicPeriod"/>
            </a:pPr>
            <a:r>
              <a:rPr lang="en-US" sz="2000" i="1" dirty="0">
                <a:solidFill>
                  <a:srgbClr val="7030A0"/>
                </a:solidFill>
              </a:rPr>
              <a:t>Nedoms</a:t>
            </a:r>
            <a:r>
              <a:rPr lang="en-US" sz="2000" dirty="0">
                <a:solidFill>
                  <a:srgbClr val="7030A0"/>
                </a:solidFill>
              </a:rPr>
              <a:t> </a:t>
            </a:r>
            <a:r>
              <a:rPr lang="en-US" sz="2000" dirty="0"/>
              <a:t>(Non-essential domains) are URLs (pop-ups/pop-unders) that should not be included in the reportable entity. These needs to be confirmed with the clients and cleaned from the measured data. </a:t>
            </a:r>
          </a:p>
          <a:p>
            <a:pPr marL="523875" lvl="1" indent="-342900">
              <a:buFont typeface="+mj-lt"/>
              <a:buAutoNum type="arabicPeriod"/>
            </a:pPr>
            <a:r>
              <a:rPr lang="en-US" sz="2000" dirty="0"/>
              <a:t>Microsoft Defender AV dropped comScore of their whitelist in error, resulting in </a:t>
            </a:r>
            <a:r>
              <a:rPr lang="en-US" sz="2000" i="1" dirty="0">
                <a:solidFill>
                  <a:srgbClr val="7030A0"/>
                </a:solidFill>
              </a:rPr>
              <a:t>a loss of 1000 panel-members</a:t>
            </a:r>
            <a:r>
              <a:rPr lang="en-US" sz="2000" dirty="0"/>
              <a:t>. Panel build-up is in progress and expected to reach normal levels in June. </a:t>
            </a:r>
          </a:p>
          <a:p>
            <a:pPr marL="523875" lvl="1" indent="-342900">
              <a:buFont typeface="+mj-lt"/>
              <a:buAutoNum type="arabicPeriod"/>
            </a:pPr>
            <a:endParaRPr lang="en-US" b="1" dirty="0"/>
          </a:p>
          <a:p>
            <a:pPr marL="638175" lvl="1" indent="-457200" algn="just"/>
            <a:r>
              <a:rPr lang="en-US" sz="2000" i="1" dirty="0">
                <a:solidFill>
                  <a:srgbClr val="7030A0"/>
                </a:solidFill>
              </a:rPr>
              <a:t>The data inputs to the Average Daily Visitors (ADV) calculation still need to be cleaned up before the measure can play the role of the currency.</a:t>
            </a:r>
            <a:endParaRPr lang="en-GB" sz="2000" dirty="0">
              <a:solidFill>
                <a:schemeClr val="bg1">
                  <a:lumMod val="50000"/>
                </a:schemeClr>
              </a:solidFill>
            </a:endParaRPr>
          </a:p>
          <a:p>
            <a:pPr marL="638175" lvl="1" indent="-457200" algn="just">
              <a:buFont typeface="+mj-lt"/>
              <a:buAutoNum type="arabicPeriod"/>
            </a:pPr>
            <a:endParaRPr lang="en-GB" sz="2000" dirty="0">
              <a:solidFill>
                <a:schemeClr val="bg1">
                  <a:lumMod val="50000"/>
                </a:schemeClr>
              </a:solidFill>
            </a:endParaRPr>
          </a:p>
          <a:p>
            <a:pPr marL="638175" lvl="1" indent="-457200" algn="just">
              <a:buFont typeface="+mj-lt"/>
              <a:buAutoNum type="arabicPeriod"/>
            </a:pPr>
            <a:endParaRPr lang="en-GB" sz="2000" dirty="0">
              <a:solidFill>
                <a:schemeClr val="bg1">
                  <a:lumMod val="50000"/>
                </a:schemeClr>
              </a:solidFill>
            </a:endParaRPr>
          </a:p>
          <a:p>
            <a:pPr marL="342900" indent="-342900" algn="just">
              <a:buFont typeface="Wingdings" panose="05000000000000000000" pitchFamily="2" charset="2"/>
              <a:buChar char="§"/>
            </a:pPr>
            <a:endParaRPr lang="en-GB" sz="2000" dirty="0">
              <a:solidFill>
                <a:schemeClr val="bg1">
                  <a:lumMod val="50000"/>
                </a:schemeClr>
              </a:solidFill>
            </a:endParaRPr>
          </a:p>
          <a:p>
            <a:pPr marL="342900" indent="-342900" algn="just">
              <a:buFont typeface="Wingdings" panose="05000000000000000000" pitchFamily="2" charset="2"/>
              <a:buChar char="§"/>
            </a:pPr>
            <a:endParaRPr lang="en-GB" sz="2000" dirty="0">
              <a:solidFill>
                <a:schemeClr val="bg1">
                  <a:lumMod val="50000"/>
                </a:schemeClr>
              </a:solidFill>
            </a:endParaRPr>
          </a:p>
        </p:txBody>
      </p:sp>
      <p:sp>
        <p:nvSpPr>
          <p:cNvPr id="3" name="Title 2"/>
          <p:cNvSpPr>
            <a:spLocks noGrp="1"/>
          </p:cNvSpPr>
          <p:nvPr>
            <p:ph type="title"/>
          </p:nvPr>
        </p:nvSpPr>
        <p:spPr>
          <a:xfrm>
            <a:off x="360000" y="8389"/>
            <a:ext cx="11466875" cy="1026328"/>
          </a:xfrm>
        </p:spPr>
        <p:txBody>
          <a:bodyPr/>
          <a:lstStyle/>
          <a:p>
            <a:r>
              <a:rPr lang="en-GB" sz="3200" dirty="0">
                <a:solidFill>
                  <a:srgbClr val="000000"/>
                </a:solidFill>
              </a:rPr>
              <a:t>Some challenges</a:t>
            </a:r>
          </a:p>
        </p:txBody>
      </p:sp>
      <p:sp>
        <p:nvSpPr>
          <p:cNvPr id="5" name="Slide Number Placeholder 4"/>
          <p:cNvSpPr>
            <a:spLocks noGrp="1"/>
          </p:cNvSpPr>
          <p:nvPr>
            <p:ph type="sldNum" sz="quarter" idx="4"/>
          </p:nvPr>
        </p:nvSpPr>
        <p:spPr>
          <a:xfrm>
            <a:off x="11064552" y="6654502"/>
            <a:ext cx="969963" cy="196850"/>
          </a:xfrm>
        </p:spPr>
        <p:txBody>
          <a:bodyPr/>
          <a:lstStyle/>
          <a:p>
            <a:pPr algn="r"/>
            <a:fld id="{4034BEE3-566C-4068-A777-C3A4762E861B}" type="slidenum">
              <a:rPr lang="en-GB" smtClean="0"/>
              <a:pPr algn="r"/>
              <a:t>19</a:t>
            </a:fld>
            <a:endParaRPr lang="en-GB" dirty="0"/>
          </a:p>
        </p:txBody>
      </p:sp>
    </p:spTree>
    <p:extLst>
      <p:ext uri="{BB962C8B-B14F-4D97-AF65-F5344CB8AC3E}">
        <p14:creationId xmlns:p14="http://schemas.microsoft.com/office/powerpoint/2010/main" val="156549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124744"/>
            <a:ext cx="11466873" cy="4896544"/>
          </a:xfrm>
        </p:spPr>
        <p:txBody>
          <a:bodyPr/>
          <a:lstStyle/>
          <a:p>
            <a:pPr marL="457200" indent="-457200">
              <a:lnSpc>
                <a:spcPct val="150000"/>
              </a:lnSpc>
              <a:buFont typeface="+mj-lt"/>
              <a:buAutoNum type="arabicPeriod"/>
            </a:pPr>
            <a:r>
              <a:rPr lang="en-GB" sz="2800" dirty="0"/>
              <a:t>Introduction</a:t>
            </a:r>
          </a:p>
          <a:p>
            <a:pPr marL="457200" indent="-457200">
              <a:lnSpc>
                <a:spcPct val="150000"/>
              </a:lnSpc>
              <a:buFont typeface="+mj-lt"/>
              <a:buAutoNum type="arabicPeriod"/>
            </a:pPr>
            <a:r>
              <a:rPr lang="en-GB" sz="2800" dirty="0"/>
              <a:t>The newspaper measurement </a:t>
            </a:r>
          </a:p>
          <a:p>
            <a:pPr marL="457200" indent="-457200">
              <a:lnSpc>
                <a:spcPct val="150000"/>
              </a:lnSpc>
              <a:buFont typeface="+mj-lt"/>
              <a:buAutoNum type="arabicPeriod"/>
            </a:pPr>
            <a:r>
              <a:rPr lang="en-GB" sz="2800" dirty="0"/>
              <a:t>The online measurements</a:t>
            </a:r>
          </a:p>
          <a:p>
            <a:pPr marL="457200" indent="-457200">
              <a:lnSpc>
                <a:spcPct val="150000"/>
              </a:lnSpc>
              <a:buFont typeface="+mj-lt"/>
              <a:buAutoNum type="arabicPeriod"/>
            </a:pPr>
            <a:r>
              <a:rPr lang="en-GB" sz="2800" dirty="0"/>
              <a:t>Reporting </a:t>
            </a:r>
          </a:p>
          <a:p>
            <a:pPr marL="457200" indent="-457200">
              <a:lnSpc>
                <a:spcPct val="150000"/>
              </a:lnSpc>
              <a:buFont typeface="+mj-lt"/>
              <a:buAutoNum type="arabicPeriod"/>
            </a:pPr>
            <a:r>
              <a:rPr lang="en-GB" sz="2800" dirty="0"/>
              <a:t>Some challenges</a:t>
            </a:r>
          </a:p>
          <a:p>
            <a:pPr marL="457200" indent="-457200">
              <a:lnSpc>
                <a:spcPct val="150000"/>
              </a:lnSpc>
              <a:buFont typeface="+mj-lt"/>
              <a:buAutoNum type="arabicPeriod"/>
            </a:pPr>
            <a:r>
              <a:rPr lang="en-GB" sz="2800" dirty="0"/>
              <a:t>Future perspectives</a:t>
            </a:r>
          </a:p>
          <a:p>
            <a:pPr marL="342900" indent="-342900">
              <a:lnSpc>
                <a:spcPct val="150000"/>
              </a:lnSpc>
              <a:buAutoNum type="arabicPeriod"/>
            </a:pPr>
            <a:endParaRPr lang="en-GB" sz="2800" dirty="0"/>
          </a:p>
        </p:txBody>
      </p:sp>
      <p:sp>
        <p:nvSpPr>
          <p:cNvPr id="3" name="Title 2"/>
          <p:cNvSpPr>
            <a:spLocks noGrp="1"/>
          </p:cNvSpPr>
          <p:nvPr>
            <p:ph type="title"/>
          </p:nvPr>
        </p:nvSpPr>
        <p:spPr>
          <a:xfrm>
            <a:off x="370343" y="89760"/>
            <a:ext cx="11466875" cy="478918"/>
          </a:xfrm>
        </p:spPr>
        <p:txBody>
          <a:bodyPr/>
          <a:lstStyle/>
          <a:p>
            <a:r>
              <a:rPr lang="en-GB" dirty="0">
                <a:solidFill>
                  <a:srgbClr val="1C1C1C"/>
                </a:solidFill>
              </a:rPr>
              <a:t>Agenda</a:t>
            </a:r>
            <a:endParaRPr lang="en-GB" b="0" dirty="0">
              <a:solidFill>
                <a:srgbClr val="1C1C1C"/>
              </a:solidFill>
            </a:endParaRPr>
          </a:p>
        </p:txBody>
      </p:sp>
      <p:sp>
        <p:nvSpPr>
          <p:cNvPr id="5" name="Slide Number Placeholder 4"/>
          <p:cNvSpPr>
            <a:spLocks noGrp="1"/>
          </p:cNvSpPr>
          <p:nvPr>
            <p:ph type="sldNum" sz="quarter" idx="4"/>
          </p:nvPr>
        </p:nvSpPr>
        <p:spPr>
          <a:xfrm>
            <a:off x="11064552" y="6654502"/>
            <a:ext cx="969962" cy="196850"/>
          </a:xfrm>
        </p:spPr>
        <p:txBody>
          <a:bodyPr/>
          <a:lstStyle/>
          <a:p>
            <a:pPr algn="r"/>
            <a:fld id="{4034BEE3-566C-4068-A777-C3A4762E861B}" type="slidenum">
              <a:rPr lang="en-GB" smtClean="0"/>
              <a:pPr algn="r"/>
              <a:t>2</a:t>
            </a:fld>
            <a:endParaRPr lang="en-GB" dirty="0"/>
          </a:p>
        </p:txBody>
      </p:sp>
      <p:pic>
        <p:nvPicPr>
          <p:cNvPr id="6" name="Bild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5498" y="6449462"/>
            <a:ext cx="3171720" cy="2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17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191126"/>
            <a:ext cx="11466873" cy="4830162"/>
          </a:xfrm>
        </p:spPr>
        <p:txBody>
          <a:bodyPr/>
          <a:lstStyle/>
          <a:p>
            <a:pPr marL="638175" lvl="1" indent="-457200" algn="just"/>
            <a:r>
              <a:rPr lang="en-GB" sz="2400" dirty="0">
                <a:solidFill>
                  <a:schemeClr val="bg1">
                    <a:lumMod val="50000"/>
                  </a:schemeClr>
                </a:solidFill>
              </a:rPr>
              <a:t>The media, media agencies, advertisers and the public are waiting to see the new online figures.</a:t>
            </a:r>
          </a:p>
          <a:p>
            <a:pPr marL="638175" lvl="1" indent="-457200" algn="just"/>
            <a:r>
              <a:rPr lang="en-GB" sz="2400" dirty="0">
                <a:solidFill>
                  <a:schemeClr val="bg1">
                    <a:lumMod val="50000"/>
                  </a:schemeClr>
                </a:solidFill>
              </a:rPr>
              <a:t>The census data gives stable, credible and transparent figures.</a:t>
            </a:r>
          </a:p>
          <a:p>
            <a:pPr marL="638175" lvl="1" indent="-457200" algn="just"/>
            <a:r>
              <a:rPr lang="en-GB" sz="2400" dirty="0">
                <a:solidFill>
                  <a:schemeClr val="bg1">
                    <a:lumMod val="50000"/>
                  </a:schemeClr>
                </a:solidFill>
              </a:rPr>
              <a:t>We have many analysis that shows collerations between census data and audience data (ref. EMRO 2015).</a:t>
            </a:r>
          </a:p>
          <a:p>
            <a:pPr marL="638175" lvl="1" indent="-457200" algn="just"/>
            <a:r>
              <a:rPr lang="en-GB" sz="2400" dirty="0">
                <a:solidFill>
                  <a:schemeClr val="bg1">
                    <a:lumMod val="50000"/>
                  </a:schemeClr>
                </a:solidFill>
              </a:rPr>
              <a:t>The ratios for UDM (ADV) and census data on daily basis are between 1.0 and 1.2 for the largest sites who have valid UDM (ADV) figures.</a:t>
            </a:r>
          </a:p>
          <a:p>
            <a:pPr marL="638175" lvl="1" indent="-457200" algn="just"/>
            <a:endParaRPr lang="en-GB" sz="2400" dirty="0">
              <a:solidFill>
                <a:schemeClr val="bg1">
                  <a:lumMod val="50000"/>
                </a:schemeClr>
              </a:solidFill>
            </a:endParaRPr>
          </a:p>
          <a:p>
            <a:pPr lvl="1" indent="0" algn="just">
              <a:buNone/>
            </a:pPr>
            <a:r>
              <a:rPr lang="en-GB" sz="2400" u="sng" dirty="0">
                <a:solidFill>
                  <a:schemeClr val="bg1">
                    <a:lumMod val="50000"/>
                  </a:schemeClr>
                </a:solidFill>
              </a:rPr>
              <a:t>A proposal for a solution for the May data:</a:t>
            </a:r>
          </a:p>
          <a:p>
            <a:pPr marL="819150" lvl="2" indent="-457200" algn="just">
              <a:buFont typeface="+mj-lt"/>
              <a:buAutoNum type="arabicPeriod"/>
            </a:pPr>
            <a:r>
              <a:rPr lang="en-GB" sz="2400" dirty="0">
                <a:solidFill>
                  <a:schemeClr val="bg1">
                    <a:lumMod val="50000"/>
                  </a:schemeClr>
                </a:solidFill>
              </a:rPr>
              <a:t>Use UDM ADV for the largest sites with valid data (ref. tagging &amp; Nedoms).</a:t>
            </a:r>
          </a:p>
          <a:p>
            <a:pPr marL="819150" lvl="2" indent="-457200" algn="just">
              <a:buFont typeface="+mj-lt"/>
              <a:buAutoNum type="arabicPeriod"/>
            </a:pPr>
            <a:r>
              <a:rPr lang="en-GB" sz="2400" dirty="0">
                <a:solidFill>
                  <a:schemeClr val="bg1">
                    <a:lumMod val="50000"/>
                  </a:schemeClr>
                </a:solidFill>
              </a:rPr>
              <a:t>CookieToPerson (</a:t>
            </a:r>
            <a:r>
              <a:rPr lang="en-GB" sz="2400" i="1" dirty="0">
                <a:solidFill>
                  <a:srgbClr val="7030A0"/>
                </a:solidFill>
              </a:rPr>
              <a:t>C2P</a:t>
            </a:r>
            <a:r>
              <a:rPr lang="en-GB" sz="2400" dirty="0">
                <a:solidFill>
                  <a:schemeClr val="bg1">
                    <a:lumMod val="50000"/>
                  </a:schemeClr>
                </a:solidFill>
              </a:rPr>
              <a:t>) for homogeneous groups of sites.    </a:t>
            </a:r>
          </a:p>
          <a:p>
            <a:pPr marL="638175" lvl="1" indent="-457200" algn="just">
              <a:buFont typeface="+mj-lt"/>
              <a:buAutoNum type="arabicPeriod"/>
            </a:pPr>
            <a:endParaRPr lang="en-GB" sz="2400" dirty="0">
              <a:solidFill>
                <a:schemeClr val="bg1">
                  <a:lumMod val="50000"/>
                </a:schemeClr>
              </a:solidFill>
            </a:endParaRPr>
          </a:p>
          <a:p>
            <a:pPr marL="342900" indent="-342900" algn="just">
              <a:buFont typeface="Wingdings" panose="05000000000000000000" pitchFamily="2" charset="2"/>
              <a:buChar char="§"/>
            </a:pPr>
            <a:endParaRPr lang="en-GB" sz="2400" dirty="0">
              <a:solidFill>
                <a:schemeClr val="bg1">
                  <a:lumMod val="50000"/>
                </a:schemeClr>
              </a:solidFill>
            </a:endParaRPr>
          </a:p>
          <a:p>
            <a:pPr marL="342900" indent="-342900" algn="just">
              <a:buFont typeface="Wingdings" panose="05000000000000000000" pitchFamily="2" charset="2"/>
              <a:buChar char="§"/>
            </a:pPr>
            <a:endParaRPr lang="en-GB" sz="2400" dirty="0">
              <a:solidFill>
                <a:schemeClr val="bg1">
                  <a:lumMod val="50000"/>
                </a:schemeClr>
              </a:solidFill>
            </a:endParaRPr>
          </a:p>
        </p:txBody>
      </p:sp>
      <p:sp>
        <p:nvSpPr>
          <p:cNvPr id="3" name="Title 2"/>
          <p:cNvSpPr>
            <a:spLocks noGrp="1"/>
          </p:cNvSpPr>
          <p:nvPr>
            <p:ph type="title"/>
          </p:nvPr>
        </p:nvSpPr>
        <p:spPr>
          <a:xfrm>
            <a:off x="359999" y="8389"/>
            <a:ext cx="11466875" cy="1026328"/>
          </a:xfrm>
        </p:spPr>
        <p:txBody>
          <a:bodyPr/>
          <a:lstStyle/>
          <a:p>
            <a:r>
              <a:rPr lang="en-GB" sz="3200" dirty="0">
                <a:solidFill>
                  <a:srgbClr val="000000"/>
                </a:solidFill>
              </a:rPr>
              <a:t>A temporary solution for </a:t>
            </a:r>
            <a:r>
              <a:rPr lang="en-GB" sz="3200" u="sng" dirty="0">
                <a:solidFill>
                  <a:srgbClr val="000000"/>
                </a:solidFill>
              </a:rPr>
              <a:t>desktop</a:t>
            </a:r>
            <a:r>
              <a:rPr lang="en-GB" sz="3200" dirty="0">
                <a:solidFill>
                  <a:srgbClr val="000000"/>
                </a:solidFill>
              </a:rPr>
              <a:t> figures </a:t>
            </a:r>
          </a:p>
        </p:txBody>
      </p:sp>
      <p:sp>
        <p:nvSpPr>
          <p:cNvPr id="5" name="Slide Number Placeholder 4"/>
          <p:cNvSpPr>
            <a:spLocks noGrp="1"/>
          </p:cNvSpPr>
          <p:nvPr>
            <p:ph type="sldNum" sz="quarter" idx="4"/>
          </p:nvPr>
        </p:nvSpPr>
        <p:spPr>
          <a:xfrm>
            <a:off x="11064552" y="6654502"/>
            <a:ext cx="969962" cy="196850"/>
          </a:xfrm>
        </p:spPr>
        <p:txBody>
          <a:bodyPr/>
          <a:lstStyle/>
          <a:p>
            <a:pPr algn="r"/>
            <a:fld id="{4034BEE3-566C-4068-A777-C3A4762E861B}" type="slidenum">
              <a:rPr lang="en-GB" smtClean="0"/>
              <a:pPr algn="r"/>
              <a:t>20</a:t>
            </a:fld>
            <a:endParaRPr lang="en-GB" dirty="0"/>
          </a:p>
        </p:txBody>
      </p:sp>
    </p:spTree>
    <p:extLst>
      <p:ext uri="{BB962C8B-B14F-4D97-AF65-F5344CB8AC3E}">
        <p14:creationId xmlns:p14="http://schemas.microsoft.com/office/powerpoint/2010/main" val="126890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102702" y="6661150"/>
            <a:ext cx="969962" cy="196850"/>
          </a:xfrm>
        </p:spPr>
        <p:txBody>
          <a:bodyPr/>
          <a:lstStyle/>
          <a:p>
            <a:pPr algn="r"/>
            <a:fld id="{4034BEE3-566C-4068-A777-C3A4762E861B}" type="slidenum">
              <a:rPr lang="en-GB" smtClean="0"/>
              <a:pPr algn="r"/>
              <a:t>21</a:t>
            </a:fld>
            <a:endParaRPr lang="en-GB" dirty="0"/>
          </a:p>
        </p:txBody>
      </p:sp>
      <p:sp>
        <p:nvSpPr>
          <p:cNvPr id="5" name="Rectangle 3"/>
          <p:cNvSpPr txBox="1">
            <a:spLocks noChangeArrowheads="1"/>
          </p:cNvSpPr>
          <p:nvPr/>
        </p:nvSpPr>
        <p:spPr>
          <a:xfrm>
            <a:off x="195072" y="24384"/>
            <a:ext cx="12411455" cy="1054359"/>
          </a:xfrm>
          <a:prstGeom prst="rect">
            <a:avLst/>
          </a:prstGeom>
          <a:noFill/>
        </p:spPr>
        <p:txBody>
          <a:bodyPr lIns="90488" tIns="44450" rIns="90488" bIns="44450" anchor="ctr"/>
          <a:lstStyle>
            <a:lvl1pPr algn="l" defTabSz="914400" rtl="0" eaLnBrk="1" latinLnBrk="0" hangingPunct="1">
              <a:spcBef>
                <a:spcPct val="0"/>
              </a:spcBef>
              <a:buNone/>
              <a:defRPr sz="2400" kern="1200">
                <a:solidFill>
                  <a:srgbClr val="333333"/>
                </a:solidFill>
                <a:latin typeface="+mj-lt"/>
                <a:ea typeface="+mj-ea"/>
                <a:cs typeface="+mj-cs"/>
              </a:defRPr>
            </a:lvl1pPr>
          </a:lstStyle>
          <a:p>
            <a:r>
              <a:rPr lang="en-GB" sz="3200" b="1" dirty="0">
                <a:solidFill>
                  <a:srgbClr val="000000"/>
                </a:solidFill>
                <a:cs typeface="Arial" charset="0"/>
              </a:rPr>
              <a:t>Reporting </a:t>
            </a:r>
            <a:r>
              <a:rPr lang="en-GB" sz="3200" b="1" i="1" dirty="0">
                <a:solidFill>
                  <a:srgbClr val="7030A0"/>
                </a:solidFill>
                <a:cs typeface="Arial" charset="0"/>
              </a:rPr>
              <a:t>stable</a:t>
            </a:r>
            <a:r>
              <a:rPr lang="en-GB" sz="3200" b="1" dirty="0">
                <a:solidFill>
                  <a:srgbClr val="000000"/>
                </a:solidFill>
                <a:cs typeface="Arial" charset="0"/>
              </a:rPr>
              <a:t> and credible figures for 20 years from C&amp;M</a:t>
            </a:r>
            <a:r>
              <a:rPr lang="en-GB" sz="3200" b="1" dirty="0">
                <a:solidFill>
                  <a:schemeClr val="tx1"/>
                </a:solidFill>
                <a:cs typeface="Arial" charset="0"/>
              </a:rPr>
              <a:t>:</a:t>
            </a:r>
          </a:p>
          <a:p>
            <a:r>
              <a:rPr lang="en-GB" sz="3200" b="1" dirty="0">
                <a:solidFill>
                  <a:schemeClr val="tx1"/>
                </a:solidFill>
                <a:cs typeface="Arial" charset="0"/>
              </a:rPr>
              <a:t>Daily reach for VG: Print, online and mobile</a:t>
            </a:r>
          </a:p>
        </p:txBody>
      </p:sp>
      <p:sp>
        <p:nvSpPr>
          <p:cNvPr id="6" name="TekstSylinder 6"/>
          <p:cNvSpPr txBox="1"/>
          <p:nvPr/>
        </p:nvSpPr>
        <p:spPr>
          <a:xfrm>
            <a:off x="1375585" y="2073813"/>
            <a:ext cx="1718740" cy="276999"/>
          </a:xfrm>
          <a:prstGeom prst="rect">
            <a:avLst/>
          </a:prstGeom>
          <a:noFill/>
        </p:spPr>
        <p:txBody>
          <a:bodyPr wrap="none">
            <a:spAutoFit/>
          </a:bodyPr>
          <a:lstStyle/>
          <a:p>
            <a:pPr>
              <a:defRPr/>
            </a:pPr>
            <a:r>
              <a:rPr lang="en-US" sz="1200" dirty="0"/>
              <a:t>Numbers in thousands</a:t>
            </a:r>
            <a:endParaRPr lang="en-US" sz="1200" dirty="0">
              <a:solidFill>
                <a:prstClr val="white">
                  <a:lumMod val="65000"/>
                </a:prstClr>
              </a:solidFill>
              <a:cs typeface="Arial" pitchFamily="34" charset="0"/>
            </a:endParaRPr>
          </a:p>
        </p:txBody>
      </p:sp>
      <p:sp>
        <p:nvSpPr>
          <p:cNvPr id="7" name="Plassholder for tekst 10"/>
          <p:cNvSpPr txBox="1">
            <a:spLocks/>
          </p:cNvSpPr>
          <p:nvPr>
            <p:custDataLst>
              <p:tags r:id="rId1"/>
            </p:custDataLst>
          </p:nvPr>
        </p:nvSpPr>
        <p:spPr>
          <a:xfrm>
            <a:off x="2505009" y="6326701"/>
            <a:ext cx="6480720" cy="37772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nb-NO" sz="1000" u="sng" dirty="0">
                <a:solidFill>
                  <a:schemeClr val="bg1">
                    <a:lumMod val="50000"/>
                  </a:schemeClr>
                </a:solidFill>
                <a:latin typeface="+mn-lt"/>
              </a:rPr>
              <a:t>Source</a:t>
            </a:r>
            <a:r>
              <a:rPr lang="nb-NO" sz="1000" dirty="0">
                <a:solidFill>
                  <a:schemeClr val="bg1">
                    <a:lumMod val="50000"/>
                  </a:schemeClr>
                </a:solidFill>
                <a:latin typeface="+mn-lt"/>
              </a:rPr>
              <a:t>: Kantar Media 2017.</a:t>
            </a:r>
          </a:p>
        </p:txBody>
      </p:sp>
      <p:graphicFrame>
        <p:nvGraphicFramePr>
          <p:cNvPr id="8" name="Diagram 4"/>
          <p:cNvGraphicFramePr/>
          <p:nvPr>
            <p:extLst>
              <p:ext uri="{D42A27DB-BD31-4B8C-83A1-F6EECF244321}">
                <p14:modId xmlns:p14="http://schemas.microsoft.com/office/powerpoint/2010/main" val="4090525760"/>
              </p:ext>
            </p:extLst>
          </p:nvPr>
        </p:nvGraphicFramePr>
        <p:xfrm>
          <a:off x="407368" y="1156996"/>
          <a:ext cx="11377264" cy="49178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348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034717"/>
            <a:ext cx="11466873" cy="5065294"/>
          </a:xfrm>
        </p:spPr>
        <p:txBody>
          <a:bodyPr/>
          <a:lstStyle/>
          <a:p>
            <a:pPr marL="638175" lvl="1" indent="-457200" algn="just"/>
            <a:r>
              <a:rPr lang="en-GB" sz="2400" dirty="0">
                <a:solidFill>
                  <a:schemeClr val="bg1">
                    <a:lumMod val="50000"/>
                  </a:schemeClr>
                </a:solidFill>
              </a:rPr>
              <a:t>The media are used to stable, credible and transparent methods and figures.</a:t>
            </a:r>
          </a:p>
          <a:p>
            <a:pPr marL="638175" lvl="1" indent="-457200" algn="just"/>
            <a:r>
              <a:rPr lang="en-GB" sz="2400" i="1" dirty="0">
                <a:solidFill>
                  <a:srgbClr val="7030A0"/>
                </a:solidFill>
              </a:rPr>
              <a:t>Measurement methods and figures have to adopt new technological and political decision </a:t>
            </a:r>
            <a:r>
              <a:rPr lang="en-GB" sz="2400" dirty="0">
                <a:solidFill>
                  <a:schemeClr val="bg1">
                    <a:lumMod val="50000"/>
                  </a:schemeClr>
                </a:solidFill>
              </a:rPr>
              <a:t>such as updating of software, cookie deletion and GDRP more rapidly than ever before. These are huge challenges for the media, JIC’s, and research companies. </a:t>
            </a:r>
          </a:p>
          <a:p>
            <a:pPr marL="638175" lvl="1" indent="-457200" algn="just"/>
            <a:r>
              <a:rPr lang="en-GB" sz="2400" dirty="0">
                <a:solidFill>
                  <a:schemeClr val="bg1">
                    <a:lumMod val="50000"/>
                  </a:schemeClr>
                </a:solidFill>
              </a:rPr>
              <a:t>Mobile and tablets account for more than 60% of the traffic in Norway, and desktop for under 40%. </a:t>
            </a:r>
          </a:p>
          <a:p>
            <a:pPr marL="638175" lvl="1" indent="-457200" algn="just"/>
            <a:r>
              <a:rPr lang="en-GB" sz="2400" dirty="0">
                <a:solidFill>
                  <a:schemeClr val="bg1">
                    <a:lumMod val="50000"/>
                  </a:schemeClr>
                </a:solidFill>
              </a:rPr>
              <a:t>C2P factors (1,0 - 1,2) for desktop will have minimal effect for the total online reach and the total brand footprint (desktop, tablet, mobile, ePaper, paper) for the newspapers.</a:t>
            </a:r>
          </a:p>
          <a:p>
            <a:pPr marL="638175" lvl="1" indent="-457200" algn="just"/>
            <a:r>
              <a:rPr lang="en-GB" sz="2400" dirty="0">
                <a:solidFill>
                  <a:schemeClr val="bg1">
                    <a:lumMod val="50000"/>
                  </a:schemeClr>
                </a:solidFill>
              </a:rPr>
              <a:t>The daily reach figures are only used for internal analyses and for ranking of the services. The professional market and media agencies will use the comScore MMX, MoMX etc. for planning and campaign analyses.</a:t>
            </a:r>
          </a:p>
        </p:txBody>
      </p:sp>
      <p:sp>
        <p:nvSpPr>
          <p:cNvPr id="3" name="Title 2"/>
          <p:cNvSpPr>
            <a:spLocks noGrp="1"/>
          </p:cNvSpPr>
          <p:nvPr>
            <p:ph type="title"/>
          </p:nvPr>
        </p:nvSpPr>
        <p:spPr>
          <a:xfrm>
            <a:off x="359999" y="8389"/>
            <a:ext cx="11466875" cy="1026328"/>
          </a:xfrm>
        </p:spPr>
        <p:txBody>
          <a:bodyPr/>
          <a:lstStyle/>
          <a:p>
            <a:r>
              <a:rPr lang="en-GB" sz="3200" dirty="0">
                <a:solidFill>
                  <a:srgbClr val="000000"/>
                </a:solidFill>
              </a:rPr>
              <a:t>Some other aspect</a:t>
            </a:r>
          </a:p>
        </p:txBody>
      </p:sp>
      <p:sp>
        <p:nvSpPr>
          <p:cNvPr id="5" name="Slide Number Placeholder 4"/>
          <p:cNvSpPr>
            <a:spLocks noGrp="1"/>
          </p:cNvSpPr>
          <p:nvPr>
            <p:ph type="sldNum" sz="quarter" idx="4"/>
          </p:nvPr>
        </p:nvSpPr>
        <p:spPr>
          <a:xfrm>
            <a:off x="11064552" y="6654502"/>
            <a:ext cx="969962" cy="196850"/>
          </a:xfrm>
        </p:spPr>
        <p:txBody>
          <a:bodyPr/>
          <a:lstStyle/>
          <a:p>
            <a:pPr algn="r"/>
            <a:fld id="{4034BEE3-566C-4068-A777-C3A4762E861B}" type="slidenum">
              <a:rPr lang="en-GB" smtClean="0"/>
              <a:pPr algn="r"/>
              <a:t>22</a:t>
            </a:fld>
            <a:endParaRPr lang="en-GB" dirty="0"/>
          </a:p>
        </p:txBody>
      </p:sp>
    </p:spTree>
    <p:extLst>
      <p:ext uri="{BB962C8B-B14F-4D97-AF65-F5344CB8AC3E}">
        <p14:creationId xmlns:p14="http://schemas.microsoft.com/office/powerpoint/2010/main" val="124711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999" y="8389"/>
            <a:ext cx="11466875" cy="1026328"/>
          </a:xfrm>
        </p:spPr>
        <p:txBody>
          <a:bodyPr/>
          <a:lstStyle/>
          <a:p>
            <a:pPr>
              <a:spcBef>
                <a:spcPts val="0"/>
              </a:spcBef>
            </a:pPr>
            <a:r>
              <a:rPr lang="en-GB" sz="3200" dirty="0">
                <a:solidFill>
                  <a:srgbClr val="000000"/>
                </a:solidFill>
              </a:rPr>
              <a:t>Objectives </a:t>
            </a:r>
            <a:r>
              <a:rPr lang="en-GB" dirty="0"/>
              <a:t>and expectations</a:t>
            </a:r>
            <a:endParaRPr lang="en-GB" sz="3200" dirty="0">
              <a:solidFill>
                <a:srgbClr val="000000"/>
              </a:solidFill>
            </a:endParaRPr>
          </a:p>
        </p:txBody>
      </p:sp>
      <p:sp>
        <p:nvSpPr>
          <p:cNvPr id="5" name="Slide Number Placeholder 4"/>
          <p:cNvSpPr>
            <a:spLocks noGrp="1"/>
          </p:cNvSpPr>
          <p:nvPr>
            <p:ph type="sldNum" sz="quarter" idx="4"/>
          </p:nvPr>
        </p:nvSpPr>
        <p:spPr>
          <a:xfrm>
            <a:off x="11064552" y="6654502"/>
            <a:ext cx="969962" cy="196850"/>
          </a:xfrm>
        </p:spPr>
        <p:txBody>
          <a:bodyPr/>
          <a:lstStyle/>
          <a:p>
            <a:pPr algn="r"/>
            <a:fld id="{4034BEE3-566C-4068-A777-C3A4762E861B}" type="slidenum">
              <a:rPr lang="en-GB" smtClean="0"/>
              <a:pPr algn="r"/>
              <a:t>23</a:t>
            </a:fld>
            <a:endParaRPr lang="en-GB" dirty="0"/>
          </a:p>
        </p:txBody>
      </p:sp>
      <p:sp>
        <p:nvSpPr>
          <p:cNvPr id="6" name="Text Placeholder 3"/>
          <p:cNvSpPr>
            <a:spLocks noGrp="1"/>
          </p:cNvSpPr>
          <p:nvPr>
            <p:ph type="body" sz="quarter" idx="4294967295"/>
          </p:nvPr>
        </p:nvSpPr>
        <p:spPr>
          <a:xfrm>
            <a:off x="145001" y="1034718"/>
            <a:ext cx="6472361" cy="5077326"/>
          </a:xfrm>
          <a:ln w="38100">
            <a:solidFill>
              <a:srgbClr val="00B050"/>
            </a:solidFill>
          </a:ln>
        </p:spPr>
        <p:txBody>
          <a:bodyPr/>
          <a:lstStyle/>
          <a:p>
            <a:pPr marL="72000" indent="-514350">
              <a:spcBef>
                <a:spcPts val="0"/>
              </a:spcBef>
              <a:buFont typeface="+mj-lt"/>
              <a:buAutoNum type="arabicPeriod"/>
            </a:pPr>
            <a:endParaRPr lang="en-US" sz="1800" dirty="0">
              <a:solidFill>
                <a:schemeClr val="bg1">
                  <a:lumMod val="50000"/>
                </a:schemeClr>
              </a:solidFill>
            </a:endParaRPr>
          </a:p>
          <a:p>
            <a:pPr marL="72000" indent="-514350">
              <a:spcBef>
                <a:spcPts val="0"/>
              </a:spcBef>
              <a:buFont typeface="+mj-lt"/>
              <a:buAutoNum type="arabicPeriod"/>
            </a:pPr>
            <a:r>
              <a:rPr lang="en-US" sz="1800" dirty="0">
                <a:solidFill>
                  <a:schemeClr val="bg1">
                    <a:lumMod val="50000"/>
                  </a:schemeClr>
                </a:solidFill>
              </a:rPr>
              <a:t>A common currency for media usage and media planning</a:t>
            </a:r>
          </a:p>
          <a:p>
            <a:pPr marL="605400" lvl="4" indent="-514350">
              <a:spcBef>
                <a:spcPts val="0"/>
              </a:spcBef>
            </a:pPr>
            <a:r>
              <a:rPr lang="en-US" sz="1800" dirty="0">
                <a:solidFill>
                  <a:srgbClr val="7030A0"/>
                </a:solidFill>
              </a:rPr>
              <a:t>MMX, MoMX, Kantar Online </a:t>
            </a:r>
            <a:r>
              <a:rPr lang="en-US" sz="1800" dirty="0">
                <a:solidFill>
                  <a:schemeClr val="bg1">
                    <a:lumMod val="50000"/>
                  </a:schemeClr>
                </a:solidFill>
              </a:rPr>
              <a:t>(Gallup PC)</a:t>
            </a:r>
          </a:p>
          <a:p>
            <a:pPr marL="72000" lvl="1" indent="-514350">
              <a:spcBef>
                <a:spcPts val="0"/>
              </a:spcBef>
            </a:pPr>
            <a:endParaRPr lang="en-US" sz="1800" dirty="0">
              <a:solidFill>
                <a:schemeClr val="bg1">
                  <a:lumMod val="50000"/>
                </a:schemeClr>
              </a:solidFill>
            </a:endParaRPr>
          </a:p>
          <a:p>
            <a:pPr marL="72000" indent="-514350">
              <a:spcBef>
                <a:spcPts val="0"/>
              </a:spcBef>
              <a:buFont typeface="+mj-lt"/>
              <a:buAutoNum type="arabicPeriod"/>
            </a:pPr>
            <a:r>
              <a:rPr lang="en-US" sz="1800" dirty="0">
                <a:solidFill>
                  <a:schemeClr val="bg1">
                    <a:lumMod val="50000"/>
                  </a:schemeClr>
                </a:solidFill>
              </a:rPr>
              <a:t>The official documentation of media usage in Norway</a:t>
            </a:r>
          </a:p>
          <a:p>
            <a:pPr marL="605400" lvl="4" indent="-514350">
              <a:spcBef>
                <a:spcPts val="0"/>
              </a:spcBef>
            </a:pPr>
            <a:r>
              <a:rPr lang="en-US" sz="1800" dirty="0">
                <a:solidFill>
                  <a:schemeClr val="bg1">
                    <a:lumMod val="50000"/>
                  </a:schemeClr>
                </a:solidFill>
              </a:rPr>
              <a:t>Medieportalen, Kantar Online (Gallup PC)</a:t>
            </a:r>
          </a:p>
          <a:p>
            <a:pPr marL="72000" indent="-514350">
              <a:spcBef>
                <a:spcPts val="0"/>
              </a:spcBef>
              <a:buFont typeface="+mj-lt"/>
              <a:buAutoNum type="arabicPeriod"/>
            </a:pPr>
            <a:endParaRPr lang="nb-NO" sz="1800" dirty="0">
              <a:solidFill>
                <a:schemeClr val="bg1">
                  <a:lumMod val="50000"/>
                </a:schemeClr>
              </a:solidFill>
            </a:endParaRPr>
          </a:p>
          <a:p>
            <a:pPr marL="72000" indent="-514350">
              <a:spcBef>
                <a:spcPts val="0"/>
              </a:spcBef>
              <a:buFont typeface="+mj-lt"/>
              <a:buAutoNum type="arabicPeriod"/>
            </a:pPr>
            <a:r>
              <a:rPr lang="en-US" sz="1800" dirty="0">
                <a:solidFill>
                  <a:schemeClr val="bg1">
                    <a:lumMod val="50000"/>
                  </a:schemeClr>
                </a:solidFill>
              </a:rPr>
              <a:t>Linked to a common target group index</a:t>
            </a:r>
          </a:p>
          <a:p>
            <a:pPr marL="605400" lvl="4" indent="-514350">
              <a:spcBef>
                <a:spcPts val="0"/>
              </a:spcBef>
            </a:pPr>
            <a:r>
              <a:rPr lang="en-US" sz="1800" dirty="0">
                <a:solidFill>
                  <a:schemeClr val="bg1">
                    <a:lumMod val="50000"/>
                  </a:schemeClr>
                </a:solidFill>
              </a:rPr>
              <a:t>Kantar Online (Gallup PC)</a:t>
            </a:r>
          </a:p>
          <a:p>
            <a:pPr marL="72000" indent="-514350">
              <a:spcBef>
                <a:spcPts val="0"/>
              </a:spcBef>
              <a:buFont typeface="+mj-lt"/>
              <a:buAutoNum type="arabicPeriod"/>
            </a:pPr>
            <a:endParaRPr lang="en-US" sz="1800" dirty="0">
              <a:solidFill>
                <a:schemeClr val="bg1">
                  <a:lumMod val="50000"/>
                </a:schemeClr>
              </a:solidFill>
            </a:endParaRPr>
          </a:p>
          <a:p>
            <a:pPr marL="72000" indent="-514350">
              <a:spcBef>
                <a:spcPts val="0"/>
              </a:spcBef>
              <a:buFont typeface="+mj-lt"/>
              <a:buAutoNum type="arabicPeriod"/>
            </a:pPr>
            <a:r>
              <a:rPr lang="en-US" sz="1800" dirty="0">
                <a:solidFill>
                  <a:schemeClr val="bg1">
                    <a:lumMod val="50000"/>
                  </a:schemeClr>
                </a:solidFill>
              </a:rPr>
              <a:t>More frequently reported with real time delivery for online</a:t>
            </a:r>
          </a:p>
          <a:p>
            <a:pPr marL="614925" lvl="3" indent="-514350">
              <a:spcBef>
                <a:spcPts val="0"/>
              </a:spcBef>
            </a:pPr>
            <a:r>
              <a:rPr lang="en-US" sz="1800" dirty="0">
                <a:solidFill>
                  <a:schemeClr val="bg1">
                    <a:lumMod val="50000"/>
                  </a:schemeClr>
                </a:solidFill>
              </a:rPr>
              <a:t>Monthly (Medieporten, MMX, Kantar Online)</a:t>
            </a:r>
          </a:p>
          <a:p>
            <a:pPr marL="72000" indent="-514350">
              <a:spcBef>
                <a:spcPts val="0"/>
              </a:spcBef>
              <a:buFont typeface="+mj-lt"/>
              <a:buAutoNum type="arabicPeriod"/>
            </a:pPr>
            <a:endParaRPr lang="en-US" sz="1800" dirty="0">
              <a:solidFill>
                <a:schemeClr val="bg1">
                  <a:lumMod val="50000"/>
                </a:schemeClr>
              </a:solidFill>
            </a:endParaRPr>
          </a:p>
          <a:p>
            <a:pPr marL="72000" indent="-514350">
              <a:spcBef>
                <a:spcPts val="0"/>
              </a:spcBef>
              <a:buFont typeface="+mj-lt"/>
              <a:buAutoNum type="arabicPeriod"/>
            </a:pPr>
            <a:r>
              <a:rPr lang="en-US" sz="1800" dirty="0">
                <a:solidFill>
                  <a:schemeClr val="bg1">
                    <a:lumMod val="50000"/>
                  </a:schemeClr>
                </a:solidFill>
              </a:rPr>
              <a:t>Transparent, documented and designed for the market </a:t>
            </a:r>
          </a:p>
          <a:p>
            <a:pPr marL="786375" lvl="4" indent="-514350">
              <a:spcBef>
                <a:spcPts val="0"/>
              </a:spcBef>
            </a:pPr>
            <a:r>
              <a:rPr lang="en-GB" sz="1800" dirty="0">
                <a:solidFill>
                  <a:schemeClr val="bg1">
                    <a:lumMod val="50000"/>
                  </a:schemeClr>
                </a:solidFill>
              </a:rPr>
              <a:t>The comScore’ global methods and standards.</a:t>
            </a:r>
          </a:p>
          <a:p>
            <a:pPr marL="614925" lvl="3" indent="-514350">
              <a:spcBef>
                <a:spcPts val="0"/>
              </a:spcBef>
            </a:pPr>
            <a:endParaRPr lang="en-US" sz="1800" dirty="0">
              <a:solidFill>
                <a:schemeClr val="bg1">
                  <a:lumMod val="50000"/>
                </a:schemeClr>
              </a:solidFill>
            </a:endParaRPr>
          </a:p>
          <a:p>
            <a:pPr marL="72000" indent="-514350">
              <a:spcBef>
                <a:spcPts val="0"/>
              </a:spcBef>
              <a:buFont typeface="+mj-lt"/>
              <a:buAutoNum type="arabicPeriod"/>
            </a:pPr>
            <a:r>
              <a:rPr lang="en-US" sz="1800" dirty="0">
                <a:solidFill>
                  <a:schemeClr val="bg1">
                    <a:lumMod val="50000"/>
                  </a:schemeClr>
                </a:solidFill>
              </a:rPr>
              <a:t>Independent validation of methods and results</a:t>
            </a:r>
            <a:endParaRPr lang="nb-NO" sz="1800" dirty="0">
              <a:solidFill>
                <a:schemeClr val="bg1">
                  <a:lumMod val="50000"/>
                </a:schemeClr>
              </a:solidFill>
            </a:endParaRPr>
          </a:p>
          <a:p>
            <a:pPr marL="614925" lvl="3" indent="-342900">
              <a:spcBef>
                <a:spcPts val="0"/>
              </a:spcBef>
            </a:pPr>
            <a:r>
              <a:rPr lang="en-GB" sz="1800" dirty="0">
                <a:solidFill>
                  <a:schemeClr val="bg1">
                    <a:lumMod val="50000"/>
                  </a:schemeClr>
                </a:solidFill>
              </a:rPr>
              <a:t>The comScore’ global methods and standards </a:t>
            </a:r>
            <a:r>
              <a:rPr lang="en-US" sz="1800" b="1" dirty="0">
                <a:solidFill>
                  <a:schemeClr val="bg1">
                    <a:lumMod val="50000"/>
                  </a:schemeClr>
                </a:solidFill>
              </a:rPr>
              <a:t>		</a:t>
            </a:r>
          </a:p>
          <a:p>
            <a:pPr marL="72000" indent="-342900">
              <a:spcBef>
                <a:spcPts val="0"/>
              </a:spcBef>
              <a:buFont typeface="Wingdings" panose="05000000000000000000" pitchFamily="2" charset="2"/>
              <a:buChar char="§"/>
            </a:pPr>
            <a:endParaRPr lang="en-GB" sz="1800" dirty="0">
              <a:solidFill>
                <a:schemeClr val="bg1">
                  <a:lumMod val="50000"/>
                </a:schemeClr>
              </a:solidFill>
            </a:endParaRPr>
          </a:p>
          <a:p>
            <a:pPr marL="72000" indent="-342900">
              <a:spcBef>
                <a:spcPts val="0"/>
              </a:spcBef>
              <a:buFont typeface="Wingdings" panose="05000000000000000000" pitchFamily="2" charset="2"/>
              <a:buChar char="§"/>
            </a:pPr>
            <a:endParaRPr lang="en-GB" sz="1800" dirty="0">
              <a:solidFill>
                <a:schemeClr val="bg1">
                  <a:lumMod val="50000"/>
                </a:schemeClr>
              </a:solidFill>
            </a:endParaRPr>
          </a:p>
        </p:txBody>
      </p:sp>
      <p:sp>
        <p:nvSpPr>
          <p:cNvPr id="7" name="Text Placeholder 3"/>
          <p:cNvSpPr>
            <a:spLocks noGrp="1"/>
          </p:cNvSpPr>
          <p:nvPr>
            <p:ph type="body" sz="quarter" idx="4294967295"/>
          </p:nvPr>
        </p:nvSpPr>
        <p:spPr>
          <a:xfrm>
            <a:off x="6930184" y="1034717"/>
            <a:ext cx="5117432" cy="5077326"/>
          </a:xfrm>
          <a:ln w="38100">
            <a:solidFill>
              <a:srgbClr val="FFC000"/>
            </a:solidFill>
          </a:ln>
        </p:spPr>
        <p:txBody>
          <a:bodyPr/>
          <a:lstStyle/>
          <a:p>
            <a:pPr>
              <a:lnSpc>
                <a:spcPct val="150000"/>
              </a:lnSpc>
              <a:spcBef>
                <a:spcPts val="0"/>
              </a:spcBef>
            </a:pPr>
            <a:r>
              <a:rPr lang="en-US" b="1" i="1" dirty="0">
                <a:solidFill>
                  <a:srgbClr val="000000"/>
                </a:solidFill>
              </a:rPr>
              <a:t> </a:t>
            </a:r>
            <a:r>
              <a:rPr lang="en-US" b="1" dirty="0">
                <a:solidFill>
                  <a:srgbClr val="000000"/>
                </a:solidFill>
              </a:rPr>
              <a:t>Expectations from some publishers</a:t>
            </a:r>
          </a:p>
          <a:p>
            <a:pPr marL="523875" lvl="1" indent="-342900">
              <a:lnSpc>
                <a:spcPct val="150000"/>
              </a:lnSpc>
              <a:spcBef>
                <a:spcPts val="0"/>
              </a:spcBef>
            </a:pPr>
            <a:r>
              <a:rPr lang="en-US" sz="2000" dirty="0">
                <a:solidFill>
                  <a:srgbClr val="7030A0"/>
                </a:solidFill>
              </a:rPr>
              <a:t>Internal web analytic tool</a:t>
            </a:r>
            <a:r>
              <a:rPr lang="en-US" sz="2000" dirty="0">
                <a:solidFill>
                  <a:schemeClr val="bg1">
                    <a:lumMod val="50000"/>
                  </a:schemeClr>
                </a:solidFill>
              </a:rPr>
              <a:t>?</a:t>
            </a:r>
          </a:p>
          <a:p>
            <a:pPr marL="523875" lvl="1" indent="-342900">
              <a:lnSpc>
                <a:spcPct val="150000"/>
              </a:lnSpc>
              <a:spcBef>
                <a:spcPts val="0"/>
              </a:spcBef>
            </a:pPr>
            <a:endParaRPr lang="en-US" sz="2000" dirty="0">
              <a:solidFill>
                <a:schemeClr val="bg1">
                  <a:lumMod val="50000"/>
                </a:schemeClr>
              </a:solidFill>
            </a:endParaRPr>
          </a:p>
          <a:p>
            <a:pPr marL="523875" lvl="1" indent="-342900">
              <a:lnSpc>
                <a:spcPct val="150000"/>
              </a:lnSpc>
              <a:spcBef>
                <a:spcPts val="0"/>
              </a:spcBef>
            </a:pPr>
            <a:r>
              <a:rPr lang="en-US" sz="2000" dirty="0">
                <a:solidFill>
                  <a:schemeClr val="bg1">
                    <a:lumMod val="50000"/>
                  </a:schemeClr>
                </a:solidFill>
              </a:rPr>
              <a:t>Large expensive high quality panel?</a:t>
            </a:r>
          </a:p>
          <a:p>
            <a:pPr marL="523875" lvl="1" indent="-342900">
              <a:lnSpc>
                <a:spcPct val="150000"/>
              </a:lnSpc>
              <a:spcBef>
                <a:spcPts val="0"/>
              </a:spcBef>
            </a:pPr>
            <a:r>
              <a:rPr lang="en-US" sz="2000" dirty="0">
                <a:solidFill>
                  <a:schemeClr val="bg1">
                    <a:lumMod val="50000"/>
                  </a:schemeClr>
                </a:solidFill>
              </a:rPr>
              <a:t>Valid profile data for all sites/categories?</a:t>
            </a:r>
          </a:p>
          <a:p>
            <a:pPr marL="523875" lvl="1" indent="-342900">
              <a:lnSpc>
                <a:spcPct val="150000"/>
              </a:lnSpc>
              <a:spcBef>
                <a:spcPts val="0"/>
              </a:spcBef>
            </a:pPr>
            <a:r>
              <a:rPr lang="en-US" sz="2000" dirty="0">
                <a:solidFill>
                  <a:schemeClr val="bg1">
                    <a:lumMod val="50000"/>
                  </a:schemeClr>
                </a:solidFill>
              </a:rPr>
              <a:t>Real time delivery of all data?</a:t>
            </a:r>
          </a:p>
          <a:p>
            <a:pPr marL="72000" indent="-514350">
              <a:lnSpc>
                <a:spcPct val="150000"/>
              </a:lnSpc>
              <a:spcBef>
                <a:spcPts val="0"/>
              </a:spcBef>
              <a:buFont typeface="+mj-lt"/>
              <a:buAutoNum type="arabicPeriod"/>
            </a:pPr>
            <a:endParaRPr lang="en-US" dirty="0">
              <a:solidFill>
                <a:schemeClr val="bg1">
                  <a:lumMod val="50000"/>
                </a:schemeClr>
              </a:solidFill>
            </a:endParaRPr>
          </a:p>
          <a:p>
            <a:pPr marL="72000" indent="-342900">
              <a:lnSpc>
                <a:spcPct val="150000"/>
              </a:lnSpc>
              <a:spcBef>
                <a:spcPts val="0"/>
              </a:spcBef>
              <a:buFont typeface="Wingdings" panose="05000000000000000000" pitchFamily="2" charset="2"/>
              <a:buChar char="§"/>
            </a:pPr>
            <a:endParaRPr lang="en-US" dirty="0">
              <a:solidFill>
                <a:schemeClr val="bg1">
                  <a:lumMod val="50000"/>
                </a:schemeClr>
              </a:solidFill>
            </a:endParaRPr>
          </a:p>
        </p:txBody>
      </p:sp>
    </p:spTree>
    <p:extLst>
      <p:ext uri="{BB962C8B-B14F-4D97-AF65-F5344CB8AC3E}">
        <p14:creationId xmlns:p14="http://schemas.microsoft.com/office/powerpoint/2010/main" val="420403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8" y="5758346"/>
            <a:ext cx="4907666" cy="1064871"/>
          </a:xfrm>
          <a:prstGeom prst="rect">
            <a:avLst/>
          </a:prstGeom>
          <a:solidFill>
            <a:srgbClr val="000000"/>
          </a:solidFill>
        </p:spPr>
        <p:txBody>
          <a:bodyPr wrap="square" lIns="0" tIns="0" rIns="0" bIns="0" rtlCol="0">
            <a:spAutoFit/>
          </a:bodyPr>
          <a:lstStyle/>
          <a:p>
            <a:endParaRPr lang="en-GB" sz="1600" dirty="0"/>
          </a:p>
        </p:txBody>
      </p:sp>
      <p:sp>
        <p:nvSpPr>
          <p:cNvPr id="5" name="TextBox 4"/>
          <p:cNvSpPr txBox="1"/>
          <p:nvPr/>
        </p:nvSpPr>
        <p:spPr>
          <a:xfrm>
            <a:off x="7222845" y="5777181"/>
            <a:ext cx="4907666" cy="1064871"/>
          </a:xfrm>
          <a:prstGeom prst="rect">
            <a:avLst/>
          </a:prstGeom>
          <a:solidFill>
            <a:srgbClr val="000000"/>
          </a:solidFill>
        </p:spPr>
        <p:txBody>
          <a:bodyPr wrap="square" lIns="0" tIns="0" rIns="0" bIns="0" rtlCol="0">
            <a:spAutoFit/>
          </a:bodyPr>
          <a:lstStyle/>
          <a:p>
            <a:endParaRPr lang="en-GB" sz="1600" dirty="0"/>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3859"/>
            <a:ext cx="12296633" cy="7821859"/>
          </a:xfrm>
          <a:prstGeom prst="rect">
            <a:avLst/>
          </a:prstGeom>
        </p:spPr>
      </p:pic>
      <p:sp>
        <p:nvSpPr>
          <p:cNvPr id="8" name="TextBox 6"/>
          <p:cNvSpPr txBox="1"/>
          <p:nvPr/>
        </p:nvSpPr>
        <p:spPr>
          <a:xfrm>
            <a:off x="0" y="373172"/>
            <a:ext cx="12334975" cy="830997"/>
          </a:xfrm>
          <a:prstGeom prst="rect">
            <a:avLst/>
          </a:prstGeom>
          <a:solidFill>
            <a:srgbClr val="000000">
              <a:alpha val="50000"/>
            </a:srgbClr>
          </a:solidFill>
        </p:spPr>
        <p:txBody>
          <a:bodyPr wrap="square" lIns="0" tIns="0" rIns="0" bIns="0" rtlCol="0">
            <a:spAutoFit/>
          </a:bodyPr>
          <a:lstStyle/>
          <a:p>
            <a:pPr algn="ctr"/>
            <a:r>
              <a:rPr lang="en-GB" sz="5400" dirty="0">
                <a:solidFill>
                  <a:schemeClr val="bg1"/>
                </a:solidFill>
                <a:latin typeface="+mj-lt"/>
              </a:rPr>
              <a:t>6. Future perspectives</a:t>
            </a:r>
          </a:p>
        </p:txBody>
      </p:sp>
    </p:spTree>
    <p:extLst>
      <p:ext uri="{BB962C8B-B14F-4D97-AF65-F5344CB8AC3E}">
        <p14:creationId xmlns:p14="http://schemas.microsoft.com/office/powerpoint/2010/main" val="254711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5302672" y="1988840"/>
            <a:ext cx="720080" cy="2664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nb-NO" sz="1600" dirty="0"/>
          </a:p>
        </p:txBody>
      </p:sp>
      <p:sp>
        <p:nvSpPr>
          <p:cNvPr id="19" name="Rektangel 18"/>
          <p:cNvSpPr/>
          <p:nvPr/>
        </p:nvSpPr>
        <p:spPr>
          <a:xfrm>
            <a:off x="2504303" y="3140968"/>
            <a:ext cx="279329" cy="3632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nb-NO" sz="1600" dirty="0"/>
          </a:p>
        </p:txBody>
      </p:sp>
      <p:sp>
        <p:nvSpPr>
          <p:cNvPr id="25" name="Rektangel 24"/>
          <p:cNvSpPr/>
          <p:nvPr/>
        </p:nvSpPr>
        <p:spPr>
          <a:xfrm>
            <a:off x="11823987" y="1263931"/>
            <a:ext cx="300107" cy="1221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nb-NO" sz="1600" dirty="0"/>
          </a:p>
        </p:txBody>
      </p:sp>
      <p:pic>
        <p:nvPicPr>
          <p:cNvPr id="24" name="Bild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0620" y="6405193"/>
            <a:ext cx="3171720" cy="2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11442373" y="753760"/>
            <a:ext cx="642552" cy="34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6" name="Rectangle 25"/>
          <p:cNvSpPr/>
          <p:nvPr/>
        </p:nvSpPr>
        <p:spPr>
          <a:xfrm>
            <a:off x="951470" y="669299"/>
            <a:ext cx="1865871" cy="319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9" name="Rectangle 28"/>
          <p:cNvSpPr/>
          <p:nvPr/>
        </p:nvSpPr>
        <p:spPr>
          <a:xfrm>
            <a:off x="395414" y="899464"/>
            <a:ext cx="1731651" cy="34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3" name="Avrundet rektangel 8"/>
          <p:cNvSpPr/>
          <p:nvPr/>
        </p:nvSpPr>
        <p:spPr bwMode="auto">
          <a:xfrm>
            <a:off x="8094704" y="1607281"/>
            <a:ext cx="3137588" cy="630711"/>
          </a:xfrm>
          <a:prstGeom prst="roundRect">
            <a:avLst/>
          </a:prstGeom>
          <a:solidFill>
            <a:srgbClr val="00206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34" name="TextBox 33"/>
          <p:cNvSpPr txBox="1"/>
          <p:nvPr/>
        </p:nvSpPr>
        <p:spPr>
          <a:xfrm>
            <a:off x="8230631" y="1718494"/>
            <a:ext cx="2617703" cy="430887"/>
          </a:xfrm>
          <a:prstGeom prst="rect">
            <a:avLst/>
          </a:prstGeom>
          <a:noFill/>
        </p:spPr>
        <p:txBody>
          <a:bodyPr wrap="none" lIns="0" tIns="0" rIns="0" bIns="0" rtlCol="0">
            <a:spAutoFit/>
          </a:bodyPr>
          <a:lstStyle/>
          <a:p>
            <a:pPr lvl="0" algn="ctr"/>
            <a:r>
              <a:rPr lang="en-US" sz="2800" b="1" dirty="0">
                <a:solidFill>
                  <a:schemeClr val="bg1"/>
                </a:solidFill>
              </a:rPr>
              <a:t>Consumer data</a:t>
            </a:r>
          </a:p>
        </p:txBody>
      </p:sp>
      <p:sp>
        <p:nvSpPr>
          <p:cNvPr id="35" name="TextBox 34"/>
          <p:cNvSpPr txBox="1"/>
          <p:nvPr/>
        </p:nvSpPr>
        <p:spPr>
          <a:xfrm>
            <a:off x="8152363" y="614345"/>
            <a:ext cx="1915012" cy="553998"/>
          </a:xfrm>
          <a:prstGeom prst="rect">
            <a:avLst/>
          </a:prstGeom>
          <a:noFill/>
        </p:spPr>
        <p:txBody>
          <a:bodyPr wrap="none" lIns="0" tIns="0" rIns="0" bIns="0" rtlCol="0">
            <a:spAutoFit/>
          </a:bodyPr>
          <a:lstStyle/>
          <a:p>
            <a:pPr lvl="0" algn="ctr"/>
            <a:r>
              <a:rPr lang="en-US" sz="3600" b="1" dirty="0">
                <a:solidFill>
                  <a:schemeClr val="tx1">
                    <a:lumMod val="50000"/>
                  </a:schemeClr>
                </a:solidFill>
              </a:rPr>
              <a:t>KANTAR</a:t>
            </a:r>
          </a:p>
        </p:txBody>
      </p:sp>
      <p:sp>
        <p:nvSpPr>
          <p:cNvPr id="39" name="Down Arrow 38"/>
          <p:cNvSpPr/>
          <p:nvPr/>
        </p:nvSpPr>
        <p:spPr>
          <a:xfrm rot="5400000">
            <a:off x="5542135" y="2026846"/>
            <a:ext cx="372538" cy="3628658"/>
          </a:xfrm>
          <a:prstGeom prst="downArrow">
            <a:avLst/>
          </a:prstGeom>
          <a:solidFill>
            <a:srgbClr val="00206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1" name="Down Arrow 40"/>
          <p:cNvSpPr/>
          <p:nvPr/>
        </p:nvSpPr>
        <p:spPr>
          <a:xfrm rot="16200000">
            <a:off x="5537628" y="2572721"/>
            <a:ext cx="381558" cy="3628655"/>
          </a:xfrm>
          <a:prstGeom prst="downArrow">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53" name="Avrundet rektangel 8"/>
          <p:cNvSpPr/>
          <p:nvPr/>
        </p:nvSpPr>
        <p:spPr bwMode="auto">
          <a:xfrm>
            <a:off x="8123534" y="2315735"/>
            <a:ext cx="3108758" cy="630711"/>
          </a:xfrm>
          <a:prstGeom prst="roundRect">
            <a:avLst/>
          </a:prstGeom>
          <a:solidFill>
            <a:srgbClr val="00206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54" name="Avrundet rektangel 8"/>
          <p:cNvSpPr/>
          <p:nvPr/>
        </p:nvSpPr>
        <p:spPr bwMode="auto">
          <a:xfrm>
            <a:off x="8140006" y="3024193"/>
            <a:ext cx="3092285" cy="630711"/>
          </a:xfrm>
          <a:prstGeom prst="roundRect">
            <a:avLst/>
          </a:prstGeom>
          <a:solidFill>
            <a:srgbClr val="00206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55" name="Avrundet rektangel 8"/>
          <p:cNvSpPr/>
          <p:nvPr/>
        </p:nvSpPr>
        <p:spPr bwMode="auto">
          <a:xfrm>
            <a:off x="8140007" y="3728528"/>
            <a:ext cx="3092284" cy="630711"/>
          </a:xfrm>
          <a:prstGeom prst="roundRect">
            <a:avLst/>
          </a:prstGeom>
          <a:solidFill>
            <a:srgbClr val="00206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56" name="Avrundet rektangel 8"/>
          <p:cNvSpPr/>
          <p:nvPr/>
        </p:nvSpPr>
        <p:spPr bwMode="auto">
          <a:xfrm>
            <a:off x="8152363" y="4432866"/>
            <a:ext cx="3079927" cy="630711"/>
          </a:xfrm>
          <a:prstGeom prst="roundRect">
            <a:avLst/>
          </a:prstGeom>
          <a:solidFill>
            <a:srgbClr val="00206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57" name="Avrundet rektangel 8"/>
          <p:cNvSpPr/>
          <p:nvPr/>
        </p:nvSpPr>
        <p:spPr bwMode="auto">
          <a:xfrm>
            <a:off x="8152363" y="5149106"/>
            <a:ext cx="3079927" cy="630711"/>
          </a:xfrm>
          <a:prstGeom prst="roundRect">
            <a:avLst/>
          </a:prstGeom>
          <a:solidFill>
            <a:srgbClr val="00206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45" name="TextBox 44"/>
          <p:cNvSpPr txBox="1"/>
          <p:nvPr/>
        </p:nvSpPr>
        <p:spPr>
          <a:xfrm>
            <a:off x="8282111" y="2380022"/>
            <a:ext cx="1859483" cy="430887"/>
          </a:xfrm>
          <a:prstGeom prst="rect">
            <a:avLst/>
          </a:prstGeom>
          <a:noFill/>
        </p:spPr>
        <p:txBody>
          <a:bodyPr wrap="none" lIns="0" tIns="0" rIns="0" bIns="0" rtlCol="0">
            <a:spAutoFit/>
          </a:bodyPr>
          <a:lstStyle/>
          <a:p>
            <a:pPr lvl="0" algn="ctr"/>
            <a:r>
              <a:rPr lang="en-US" sz="2800" b="1" dirty="0">
                <a:solidFill>
                  <a:schemeClr val="bg1"/>
                </a:solidFill>
              </a:rPr>
              <a:t>Media data</a:t>
            </a:r>
          </a:p>
        </p:txBody>
      </p:sp>
      <p:sp>
        <p:nvSpPr>
          <p:cNvPr id="47" name="TextBox 46"/>
          <p:cNvSpPr txBox="1"/>
          <p:nvPr/>
        </p:nvSpPr>
        <p:spPr>
          <a:xfrm>
            <a:off x="8280780" y="3126583"/>
            <a:ext cx="2537554" cy="430887"/>
          </a:xfrm>
          <a:prstGeom prst="rect">
            <a:avLst/>
          </a:prstGeom>
          <a:noFill/>
        </p:spPr>
        <p:txBody>
          <a:bodyPr wrap="none" lIns="0" tIns="0" rIns="0" bIns="0" rtlCol="0">
            <a:spAutoFit/>
          </a:bodyPr>
          <a:lstStyle/>
          <a:p>
            <a:pPr lvl="0" algn="ctr"/>
            <a:r>
              <a:rPr lang="en-US" sz="2800" b="1" dirty="0">
                <a:solidFill>
                  <a:schemeClr val="bg1"/>
                </a:solidFill>
              </a:rPr>
              <a:t>Currency tools</a:t>
            </a:r>
          </a:p>
        </p:txBody>
      </p:sp>
      <p:sp>
        <p:nvSpPr>
          <p:cNvPr id="49" name="TextBox 48"/>
          <p:cNvSpPr txBox="1"/>
          <p:nvPr/>
        </p:nvSpPr>
        <p:spPr>
          <a:xfrm>
            <a:off x="8254576" y="3788151"/>
            <a:ext cx="2895023" cy="430887"/>
          </a:xfrm>
          <a:prstGeom prst="rect">
            <a:avLst/>
          </a:prstGeom>
          <a:noFill/>
        </p:spPr>
        <p:txBody>
          <a:bodyPr wrap="none" lIns="0" tIns="0" rIns="0" bIns="0" rtlCol="0">
            <a:spAutoFit/>
          </a:bodyPr>
          <a:lstStyle/>
          <a:p>
            <a:pPr lvl="0" algn="ctr"/>
            <a:r>
              <a:rPr lang="en-US" sz="2800" b="1" dirty="0">
                <a:solidFill>
                  <a:schemeClr val="bg1"/>
                </a:solidFill>
              </a:rPr>
              <a:t>Profile validation</a:t>
            </a:r>
          </a:p>
        </p:txBody>
      </p:sp>
      <p:sp>
        <p:nvSpPr>
          <p:cNvPr id="58" name="TextBox 57"/>
          <p:cNvSpPr txBox="1"/>
          <p:nvPr/>
        </p:nvSpPr>
        <p:spPr>
          <a:xfrm>
            <a:off x="8253418" y="4508964"/>
            <a:ext cx="2930289" cy="400110"/>
          </a:xfrm>
          <a:prstGeom prst="rect">
            <a:avLst/>
          </a:prstGeom>
          <a:noFill/>
        </p:spPr>
        <p:txBody>
          <a:bodyPr wrap="none" lIns="0" tIns="0" rIns="0" bIns="0" rtlCol="0">
            <a:spAutoFit/>
          </a:bodyPr>
          <a:lstStyle/>
          <a:p>
            <a:pPr lvl="0" algn="ctr"/>
            <a:r>
              <a:rPr lang="en-US" sz="2600" b="1" dirty="0">
                <a:solidFill>
                  <a:schemeClr val="bg1"/>
                </a:solidFill>
              </a:rPr>
              <a:t>Profile enrichment</a:t>
            </a:r>
          </a:p>
        </p:txBody>
      </p:sp>
      <p:sp>
        <p:nvSpPr>
          <p:cNvPr id="59" name="TextBox 58"/>
          <p:cNvSpPr txBox="1"/>
          <p:nvPr/>
        </p:nvSpPr>
        <p:spPr>
          <a:xfrm>
            <a:off x="8254576" y="5254490"/>
            <a:ext cx="2532905" cy="415498"/>
          </a:xfrm>
          <a:prstGeom prst="rect">
            <a:avLst/>
          </a:prstGeom>
          <a:noFill/>
        </p:spPr>
        <p:txBody>
          <a:bodyPr wrap="square" lIns="0" tIns="0" rIns="0" bIns="0" rtlCol="0">
            <a:spAutoFit/>
          </a:bodyPr>
          <a:lstStyle/>
          <a:p>
            <a:pPr lvl="0"/>
            <a:r>
              <a:rPr lang="en-US" sz="2700" b="1" dirty="0">
                <a:solidFill>
                  <a:schemeClr val="bg1"/>
                </a:solidFill>
              </a:rPr>
              <a:t>Re-contacts</a:t>
            </a:r>
            <a:r>
              <a:rPr lang="en-US" sz="2700" b="1" dirty="0">
                <a:solidFill>
                  <a:schemeClr val="bg1">
                    <a:lumMod val="85000"/>
                  </a:schemeClr>
                </a:solidFill>
              </a:rPr>
              <a:t> </a:t>
            </a:r>
            <a:r>
              <a:rPr lang="en-US" sz="2700" b="1" dirty="0">
                <a:solidFill>
                  <a:srgbClr val="000000"/>
                </a:solidFill>
              </a:rPr>
              <a:t> </a:t>
            </a:r>
          </a:p>
        </p:txBody>
      </p:sp>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t="31061" b="34473"/>
          <a:stretch/>
        </p:blipFill>
        <p:spPr>
          <a:xfrm>
            <a:off x="4526587" y="6270556"/>
            <a:ext cx="2403632" cy="466146"/>
          </a:xfrm>
          <a:prstGeom prst="rect">
            <a:avLst/>
          </a:prstGeom>
        </p:spPr>
      </p:pic>
      <p:sp>
        <p:nvSpPr>
          <p:cNvPr id="32" name="Avrundet rektangel 8"/>
          <p:cNvSpPr/>
          <p:nvPr/>
        </p:nvSpPr>
        <p:spPr bwMode="auto">
          <a:xfrm>
            <a:off x="287545" y="4006277"/>
            <a:ext cx="3052782" cy="1013417"/>
          </a:xfrm>
          <a:prstGeom prst="roundRect">
            <a:avLst/>
          </a:prstGeom>
          <a:solidFill>
            <a:srgbClr val="00B0F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36" name="TextBox 35"/>
          <p:cNvSpPr txBox="1"/>
          <p:nvPr/>
        </p:nvSpPr>
        <p:spPr>
          <a:xfrm>
            <a:off x="445823" y="4004939"/>
            <a:ext cx="2870978" cy="984885"/>
          </a:xfrm>
          <a:prstGeom prst="rect">
            <a:avLst/>
          </a:prstGeom>
          <a:noFill/>
        </p:spPr>
        <p:txBody>
          <a:bodyPr wrap="none" lIns="0" tIns="0" rIns="0" bIns="0" rtlCol="0">
            <a:spAutoFit/>
          </a:bodyPr>
          <a:lstStyle/>
          <a:p>
            <a:pPr lvl="0" algn="ctr"/>
            <a:r>
              <a:rPr lang="en-US" sz="3200" b="1" dirty="0">
                <a:solidFill>
                  <a:schemeClr val="bg1"/>
                </a:solidFill>
              </a:rPr>
              <a:t>MMX, MMX MP</a:t>
            </a:r>
          </a:p>
          <a:p>
            <a:pPr lvl="0" algn="ctr"/>
            <a:r>
              <a:rPr lang="en-US" sz="3200" b="1" dirty="0">
                <a:solidFill>
                  <a:schemeClr val="bg1"/>
                </a:solidFill>
              </a:rPr>
              <a:t>VMX</a:t>
            </a:r>
          </a:p>
        </p:txBody>
      </p:sp>
      <p:sp>
        <p:nvSpPr>
          <p:cNvPr id="37" name="Avrundet rektangel 8"/>
          <p:cNvSpPr/>
          <p:nvPr/>
        </p:nvSpPr>
        <p:spPr bwMode="auto">
          <a:xfrm>
            <a:off x="341400" y="5151990"/>
            <a:ext cx="3059722" cy="630711"/>
          </a:xfrm>
          <a:prstGeom prst="roundRect">
            <a:avLst/>
          </a:prstGeom>
          <a:solidFill>
            <a:srgbClr val="00B0F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38" name="TextBox 37"/>
          <p:cNvSpPr txBox="1"/>
          <p:nvPr/>
        </p:nvSpPr>
        <p:spPr>
          <a:xfrm>
            <a:off x="425352" y="5148130"/>
            <a:ext cx="2891818" cy="492443"/>
          </a:xfrm>
          <a:prstGeom prst="rect">
            <a:avLst/>
          </a:prstGeom>
          <a:noFill/>
        </p:spPr>
        <p:txBody>
          <a:bodyPr wrap="none" lIns="0" tIns="0" rIns="0" bIns="0" rtlCol="0">
            <a:spAutoFit/>
          </a:bodyPr>
          <a:lstStyle/>
          <a:p>
            <a:pPr lvl="0" algn="ctr"/>
            <a:r>
              <a:rPr lang="en-US" sz="3200" b="1" dirty="0">
                <a:solidFill>
                  <a:schemeClr val="bg1"/>
                </a:solidFill>
              </a:rPr>
              <a:t>Currency tools</a:t>
            </a:r>
          </a:p>
        </p:txBody>
      </p:sp>
      <p:sp>
        <p:nvSpPr>
          <p:cNvPr id="43" name="Avrundet rektangel 8"/>
          <p:cNvSpPr/>
          <p:nvPr/>
        </p:nvSpPr>
        <p:spPr bwMode="auto">
          <a:xfrm>
            <a:off x="302424" y="2203520"/>
            <a:ext cx="2185702" cy="630711"/>
          </a:xfrm>
          <a:prstGeom prst="roundRect">
            <a:avLst/>
          </a:prstGeom>
          <a:solidFill>
            <a:srgbClr val="00B0F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44" name="TextBox 43"/>
          <p:cNvSpPr txBox="1"/>
          <p:nvPr/>
        </p:nvSpPr>
        <p:spPr>
          <a:xfrm>
            <a:off x="495462" y="2278637"/>
            <a:ext cx="1617430" cy="492443"/>
          </a:xfrm>
          <a:prstGeom prst="rect">
            <a:avLst/>
          </a:prstGeom>
          <a:noFill/>
        </p:spPr>
        <p:txBody>
          <a:bodyPr wrap="none" lIns="0" tIns="0" rIns="0" bIns="0" rtlCol="0">
            <a:spAutoFit/>
          </a:bodyPr>
          <a:lstStyle/>
          <a:p>
            <a:pPr lvl="0" algn="ctr"/>
            <a:r>
              <a:rPr lang="en-US" sz="3200" b="1" dirty="0">
                <a:solidFill>
                  <a:schemeClr val="bg1"/>
                </a:solidFill>
              </a:rPr>
              <a:t>Persons</a:t>
            </a:r>
          </a:p>
        </p:txBody>
      </p:sp>
      <p:sp>
        <p:nvSpPr>
          <p:cNvPr id="46" name="Avrundet rektangel 8"/>
          <p:cNvSpPr/>
          <p:nvPr/>
        </p:nvSpPr>
        <p:spPr bwMode="auto">
          <a:xfrm>
            <a:off x="2763729" y="2200974"/>
            <a:ext cx="2185702" cy="630711"/>
          </a:xfrm>
          <a:prstGeom prst="roundRect">
            <a:avLst/>
          </a:prstGeom>
          <a:solidFill>
            <a:srgbClr val="00B0F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48" name="TextBox 47"/>
          <p:cNvSpPr txBox="1"/>
          <p:nvPr/>
        </p:nvSpPr>
        <p:spPr>
          <a:xfrm>
            <a:off x="3008438" y="2248532"/>
            <a:ext cx="1548502" cy="492443"/>
          </a:xfrm>
          <a:prstGeom prst="rect">
            <a:avLst/>
          </a:prstGeom>
          <a:noFill/>
        </p:spPr>
        <p:txBody>
          <a:bodyPr wrap="none" lIns="0" tIns="0" rIns="0" bIns="0" rtlCol="0">
            <a:spAutoFit/>
          </a:bodyPr>
          <a:lstStyle/>
          <a:p>
            <a:pPr lvl="0" algn="ctr"/>
            <a:r>
              <a:rPr lang="en-US" sz="3200" b="1" dirty="0">
                <a:solidFill>
                  <a:schemeClr val="bg1"/>
                </a:solidFill>
              </a:rPr>
              <a:t>Devices</a:t>
            </a:r>
          </a:p>
        </p:txBody>
      </p:sp>
      <p:sp>
        <p:nvSpPr>
          <p:cNvPr id="50" name="Avrundet rektangel 8"/>
          <p:cNvSpPr/>
          <p:nvPr/>
        </p:nvSpPr>
        <p:spPr bwMode="auto">
          <a:xfrm>
            <a:off x="292600" y="3188880"/>
            <a:ext cx="2185702" cy="630711"/>
          </a:xfrm>
          <a:prstGeom prst="roundRect">
            <a:avLst/>
          </a:prstGeom>
          <a:solidFill>
            <a:srgbClr val="00B0F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51" name="TextBox 50"/>
          <p:cNvSpPr txBox="1"/>
          <p:nvPr/>
        </p:nvSpPr>
        <p:spPr>
          <a:xfrm>
            <a:off x="874519" y="3230248"/>
            <a:ext cx="934551" cy="492443"/>
          </a:xfrm>
          <a:prstGeom prst="rect">
            <a:avLst/>
          </a:prstGeom>
          <a:noFill/>
        </p:spPr>
        <p:txBody>
          <a:bodyPr wrap="none" lIns="0" tIns="0" rIns="0" bIns="0" rtlCol="0">
            <a:spAutoFit/>
          </a:bodyPr>
          <a:lstStyle/>
          <a:p>
            <a:pPr lvl="0" algn="ctr"/>
            <a:r>
              <a:rPr lang="en-US" sz="3200" b="1" dirty="0">
                <a:solidFill>
                  <a:schemeClr val="bg1"/>
                </a:solidFill>
              </a:rPr>
              <a:t>UDM</a:t>
            </a:r>
          </a:p>
        </p:txBody>
      </p:sp>
      <p:sp>
        <p:nvSpPr>
          <p:cNvPr id="42" name="TextBox 34">
            <a:extLst>
              <a:ext uri="{FF2B5EF4-FFF2-40B4-BE49-F238E27FC236}">
                <a16:creationId xmlns="" xmlns:a16="http://schemas.microsoft.com/office/drawing/2014/main" id="{92FAC9BC-5841-4C2A-A4F8-4C368FCC213C}"/>
              </a:ext>
            </a:extLst>
          </p:cNvPr>
          <p:cNvSpPr txBox="1"/>
          <p:nvPr/>
        </p:nvSpPr>
        <p:spPr>
          <a:xfrm>
            <a:off x="403380" y="541840"/>
            <a:ext cx="2718694" cy="553998"/>
          </a:xfrm>
          <a:prstGeom prst="rect">
            <a:avLst/>
          </a:prstGeom>
          <a:noFill/>
        </p:spPr>
        <p:txBody>
          <a:bodyPr wrap="none" lIns="0" tIns="0" rIns="0" bIns="0" rtlCol="0">
            <a:spAutoFit/>
          </a:bodyPr>
          <a:lstStyle/>
          <a:p>
            <a:pPr lvl="0" algn="ctr"/>
            <a:r>
              <a:rPr lang="nb-NO" sz="3600" b="1" dirty="0">
                <a:solidFill>
                  <a:schemeClr val="tx1">
                    <a:lumMod val="50000"/>
                  </a:schemeClr>
                </a:solidFill>
              </a:rPr>
              <a:t>C</a:t>
            </a:r>
            <a:r>
              <a:rPr lang="en-US" sz="3600" b="1" dirty="0">
                <a:solidFill>
                  <a:schemeClr val="tx1">
                    <a:lumMod val="50000"/>
                  </a:schemeClr>
                </a:solidFill>
              </a:rPr>
              <a:t>OMSCORE</a:t>
            </a:r>
          </a:p>
        </p:txBody>
      </p:sp>
    </p:spTree>
    <p:extLst>
      <p:ext uri="{BB962C8B-B14F-4D97-AF65-F5344CB8AC3E}">
        <p14:creationId xmlns:p14="http://schemas.microsoft.com/office/powerpoint/2010/main" val="297976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 xmlns:a16="http://schemas.microsoft.com/office/drawing/2014/main" id="{BCA36365-D373-4CBD-9878-964C6D704904}"/>
              </a:ext>
            </a:extLst>
          </p:cNvPr>
          <p:cNvPicPr>
            <a:picLocks noChangeAspect="1"/>
          </p:cNvPicPr>
          <p:nvPr/>
        </p:nvPicPr>
        <p:blipFill>
          <a:blip r:embed="rId3"/>
          <a:stretch>
            <a:fillRect/>
          </a:stretch>
        </p:blipFill>
        <p:spPr>
          <a:xfrm>
            <a:off x="0" y="656624"/>
            <a:ext cx="12192000" cy="5027917"/>
          </a:xfrm>
          <a:prstGeom prst="rect">
            <a:avLst/>
          </a:prstGeom>
        </p:spPr>
      </p:pic>
      <p:pic>
        <p:nvPicPr>
          <p:cNvPr id="11" name="Bilde 10">
            <a:extLst>
              <a:ext uri="{FF2B5EF4-FFF2-40B4-BE49-F238E27FC236}">
                <a16:creationId xmlns="" xmlns:a16="http://schemas.microsoft.com/office/drawing/2014/main" id="{3A647344-671E-4A22-B8F1-D28D1028AE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30620" y="6405193"/>
            <a:ext cx="3171720" cy="2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2">
            <a:extLst>
              <a:ext uri="{FF2B5EF4-FFF2-40B4-BE49-F238E27FC236}">
                <a16:creationId xmlns="" xmlns:a16="http://schemas.microsoft.com/office/drawing/2014/main" id="{764D0C74-1B55-4653-962D-82413C96D69E}"/>
              </a:ext>
            </a:extLst>
          </p:cNvPr>
          <p:cNvPicPr>
            <a:picLocks noChangeAspect="1"/>
          </p:cNvPicPr>
          <p:nvPr/>
        </p:nvPicPr>
        <p:blipFill rotWithShape="1">
          <a:blip r:embed="rId5">
            <a:extLst>
              <a:ext uri="{28A0092B-C50C-407E-A947-70E740481C1C}">
                <a14:useLocalDpi xmlns:a14="http://schemas.microsoft.com/office/drawing/2010/main" val="0"/>
              </a:ext>
            </a:extLst>
          </a:blip>
          <a:srcRect t="31061" b="34473"/>
          <a:stretch/>
        </p:blipFill>
        <p:spPr>
          <a:xfrm>
            <a:off x="4662305" y="6325564"/>
            <a:ext cx="2140104" cy="415039"/>
          </a:xfrm>
          <a:prstGeom prst="rect">
            <a:avLst/>
          </a:prstGeom>
        </p:spPr>
      </p:pic>
    </p:spTree>
    <p:extLst>
      <p:ext uri="{BB962C8B-B14F-4D97-AF65-F5344CB8AC3E}">
        <p14:creationId xmlns:p14="http://schemas.microsoft.com/office/powerpoint/2010/main" val="155132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68490" y="204218"/>
            <a:ext cx="12902480" cy="1290868"/>
          </a:xfrm>
        </p:spPr>
        <p:txBody>
          <a:bodyPr/>
          <a:lstStyle/>
          <a:p>
            <a:pPr algn="ctr"/>
            <a:r>
              <a:rPr lang="en-US" sz="4000" dirty="0">
                <a:latin typeface="Fedra Sans Std Light" panose="020B0304040000020004" pitchFamily="34" charset="0"/>
              </a:rPr>
              <a:t>One common DMP for the Norwegian publishers?</a:t>
            </a:r>
          </a:p>
        </p:txBody>
      </p:sp>
      <p:sp>
        <p:nvSpPr>
          <p:cNvPr id="25" name="Rektangel 24"/>
          <p:cNvSpPr/>
          <p:nvPr/>
        </p:nvSpPr>
        <p:spPr>
          <a:xfrm>
            <a:off x="11823987" y="1115647"/>
            <a:ext cx="300107" cy="1221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nb-NO" sz="1600" dirty="0"/>
          </a:p>
        </p:txBody>
      </p:sp>
      <p:pic>
        <p:nvPicPr>
          <p:cNvPr id="24" name="Bild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0620" y="6405193"/>
            <a:ext cx="3171720" cy="2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11442373" y="753760"/>
            <a:ext cx="642552" cy="34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28" name="Avrundet rektangel 8"/>
          <p:cNvSpPr/>
          <p:nvPr/>
        </p:nvSpPr>
        <p:spPr bwMode="auto">
          <a:xfrm>
            <a:off x="3995790" y="3418196"/>
            <a:ext cx="3776610" cy="2390059"/>
          </a:xfrm>
          <a:prstGeom prst="roundRect">
            <a:avLst/>
          </a:prstGeom>
          <a:solidFill>
            <a:srgbClr val="DF930B"/>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2" name="TextBox 1"/>
          <p:cNvSpPr txBox="1"/>
          <p:nvPr/>
        </p:nvSpPr>
        <p:spPr>
          <a:xfrm>
            <a:off x="3972657" y="3591818"/>
            <a:ext cx="3611211" cy="1661993"/>
          </a:xfrm>
          <a:prstGeom prst="rect">
            <a:avLst/>
          </a:prstGeom>
          <a:noFill/>
        </p:spPr>
        <p:txBody>
          <a:bodyPr wrap="square" lIns="0" tIns="0" rIns="0" bIns="0" rtlCol="0">
            <a:spAutoFit/>
          </a:bodyPr>
          <a:lstStyle/>
          <a:p>
            <a:pPr lvl="0" algn="ctr"/>
            <a:r>
              <a:rPr lang="en-US" sz="3600" b="1" dirty="0">
                <a:solidFill>
                  <a:schemeClr val="bg1"/>
                </a:solidFill>
              </a:rPr>
              <a:t>One common</a:t>
            </a:r>
          </a:p>
          <a:p>
            <a:pPr lvl="0" algn="ctr"/>
            <a:r>
              <a:rPr lang="en-US" sz="3600" b="1" dirty="0">
                <a:solidFill>
                  <a:schemeClr val="bg1"/>
                </a:solidFill>
              </a:rPr>
              <a:t>DMP  </a:t>
            </a:r>
          </a:p>
          <a:p>
            <a:pPr lvl="0" algn="ctr"/>
            <a:r>
              <a:rPr lang="en-US" sz="3600" b="1" dirty="0">
                <a:solidFill>
                  <a:schemeClr val="tx1">
                    <a:lumMod val="50000"/>
                  </a:schemeClr>
                </a:solidFill>
              </a:rPr>
              <a:t>“</a:t>
            </a:r>
            <a:r>
              <a:rPr lang="en-US" sz="3600" b="1" i="1" dirty="0">
                <a:solidFill>
                  <a:schemeClr val="tx1">
                    <a:lumMod val="50000"/>
                  </a:schemeClr>
                </a:solidFill>
              </a:rPr>
              <a:t>Media-Norway</a:t>
            </a:r>
            <a:r>
              <a:rPr lang="en-US" sz="3600" b="1" dirty="0">
                <a:solidFill>
                  <a:schemeClr val="tx1">
                    <a:lumMod val="50000"/>
                  </a:schemeClr>
                </a:solidFill>
              </a:rPr>
              <a:t>”</a:t>
            </a:r>
          </a:p>
        </p:txBody>
      </p:sp>
      <p:sp>
        <p:nvSpPr>
          <p:cNvPr id="29" name="Rectangle 28"/>
          <p:cNvSpPr/>
          <p:nvPr/>
        </p:nvSpPr>
        <p:spPr>
          <a:xfrm>
            <a:off x="395414" y="899464"/>
            <a:ext cx="1731651" cy="34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 name="Down Arrow 3"/>
          <p:cNvSpPr/>
          <p:nvPr/>
        </p:nvSpPr>
        <p:spPr>
          <a:xfrm rot="2213129">
            <a:off x="2728037" y="1857928"/>
            <a:ext cx="289202" cy="631659"/>
          </a:xfrm>
          <a:prstGeom prst="downArrow">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3" name="Avrundet rektangel 8"/>
          <p:cNvSpPr/>
          <p:nvPr/>
        </p:nvSpPr>
        <p:spPr bwMode="auto">
          <a:xfrm>
            <a:off x="8725470" y="3462094"/>
            <a:ext cx="3276869" cy="1715451"/>
          </a:xfrm>
          <a:prstGeom prst="roundRect">
            <a:avLst/>
          </a:prstGeom>
          <a:solidFill>
            <a:srgbClr val="00206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34" name="TextBox 33"/>
          <p:cNvSpPr txBox="1"/>
          <p:nvPr/>
        </p:nvSpPr>
        <p:spPr>
          <a:xfrm>
            <a:off x="8830620" y="3679350"/>
            <a:ext cx="2983188" cy="984885"/>
          </a:xfrm>
          <a:prstGeom prst="rect">
            <a:avLst/>
          </a:prstGeom>
          <a:noFill/>
        </p:spPr>
        <p:txBody>
          <a:bodyPr wrap="none" lIns="0" tIns="0" rIns="0" bIns="0" rtlCol="0">
            <a:spAutoFit/>
          </a:bodyPr>
          <a:lstStyle/>
          <a:p>
            <a:pPr lvl="0" algn="ctr"/>
            <a:r>
              <a:rPr lang="en-US" sz="3200" b="1" dirty="0">
                <a:solidFill>
                  <a:schemeClr val="bg1"/>
                </a:solidFill>
              </a:rPr>
              <a:t>Consumer data</a:t>
            </a:r>
          </a:p>
          <a:p>
            <a:pPr lvl="0" algn="ctr"/>
            <a:r>
              <a:rPr lang="en-US" sz="3200" b="1" dirty="0">
                <a:solidFill>
                  <a:schemeClr val="bg1"/>
                </a:solidFill>
              </a:rPr>
              <a:t>Media data</a:t>
            </a:r>
          </a:p>
        </p:txBody>
      </p:sp>
      <p:sp>
        <p:nvSpPr>
          <p:cNvPr id="39" name="Down Arrow 38"/>
          <p:cNvSpPr/>
          <p:nvPr/>
        </p:nvSpPr>
        <p:spPr>
          <a:xfrm rot="5400000">
            <a:off x="7896359" y="3582111"/>
            <a:ext cx="525464" cy="773382"/>
          </a:xfrm>
          <a:prstGeom prst="downArrow">
            <a:avLst/>
          </a:prstGeom>
          <a:solidFill>
            <a:srgbClr val="00206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8" name="Rectangle 37"/>
          <p:cNvSpPr/>
          <p:nvPr/>
        </p:nvSpPr>
        <p:spPr>
          <a:xfrm>
            <a:off x="395414" y="899464"/>
            <a:ext cx="1731651" cy="34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1" name="Avrundet rektangel 8"/>
          <p:cNvSpPr/>
          <p:nvPr/>
        </p:nvSpPr>
        <p:spPr bwMode="auto">
          <a:xfrm>
            <a:off x="318601" y="1291329"/>
            <a:ext cx="2185702" cy="630711"/>
          </a:xfrm>
          <a:prstGeom prst="roundRect">
            <a:avLst/>
          </a:prstGeom>
          <a:solidFill>
            <a:srgbClr val="00B0F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42" name="TextBox 41"/>
          <p:cNvSpPr txBox="1"/>
          <p:nvPr/>
        </p:nvSpPr>
        <p:spPr>
          <a:xfrm>
            <a:off x="500854" y="1364922"/>
            <a:ext cx="1617430" cy="492443"/>
          </a:xfrm>
          <a:prstGeom prst="rect">
            <a:avLst/>
          </a:prstGeom>
          <a:noFill/>
        </p:spPr>
        <p:txBody>
          <a:bodyPr wrap="none" lIns="0" tIns="0" rIns="0" bIns="0" rtlCol="0">
            <a:spAutoFit/>
          </a:bodyPr>
          <a:lstStyle/>
          <a:p>
            <a:pPr lvl="0" algn="ctr"/>
            <a:r>
              <a:rPr lang="en-US" sz="3200" b="1" dirty="0">
                <a:solidFill>
                  <a:schemeClr val="bg1"/>
                </a:solidFill>
              </a:rPr>
              <a:t>Persons</a:t>
            </a:r>
          </a:p>
        </p:txBody>
      </p:sp>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t="31061" b="34473"/>
          <a:stretch/>
        </p:blipFill>
        <p:spPr>
          <a:xfrm>
            <a:off x="4662305" y="6325564"/>
            <a:ext cx="2140104" cy="415039"/>
          </a:xfrm>
          <a:prstGeom prst="rect">
            <a:avLst/>
          </a:prstGeom>
        </p:spPr>
      </p:pic>
      <p:sp>
        <p:nvSpPr>
          <p:cNvPr id="44" name="Avrundet rektangel 8"/>
          <p:cNvSpPr/>
          <p:nvPr/>
        </p:nvSpPr>
        <p:spPr bwMode="auto">
          <a:xfrm>
            <a:off x="3102685" y="1309917"/>
            <a:ext cx="2185702" cy="630711"/>
          </a:xfrm>
          <a:prstGeom prst="roundRect">
            <a:avLst/>
          </a:prstGeom>
          <a:solidFill>
            <a:srgbClr val="00B0F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45" name="Avrundet rektangel 8"/>
          <p:cNvSpPr/>
          <p:nvPr/>
        </p:nvSpPr>
        <p:spPr bwMode="auto">
          <a:xfrm>
            <a:off x="348340" y="3462094"/>
            <a:ext cx="3052782" cy="1013417"/>
          </a:xfrm>
          <a:prstGeom prst="roundRect">
            <a:avLst/>
          </a:prstGeom>
          <a:solidFill>
            <a:srgbClr val="00B0F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46" name="TextBox 45"/>
          <p:cNvSpPr txBox="1"/>
          <p:nvPr/>
        </p:nvSpPr>
        <p:spPr>
          <a:xfrm>
            <a:off x="441282" y="3527939"/>
            <a:ext cx="2870978" cy="984885"/>
          </a:xfrm>
          <a:prstGeom prst="rect">
            <a:avLst/>
          </a:prstGeom>
          <a:noFill/>
        </p:spPr>
        <p:txBody>
          <a:bodyPr wrap="none" lIns="0" tIns="0" rIns="0" bIns="0" rtlCol="0">
            <a:spAutoFit/>
          </a:bodyPr>
          <a:lstStyle/>
          <a:p>
            <a:pPr lvl="0" algn="ctr"/>
            <a:r>
              <a:rPr lang="en-US" sz="3200" b="1" dirty="0">
                <a:solidFill>
                  <a:schemeClr val="bg1"/>
                </a:solidFill>
              </a:rPr>
              <a:t>MMX, MMX MP</a:t>
            </a:r>
          </a:p>
          <a:p>
            <a:pPr lvl="0" algn="ctr"/>
            <a:r>
              <a:rPr lang="en-US" sz="3200" b="1" dirty="0">
                <a:solidFill>
                  <a:schemeClr val="bg1"/>
                </a:solidFill>
              </a:rPr>
              <a:t>VMX</a:t>
            </a:r>
          </a:p>
        </p:txBody>
      </p:sp>
      <p:sp>
        <p:nvSpPr>
          <p:cNvPr id="47" name="Avrundet rektangel 8"/>
          <p:cNvSpPr/>
          <p:nvPr/>
        </p:nvSpPr>
        <p:spPr bwMode="auto">
          <a:xfrm>
            <a:off x="341400" y="5177545"/>
            <a:ext cx="3059722" cy="630711"/>
          </a:xfrm>
          <a:prstGeom prst="roundRect">
            <a:avLst/>
          </a:prstGeom>
          <a:solidFill>
            <a:srgbClr val="00B0F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48" name="TextBox 47"/>
          <p:cNvSpPr txBox="1"/>
          <p:nvPr/>
        </p:nvSpPr>
        <p:spPr>
          <a:xfrm>
            <a:off x="428822" y="5246678"/>
            <a:ext cx="2891818" cy="492443"/>
          </a:xfrm>
          <a:prstGeom prst="rect">
            <a:avLst/>
          </a:prstGeom>
          <a:noFill/>
        </p:spPr>
        <p:txBody>
          <a:bodyPr wrap="none" lIns="0" tIns="0" rIns="0" bIns="0" rtlCol="0">
            <a:spAutoFit/>
          </a:bodyPr>
          <a:lstStyle/>
          <a:p>
            <a:pPr lvl="0" algn="ctr"/>
            <a:r>
              <a:rPr lang="en-US" sz="3200" b="1" dirty="0">
                <a:solidFill>
                  <a:schemeClr val="bg1"/>
                </a:solidFill>
              </a:rPr>
              <a:t>Currency tools</a:t>
            </a:r>
          </a:p>
        </p:txBody>
      </p:sp>
      <p:sp>
        <p:nvSpPr>
          <p:cNvPr id="50" name="TextBox 49"/>
          <p:cNvSpPr txBox="1"/>
          <p:nvPr/>
        </p:nvSpPr>
        <p:spPr>
          <a:xfrm>
            <a:off x="3346725" y="1382891"/>
            <a:ext cx="1548502" cy="492443"/>
          </a:xfrm>
          <a:prstGeom prst="rect">
            <a:avLst/>
          </a:prstGeom>
          <a:noFill/>
        </p:spPr>
        <p:txBody>
          <a:bodyPr wrap="none" lIns="0" tIns="0" rIns="0" bIns="0" rtlCol="0">
            <a:spAutoFit/>
          </a:bodyPr>
          <a:lstStyle/>
          <a:p>
            <a:pPr lvl="0" algn="ctr"/>
            <a:r>
              <a:rPr lang="en-US" sz="3200" b="1" dirty="0">
                <a:solidFill>
                  <a:schemeClr val="bg1"/>
                </a:solidFill>
              </a:rPr>
              <a:t>Devices</a:t>
            </a:r>
          </a:p>
        </p:txBody>
      </p:sp>
      <p:sp>
        <p:nvSpPr>
          <p:cNvPr id="52" name="Avrundet rektangel 8"/>
          <p:cNvSpPr/>
          <p:nvPr/>
        </p:nvSpPr>
        <p:spPr bwMode="auto">
          <a:xfrm>
            <a:off x="292585" y="2324672"/>
            <a:ext cx="2185702" cy="630711"/>
          </a:xfrm>
          <a:prstGeom prst="roundRect">
            <a:avLst/>
          </a:prstGeom>
          <a:solidFill>
            <a:srgbClr val="00B0F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a:sp3d>
        </p:spPr>
        <p:txBody>
          <a:bodyPr wrap="square" lIns="0" tIns="0" rIns="0" bIns="0">
            <a:spAutoFit/>
          </a:bodyPr>
          <a:lstStyle>
            <a:defPPr>
              <a:defRPr lang="en-GB"/>
            </a:defPPr>
            <a:lvl1pPr algn="r" rtl="0" fontAlgn="base">
              <a:lnSpc>
                <a:spcPts val="2000"/>
              </a:lnSpc>
              <a:spcBef>
                <a:spcPct val="0"/>
              </a:spcBef>
              <a:spcAft>
                <a:spcPct val="0"/>
              </a:spcAft>
              <a:defRPr kern="1200">
                <a:solidFill>
                  <a:schemeClr val="tx1"/>
                </a:solidFill>
                <a:latin typeface="Arial" charset="0"/>
                <a:ea typeface="+mn-ea"/>
                <a:cs typeface="+mn-cs"/>
              </a:defRPr>
            </a:lvl1pPr>
            <a:lvl2pPr marL="457200" algn="r" rtl="0" fontAlgn="base">
              <a:lnSpc>
                <a:spcPts val="2000"/>
              </a:lnSpc>
              <a:spcBef>
                <a:spcPct val="0"/>
              </a:spcBef>
              <a:spcAft>
                <a:spcPct val="0"/>
              </a:spcAft>
              <a:defRPr kern="1200">
                <a:solidFill>
                  <a:schemeClr val="tx1"/>
                </a:solidFill>
                <a:latin typeface="Arial" charset="0"/>
                <a:ea typeface="+mn-ea"/>
                <a:cs typeface="+mn-cs"/>
              </a:defRPr>
            </a:lvl2pPr>
            <a:lvl3pPr marL="914400" algn="r" rtl="0" fontAlgn="base">
              <a:lnSpc>
                <a:spcPts val="2000"/>
              </a:lnSpc>
              <a:spcBef>
                <a:spcPct val="0"/>
              </a:spcBef>
              <a:spcAft>
                <a:spcPct val="0"/>
              </a:spcAft>
              <a:defRPr kern="1200">
                <a:solidFill>
                  <a:schemeClr val="tx1"/>
                </a:solidFill>
                <a:latin typeface="Arial" charset="0"/>
                <a:ea typeface="+mn-ea"/>
                <a:cs typeface="+mn-cs"/>
              </a:defRPr>
            </a:lvl3pPr>
            <a:lvl4pPr marL="1371600" algn="r" rtl="0" fontAlgn="base">
              <a:lnSpc>
                <a:spcPts val="2000"/>
              </a:lnSpc>
              <a:spcBef>
                <a:spcPct val="0"/>
              </a:spcBef>
              <a:spcAft>
                <a:spcPct val="0"/>
              </a:spcAft>
              <a:defRPr kern="1200">
                <a:solidFill>
                  <a:schemeClr val="tx1"/>
                </a:solidFill>
                <a:latin typeface="Arial" charset="0"/>
                <a:ea typeface="+mn-ea"/>
                <a:cs typeface="+mn-cs"/>
              </a:defRPr>
            </a:lvl4pPr>
            <a:lvl5pPr marL="1828800" algn="r" rtl="0" fontAlgn="base">
              <a:lnSpc>
                <a:spcPts val="2000"/>
              </a:lnSpc>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ts val="2000"/>
              </a:lnSpc>
              <a:spcBef>
                <a:spcPct val="0"/>
              </a:spcBef>
              <a:spcAft>
                <a:spcPct val="0"/>
              </a:spcAft>
              <a:buClrTx/>
              <a:buSzTx/>
              <a:buFontTx/>
              <a:buNone/>
              <a:tabLst/>
              <a:defRPr/>
            </a:pPr>
            <a:endParaRPr kumimoji="0" lang="nb-NO" sz="4000" b="0" i="0" u="none" strike="noStrike" kern="1200" cap="none" spc="0" normalizeH="0" baseline="0" noProof="0" dirty="0">
              <a:ln>
                <a:noFill/>
              </a:ln>
              <a:solidFill>
                <a:srgbClr val="000000"/>
              </a:solidFill>
              <a:effectLst/>
              <a:uLnTx/>
              <a:uFillTx/>
            </a:endParaRPr>
          </a:p>
        </p:txBody>
      </p:sp>
      <p:sp>
        <p:nvSpPr>
          <p:cNvPr id="54" name="TextBox 53"/>
          <p:cNvSpPr txBox="1"/>
          <p:nvPr/>
        </p:nvSpPr>
        <p:spPr>
          <a:xfrm>
            <a:off x="872033" y="2375963"/>
            <a:ext cx="934551" cy="492443"/>
          </a:xfrm>
          <a:prstGeom prst="rect">
            <a:avLst/>
          </a:prstGeom>
          <a:noFill/>
        </p:spPr>
        <p:txBody>
          <a:bodyPr wrap="none" lIns="0" tIns="0" rIns="0" bIns="0" rtlCol="0">
            <a:spAutoFit/>
          </a:bodyPr>
          <a:lstStyle/>
          <a:p>
            <a:pPr lvl="0" algn="ctr"/>
            <a:r>
              <a:rPr lang="en-US" sz="3200" b="1" dirty="0">
                <a:solidFill>
                  <a:schemeClr val="bg1"/>
                </a:solidFill>
              </a:rPr>
              <a:t>UDM</a:t>
            </a:r>
          </a:p>
        </p:txBody>
      </p:sp>
      <p:sp>
        <p:nvSpPr>
          <p:cNvPr id="56" name="Down Arrow 55"/>
          <p:cNvSpPr/>
          <p:nvPr/>
        </p:nvSpPr>
        <p:spPr>
          <a:xfrm>
            <a:off x="4527033" y="2086428"/>
            <a:ext cx="270545" cy="953893"/>
          </a:xfrm>
          <a:prstGeom prst="downArrow">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57" name="Down Arrow 56"/>
          <p:cNvSpPr/>
          <p:nvPr/>
        </p:nvSpPr>
        <p:spPr>
          <a:xfrm rot="16200000">
            <a:off x="3479760" y="3717907"/>
            <a:ext cx="456294" cy="501789"/>
          </a:xfrm>
          <a:prstGeom prst="downArrow">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36" name="Down Arrow 52"/>
          <p:cNvSpPr/>
          <p:nvPr/>
        </p:nvSpPr>
        <p:spPr>
          <a:xfrm>
            <a:off x="819998" y="4528991"/>
            <a:ext cx="249205" cy="611241"/>
          </a:xfrm>
          <a:prstGeom prst="downArrow">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0" name="Down Arrow 52"/>
          <p:cNvSpPr/>
          <p:nvPr/>
        </p:nvSpPr>
        <p:spPr>
          <a:xfrm>
            <a:off x="826866" y="1987884"/>
            <a:ext cx="242337" cy="306719"/>
          </a:xfrm>
          <a:prstGeom prst="downArrow">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9" name="Down Arrow 52">
            <a:extLst>
              <a:ext uri="{FF2B5EF4-FFF2-40B4-BE49-F238E27FC236}">
                <a16:creationId xmlns="" xmlns:a16="http://schemas.microsoft.com/office/drawing/2014/main" id="{A7A5F9B8-F247-4F2C-82C8-5D03F4545960}"/>
              </a:ext>
            </a:extLst>
          </p:cNvPr>
          <p:cNvSpPr/>
          <p:nvPr/>
        </p:nvSpPr>
        <p:spPr>
          <a:xfrm>
            <a:off x="833736" y="2987416"/>
            <a:ext cx="235467" cy="446574"/>
          </a:xfrm>
          <a:prstGeom prst="downArrow">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Tree>
    <p:extLst>
      <p:ext uri="{BB962C8B-B14F-4D97-AF65-F5344CB8AC3E}">
        <p14:creationId xmlns:p14="http://schemas.microsoft.com/office/powerpoint/2010/main" val="75297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 xmlns:a16="http://schemas.microsoft.com/office/drawing/2014/main" id="{A49FF401-5687-4A17-8939-2DABD7182FD4}"/>
              </a:ext>
            </a:extLst>
          </p:cNvPr>
          <p:cNvPicPr>
            <a:picLocks noChangeAspect="1"/>
          </p:cNvPicPr>
          <p:nvPr/>
        </p:nvPicPr>
        <p:blipFill rotWithShape="1">
          <a:blip r:embed="rId3"/>
          <a:srcRect t="11057"/>
          <a:stretch/>
        </p:blipFill>
        <p:spPr>
          <a:xfrm>
            <a:off x="1" y="10"/>
            <a:ext cx="11862435" cy="6857990"/>
          </a:xfrm>
          <a:custGeom>
            <a:avLst/>
            <a:gdLst>
              <a:gd name="connsiteX0" fmla="*/ 0 w 11862435"/>
              <a:gd name="connsiteY0" fmla="*/ 0 h 6858000"/>
              <a:gd name="connsiteX1" fmla="*/ 2537458 w 11862435"/>
              <a:gd name="connsiteY1" fmla="*/ 0 h 6858000"/>
              <a:gd name="connsiteX2" fmla="*/ 3074669 w 11862435"/>
              <a:gd name="connsiteY2" fmla="*/ 0 h 6858000"/>
              <a:gd name="connsiteX3" fmla="*/ 3784383 w 11862435"/>
              <a:gd name="connsiteY3" fmla="*/ 0 h 6858000"/>
              <a:gd name="connsiteX4" fmla="*/ 8686282 w 11862435"/>
              <a:gd name="connsiteY4" fmla="*/ 0 h 6858000"/>
              <a:gd name="connsiteX5" fmla="*/ 11862435 w 11862435"/>
              <a:gd name="connsiteY5" fmla="*/ 6857999 h 6858000"/>
              <a:gd name="connsiteX6" fmla="*/ 5896483 w 11862435"/>
              <a:gd name="connsiteY6" fmla="*/ 6857999 h 6858000"/>
              <a:gd name="connsiteX7" fmla="*/ 5896483 w 11862435"/>
              <a:gd name="connsiteY7" fmla="*/ 6858000 h 6858000"/>
              <a:gd name="connsiteX8" fmla="*/ 3074669 w 11862435"/>
              <a:gd name="connsiteY8" fmla="*/ 6858000 h 6858000"/>
              <a:gd name="connsiteX9" fmla="*/ 2537458 w 11862435"/>
              <a:gd name="connsiteY9" fmla="*/ 6858000 h 6858000"/>
              <a:gd name="connsiteX10" fmla="*/ 0 w 1186243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2435" h="6858000">
                <a:moveTo>
                  <a:pt x="0" y="0"/>
                </a:moveTo>
                <a:lnTo>
                  <a:pt x="2537458" y="0"/>
                </a:lnTo>
                <a:lnTo>
                  <a:pt x="3074669" y="0"/>
                </a:lnTo>
                <a:lnTo>
                  <a:pt x="3784383" y="0"/>
                </a:lnTo>
                <a:lnTo>
                  <a:pt x="8686282" y="0"/>
                </a:lnTo>
                <a:lnTo>
                  <a:pt x="11862435" y="6857999"/>
                </a:lnTo>
                <a:lnTo>
                  <a:pt x="5896483" y="6857999"/>
                </a:lnTo>
                <a:lnTo>
                  <a:pt x="5896483" y="6858000"/>
                </a:lnTo>
                <a:lnTo>
                  <a:pt x="3074669" y="6858000"/>
                </a:lnTo>
                <a:lnTo>
                  <a:pt x="2537458" y="6858000"/>
                </a:lnTo>
                <a:lnTo>
                  <a:pt x="0" y="6858000"/>
                </a:lnTo>
                <a:close/>
              </a:path>
            </a:pathLst>
          </a:custGeom>
        </p:spPr>
      </p:pic>
      <p:sp>
        <p:nvSpPr>
          <p:cNvPr id="16" name="Freeform: Shape 15">
            <a:extLst>
              <a:ext uri="{FF2B5EF4-FFF2-40B4-BE49-F238E27FC236}">
                <a16:creationId xmlns="" xmlns:a16="http://schemas.microsoft.com/office/drawing/2014/main" id="{A4D1609B-102A-4C77-86A2-ACB29FB96D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7839950" y="0"/>
            <a:ext cx="4352050"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Freeform: Shape 17">
            <a:extLst>
              <a:ext uri="{FF2B5EF4-FFF2-40B4-BE49-F238E27FC236}">
                <a16:creationId xmlns="" xmlns:a16="http://schemas.microsoft.com/office/drawing/2014/main" id="{C651F706-C94E-46D4-BAAE-BAFD1AD976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8667950" y="0"/>
            <a:ext cx="3524051"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2755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63741"/>
            <a:ext cx="12196843" cy="541862"/>
          </a:xfrm>
          <a:prstGeom prst="rect">
            <a:avLst/>
          </a:prstGeom>
          <a:solidFill>
            <a:srgbClr val="000000"/>
          </a:solidFill>
        </p:spPr>
        <p:txBody>
          <a:bodyPr wrap="square" lIns="0" tIns="0" rIns="0" bIns="0" rtlCol="0">
            <a:spAutoFit/>
          </a:bodyPr>
          <a:lstStyle/>
          <a:p>
            <a:endParaRPr lang="en-GB" sz="1600" dirty="0"/>
          </a:p>
        </p:txBody>
      </p:sp>
      <p:sp>
        <p:nvSpPr>
          <p:cNvPr id="5" name="TextBox 1">
            <a:extLst>
              <a:ext uri="{FF2B5EF4-FFF2-40B4-BE49-F238E27FC236}">
                <a16:creationId xmlns="" xmlns:a16="http://schemas.microsoft.com/office/drawing/2014/main" id="{F13F3A18-E5D8-4F17-A482-B383DA41B0AB}"/>
              </a:ext>
            </a:extLst>
          </p:cNvPr>
          <p:cNvSpPr txBox="1"/>
          <p:nvPr/>
        </p:nvSpPr>
        <p:spPr>
          <a:xfrm>
            <a:off x="335360" y="548680"/>
            <a:ext cx="11737304" cy="830997"/>
          </a:xfrm>
          <a:prstGeom prst="rect">
            <a:avLst/>
          </a:prstGeom>
          <a:noFill/>
        </p:spPr>
        <p:txBody>
          <a:bodyPr wrap="square" lIns="0" tIns="0" rIns="0" bIns="0" rtlCol="0">
            <a:spAutoFit/>
          </a:bodyPr>
          <a:lstStyle/>
          <a:p>
            <a:r>
              <a:rPr lang="en-GB" sz="5400" dirty="0">
                <a:solidFill>
                  <a:schemeClr val="bg1"/>
                </a:solidFill>
                <a:effectLst>
                  <a:outerShdw blurRad="38100" dist="38100" dir="2700000" algn="tl">
                    <a:srgbClr val="000000">
                      <a:alpha val="43137"/>
                    </a:srgbClr>
                  </a:outerShdw>
                </a:effectLst>
              </a:rPr>
              <a:t>1. </a:t>
            </a:r>
            <a:r>
              <a:rPr lang="en-GB" sz="5400" dirty="0">
                <a:solidFill>
                  <a:schemeClr val="bg1"/>
                </a:solidFill>
              </a:rPr>
              <a:t>Introduction</a:t>
            </a:r>
            <a:endParaRPr lang="en-GB" sz="5400" dirty="0">
              <a:solidFill>
                <a:schemeClr val="bg1"/>
              </a:solidFill>
              <a:effectLst>
                <a:outerShdw blurRad="38100" dist="38100" dir="2700000" algn="tl">
                  <a:srgbClr val="000000">
                    <a:alpha val="43137"/>
                  </a:srgbClr>
                </a:outerShdw>
              </a:effectLst>
            </a:endParaRPr>
          </a:p>
        </p:txBody>
      </p:sp>
      <p:pic>
        <p:nvPicPr>
          <p:cNvPr id="2" name="Bilde 1">
            <a:extLst>
              <a:ext uri="{FF2B5EF4-FFF2-40B4-BE49-F238E27FC236}">
                <a16:creationId xmlns="" xmlns:a16="http://schemas.microsoft.com/office/drawing/2014/main" id="{D929B11C-5D18-4C1D-B624-761B18E0928C}"/>
              </a:ext>
            </a:extLst>
          </p:cNvPr>
          <p:cNvPicPr>
            <a:picLocks noChangeAspect="1"/>
          </p:cNvPicPr>
          <p:nvPr/>
        </p:nvPicPr>
        <p:blipFill>
          <a:blip r:embed="rId3"/>
          <a:stretch>
            <a:fillRect/>
          </a:stretch>
        </p:blipFill>
        <p:spPr>
          <a:xfrm>
            <a:off x="5055558" y="0"/>
            <a:ext cx="7136442" cy="6852213"/>
          </a:xfrm>
          <a:prstGeom prst="rect">
            <a:avLst/>
          </a:prstGeom>
        </p:spPr>
      </p:pic>
    </p:spTree>
    <p:extLst>
      <p:ext uri="{BB962C8B-B14F-4D97-AF65-F5344CB8AC3E}">
        <p14:creationId xmlns:p14="http://schemas.microsoft.com/office/powerpoint/2010/main" val="374758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102702" y="6661150"/>
            <a:ext cx="969962" cy="196850"/>
          </a:xfrm>
        </p:spPr>
        <p:txBody>
          <a:bodyPr/>
          <a:lstStyle/>
          <a:p>
            <a:pPr algn="r"/>
            <a:fld id="{4034BEE3-566C-4068-A777-C3A4762E861B}" type="slidenum">
              <a:rPr lang="en-GB" smtClean="0">
                <a:latin typeface="+mj-lt"/>
              </a:rPr>
              <a:pPr algn="r"/>
              <a:t>4</a:t>
            </a:fld>
            <a:endParaRPr lang="en-GB" dirty="0">
              <a:latin typeface="+mj-lt"/>
            </a:endParaRPr>
          </a:p>
        </p:txBody>
      </p:sp>
      <p:graphicFrame>
        <p:nvGraphicFramePr>
          <p:cNvPr id="5" name="Objekt 4"/>
          <p:cNvGraphicFramePr>
            <a:graphicFrameLocks/>
          </p:cNvGraphicFramePr>
          <p:nvPr>
            <p:extLst/>
          </p:nvPr>
        </p:nvGraphicFramePr>
        <p:xfrm>
          <a:off x="407368" y="1057652"/>
          <a:ext cx="11449272" cy="50437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Sylinder 5"/>
          <p:cNvSpPr txBox="1"/>
          <p:nvPr/>
        </p:nvSpPr>
        <p:spPr>
          <a:xfrm>
            <a:off x="0" y="657542"/>
            <a:ext cx="801823" cy="307777"/>
          </a:xfrm>
          <a:prstGeom prst="rect">
            <a:avLst/>
          </a:prstGeom>
          <a:noFill/>
        </p:spPr>
        <p:txBody>
          <a:bodyPr wrap="none" rtlCol="0">
            <a:spAutoFit/>
          </a:bodyPr>
          <a:lstStyle/>
          <a:p>
            <a:r>
              <a:rPr lang="nb-NO" sz="1400" dirty="0">
                <a:solidFill>
                  <a:schemeClr val="bg1">
                    <a:lumMod val="50000"/>
                  </a:schemeClr>
                </a:solidFill>
                <a:latin typeface="+mj-lt"/>
              </a:rPr>
              <a:t>Percent</a:t>
            </a:r>
          </a:p>
        </p:txBody>
      </p:sp>
      <p:sp>
        <p:nvSpPr>
          <p:cNvPr id="7" name="Title 1"/>
          <p:cNvSpPr txBox="1">
            <a:spLocks/>
          </p:cNvSpPr>
          <p:nvPr/>
        </p:nvSpPr>
        <p:spPr>
          <a:xfrm>
            <a:off x="359999" y="12427"/>
            <a:ext cx="11832001" cy="704346"/>
          </a:xfrm>
          <a:prstGeom prst="rect">
            <a:avLst/>
          </a:prstGeom>
        </p:spPr>
        <p:txBody>
          <a:bodyPr/>
          <a:lstStyle>
            <a:lvl1pPr algn="l" defTabSz="914400" rtl="0" eaLnBrk="1" latinLnBrk="0" hangingPunct="1">
              <a:lnSpc>
                <a:spcPct val="100000"/>
              </a:lnSpc>
              <a:spcBef>
                <a:spcPts val="600"/>
              </a:spcBef>
              <a:buNone/>
              <a:defRPr sz="3200" b="1" kern="1200">
                <a:solidFill>
                  <a:srgbClr val="000000"/>
                </a:solidFill>
                <a:latin typeface="+mj-lt"/>
                <a:ea typeface="+mj-ea"/>
                <a:cs typeface="+mj-cs"/>
              </a:defRPr>
            </a:lvl1pPr>
          </a:lstStyle>
          <a:p>
            <a:pPr algn="ctr"/>
            <a:r>
              <a:rPr lang="en-GB" sz="4000" dirty="0">
                <a:solidFill>
                  <a:srgbClr val="581872"/>
                </a:solidFill>
              </a:rPr>
              <a:t>Usage: High media consumption</a:t>
            </a:r>
          </a:p>
        </p:txBody>
      </p:sp>
      <p:pic>
        <p:nvPicPr>
          <p:cNvPr id="10" name="Bild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30620" y="6405193"/>
            <a:ext cx="3171720" cy="2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Sylinder 2">
            <a:extLst>
              <a:ext uri="{FF2B5EF4-FFF2-40B4-BE49-F238E27FC236}">
                <a16:creationId xmlns="" xmlns:a16="http://schemas.microsoft.com/office/drawing/2014/main" id="{AB881580-740E-4AFB-B9CB-83503FC16944}"/>
              </a:ext>
            </a:extLst>
          </p:cNvPr>
          <p:cNvSpPr txBox="1"/>
          <p:nvPr/>
        </p:nvSpPr>
        <p:spPr>
          <a:xfrm>
            <a:off x="2292644" y="6405192"/>
            <a:ext cx="4514850" cy="255783"/>
          </a:xfrm>
          <a:prstGeom prst="rect">
            <a:avLst/>
          </a:prstGeom>
          <a:noFill/>
        </p:spPr>
        <p:txBody>
          <a:bodyPr wrap="square" lIns="0" tIns="0" rIns="0" bIns="0" rtlCol="0">
            <a:spAutoFit/>
          </a:bodyPr>
          <a:lstStyle/>
          <a:p>
            <a:r>
              <a:rPr lang="nb-NO" sz="1600" dirty="0"/>
              <a:t>Source: Kantar Media </a:t>
            </a:r>
            <a:endParaRPr lang="en-US" sz="1600" dirty="0"/>
          </a:p>
        </p:txBody>
      </p:sp>
    </p:spTree>
    <p:extLst>
      <p:ext uri="{BB962C8B-B14F-4D97-AF65-F5344CB8AC3E}">
        <p14:creationId xmlns:p14="http://schemas.microsoft.com/office/powerpoint/2010/main" val="372524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p:cNvGraphicFramePr>
            <a:graphicFrameLocks/>
          </p:cNvGraphicFramePr>
          <p:nvPr>
            <p:extLst/>
          </p:nvPr>
        </p:nvGraphicFramePr>
        <p:xfrm>
          <a:off x="407368" y="1057652"/>
          <a:ext cx="11449272" cy="50437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Sylinder 5"/>
          <p:cNvSpPr txBox="1"/>
          <p:nvPr/>
        </p:nvSpPr>
        <p:spPr>
          <a:xfrm>
            <a:off x="124542" y="615374"/>
            <a:ext cx="801823" cy="307777"/>
          </a:xfrm>
          <a:prstGeom prst="rect">
            <a:avLst/>
          </a:prstGeom>
          <a:noFill/>
        </p:spPr>
        <p:txBody>
          <a:bodyPr wrap="none" rtlCol="0">
            <a:spAutoFit/>
          </a:bodyPr>
          <a:lstStyle/>
          <a:p>
            <a:r>
              <a:rPr lang="nb-NO" sz="1400" dirty="0">
                <a:solidFill>
                  <a:schemeClr val="bg1">
                    <a:lumMod val="50000"/>
                  </a:schemeClr>
                </a:solidFill>
                <a:latin typeface="+mj-lt"/>
              </a:rPr>
              <a:t>Percent</a:t>
            </a:r>
          </a:p>
        </p:txBody>
      </p:sp>
      <p:sp>
        <p:nvSpPr>
          <p:cNvPr id="7" name="Tittel 1">
            <a:extLst>
              <a:ext uri="{FF2B5EF4-FFF2-40B4-BE49-F238E27FC236}">
                <a16:creationId xmlns="" xmlns:a16="http://schemas.microsoft.com/office/drawing/2014/main" id="{A0391B97-F8EB-4A24-804D-72509E0B5665}"/>
              </a:ext>
            </a:extLst>
          </p:cNvPr>
          <p:cNvSpPr txBox="1">
            <a:spLocks/>
          </p:cNvSpPr>
          <p:nvPr/>
        </p:nvSpPr>
        <p:spPr>
          <a:xfrm>
            <a:off x="838199" y="413251"/>
            <a:ext cx="10515600" cy="11277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pPr>
            <a:r>
              <a:rPr lang="nb-NO" sz="4000" b="1" dirty="0">
                <a:solidFill>
                  <a:srgbClr val="581872"/>
                </a:solidFill>
              </a:rPr>
              <a:t>Mobile only larger than print</a:t>
            </a:r>
          </a:p>
        </p:txBody>
      </p:sp>
      <p:pic>
        <p:nvPicPr>
          <p:cNvPr id="8" name="Bilde 7">
            <a:extLst>
              <a:ext uri="{FF2B5EF4-FFF2-40B4-BE49-F238E27FC236}">
                <a16:creationId xmlns="" xmlns:a16="http://schemas.microsoft.com/office/drawing/2014/main" id="{4FCA21FF-3299-4DBA-B616-396491807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712" y="6448464"/>
            <a:ext cx="3072384" cy="246888"/>
          </a:xfrm>
          <a:prstGeom prst="rect">
            <a:avLst/>
          </a:prstGeom>
        </p:spPr>
      </p:pic>
      <p:sp>
        <p:nvSpPr>
          <p:cNvPr id="10" name="TekstSylinder 9">
            <a:extLst>
              <a:ext uri="{FF2B5EF4-FFF2-40B4-BE49-F238E27FC236}">
                <a16:creationId xmlns="" xmlns:a16="http://schemas.microsoft.com/office/drawing/2014/main" id="{76899BBA-4A23-4A49-84FE-40A8C1632C77}"/>
              </a:ext>
            </a:extLst>
          </p:cNvPr>
          <p:cNvSpPr txBox="1"/>
          <p:nvPr/>
        </p:nvSpPr>
        <p:spPr>
          <a:xfrm>
            <a:off x="2292644" y="6405192"/>
            <a:ext cx="4514850" cy="255783"/>
          </a:xfrm>
          <a:prstGeom prst="rect">
            <a:avLst/>
          </a:prstGeom>
          <a:noFill/>
        </p:spPr>
        <p:txBody>
          <a:bodyPr wrap="square" lIns="0" tIns="0" rIns="0" bIns="0" rtlCol="0">
            <a:spAutoFit/>
          </a:bodyPr>
          <a:lstStyle/>
          <a:p>
            <a:r>
              <a:rPr lang="nb-NO" sz="1600" dirty="0"/>
              <a:t>Source: Kantar Media </a:t>
            </a:r>
            <a:endParaRPr lang="en-US" sz="1600" dirty="0"/>
          </a:p>
        </p:txBody>
      </p:sp>
    </p:spTree>
    <p:extLst>
      <p:ext uri="{BB962C8B-B14F-4D97-AF65-F5344CB8AC3E}">
        <p14:creationId xmlns:p14="http://schemas.microsoft.com/office/powerpoint/2010/main" val="15254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59999" y="57743"/>
            <a:ext cx="11832001" cy="704346"/>
          </a:xfrm>
          <a:prstGeom prst="rect">
            <a:avLst/>
          </a:prstGeom>
        </p:spPr>
        <p:txBody>
          <a:bodyPr/>
          <a:lstStyle>
            <a:lvl1pPr algn="l" defTabSz="914400" rtl="0" eaLnBrk="1" latinLnBrk="0" hangingPunct="1">
              <a:lnSpc>
                <a:spcPct val="100000"/>
              </a:lnSpc>
              <a:spcBef>
                <a:spcPts val="600"/>
              </a:spcBef>
              <a:buNone/>
              <a:defRPr sz="3200" b="1" kern="1200">
                <a:solidFill>
                  <a:srgbClr val="000000"/>
                </a:solidFill>
                <a:latin typeface="+mj-lt"/>
                <a:ea typeface="+mj-ea"/>
                <a:cs typeface="+mj-cs"/>
              </a:defRPr>
            </a:lvl1pPr>
          </a:lstStyle>
          <a:p>
            <a:pPr algn="ctr"/>
            <a:r>
              <a:rPr lang="en-GB" sz="4000" dirty="0">
                <a:solidFill>
                  <a:srgbClr val="581872"/>
                </a:solidFill>
              </a:rPr>
              <a:t>Revenues: Print decline and digital growth</a:t>
            </a:r>
          </a:p>
        </p:txBody>
      </p:sp>
      <p:graphicFrame>
        <p:nvGraphicFramePr>
          <p:cNvPr id="9" name="Diagram 8">
            <a:extLst>
              <a:ext uri="{FF2B5EF4-FFF2-40B4-BE49-F238E27FC236}">
                <a16:creationId xmlns="" xmlns:a16="http://schemas.microsoft.com/office/drawing/2014/main" id="{88CD683F-37C6-4320-82A7-297DF0A2CC43}"/>
              </a:ext>
            </a:extLst>
          </p:cNvPr>
          <p:cNvGraphicFramePr>
            <a:graphicFrameLocks/>
          </p:cNvGraphicFramePr>
          <p:nvPr>
            <p:extLst/>
          </p:nvPr>
        </p:nvGraphicFramePr>
        <p:xfrm>
          <a:off x="573024" y="995082"/>
          <a:ext cx="10789920" cy="5177118"/>
        </p:xfrm>
        <a:graphic>
          <a:graphicData uri="http://schemas.openxmlformats.org/drawingml/2006/chart">
            <c:chart xmlns:c="http://schemas.openxmlformats.org/drawingml/2006/chart" xmlns:r="http://schemas.openxmlformats.org/officeDocument/2006/relationships" r:id="rId3"/>
          </a:graphicData>
        </a:graphic>
      </p:graphicFrame>
      <p:pic>
        <p:nvPicPr>
          <p:cNvPr id="10" name="Bild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30620" y="6405193"/>
            <a:ext cx="3171720" cy="2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a:extLst>
              <a:ext uri="{FF2B5EF4-FFF2-40B4-BE49-F238E27FC236}">
                <a16:creationId xmlns="" xmlns:a16="http://schemas.microsoft.com/office/drawing/2014/main" id="{76F89F19-C4F7-4182-AC35-704FFC8758E2}"/>
              </a:ext>
            </a:extLst>
          </p:cNvPr>
          <p:cNvSpPr txBox="1"/>
          <p:nvPr/>
        </p:nvSpPr>
        <p:spPr>
          <a:xfrm>
            <a:off x="2292644" y="6405192"/>
            <a:ext cx="4514850" cy="255783"/>
          </a:xfrm>
          <a:prstGeom prst="rect">
            <a:avLst/>
          </a:prstGeom>
          <a:noFill/>
        </p:spPr>
        <p:txBody>
          <a:bodyPr wrap="square" lIns="0" tIns="0" rIns="0" bIns="0" rtlCol="0">
            <a:spAutoFit/>
          </a:bodyPr>
          <a:lstStyle/>
          <a:p>
            <a:r>
              <a:rPr lang="nb-NO" sz="1600" dirty="0"/>
              <a:t>Source: IRM </a:t>
            </a:r>
            <a:endParaRPr lang="en-US" sz="1600" dirty="0"/>
          </a:p>
        </p:txBody>
      </p:sp>
    </p:spTree>
    <p:extLst>
      <p:ext uri="{BB962C8B-B14F-4D97-AF65-F5344CB8AC3E}">
        <p14:creationId xmlns:p14="http://schemas.microsoft.com/office/powerpoint/2010/main" val="107470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 y="12427"/>
            <a:ext cx="12192000" cy="704346"/>
          </a:xfrm>
          <a:prstGeom prst="rect">
            <a:avLst/>
          </a:prstGeom>
        </p:spPr>
        <p:txBody>
          <a:bodyPr/>
          <a:lstStyle>
            <a:lvl1pPr algn="l" defTabSz="914400" rtl="0" eaLnBrk="1" latinLnBrk="0" hangingPunct="1">
              <a:lnSpc>
                <a:spcPct val="100000"/>
              </a:lnSpc>
              <a:spcBef>
                <a:spcPts val="600"/>
              </a:spcBef>
              <a:buNone/>
              <a:defRPr sz="3200" b="1" kern="1200">
                <a:solidFill>
                  <a:srgbClr val="000000"/>
                </a:solidFill>
                <a:latin typeface="+mj-lt"/>
                <a:ea typeface="+mj-ea"/>
                <a:cs typeface="+mj-cs"/>
              </a:defRPr>
            </a:lvl1pPr>
          </a:lstStyle>
          <a:p>
            <a:pPr algn="ctr"/>
            <a:r>
              <a:rPr lang="en-US" sz="3600" dirty="0">
                <a:solidFill>
                  <a:srgbClr val="581872"/>
                </a:solidFill>
              </a:rPr>
              <a:t>Newspapers print and online: Share of revenues </a:t>
            </a:r>
            <a:endParaRPr lang="en-GB" sz="3600" dirty="0">
              <a:solidFill>
                <a:srgbClr val="581872"/>
              </a:solidFill>
            </a:endParaRPr>
          </a:p>
        </p:txBody>
      </p:sp>
      <p:graphicFrame>
        <p:nvGraphicFramePr>
          <p:cNvPr id="5" name="Diagram 4">
            <a:extLst>
              <a:ext uri="{FF2B5EF4-FFF2-40B4-BE49-F238E27FC236}">
                <a16:creationId xmlns="" xmlns:a16="http://schemas.microsoft.com/office/drawing/2014/main" id="{2ECDBAE8-8EAD-46DD-A483-5A7528AE1D10}"/>
              </a:ext>
            </a:extLst>
          </p:cNvPr>
          <p:cNvGraphicFramePr>
            <a:graphicFrameLocks/>
          </p:cNvGraphicFramePr>
          <p:nvPr>
            <p:extLst/>
          </p:nvPr>
        </p:nvGraphicFramePr>
        <p:xfrm>
          <a:off x="359999" y="975359"/>
          <a:ext cx="11312047" cy="5156499"/>
        </p:xfrm>
        <a:graphic>
          <a:graphicData uri="http://schemas.openxmlformats.org/drawingml/2006/chart">
            <c:chart xmlns:c="http://schemas.openxmlformats.org/drawingml/2006/chart" xmlns:r="http://schemas.openxmlformats.org/officeDocument/2006/relationships" r:id="rId3"/>
          </a:graphicData>
        </a:graphic>
      </p:graphicFrame>
      <p:pic>
        <p:nvPicPr>
          <p:cNvPr id="7" name="Bil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30620" y="6405193"/>
            <a:ext cx="3171720" cy="2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a:extLst>
              <a:ext uri="{FF2B5EF4-FFF2-40B4-BE49-F238E27FC236}">
                <a16:creationId xmlns="" xmlns:a16="http://schemas.microsoft.com/office/drawing/2014/main" id="{C123E555-EE72-4EBF-A9E1-076AAEF50EFB}"/>
              </a:ext>
            </a:extLst>
          </p:cNvPr>
          <p:cNvSpPr txBox="1"/>
          <p:nvPr/>
        </p:nvSpPr>
        <p:spPr>
          <a:xfrm>
            <a:off x="2292644" y="6405192"/>
            <a:ext cx="4514850" cy="255783"/>
          </a:xfrm>
          <a:prstGeom prst="rect">
            <a:avLst/>
          </a:prstGeom>
          <a:noFill/>
        </p:spPr>
        <p:txBody>
          <a:bodyPr wrap="square" lIns="0" tIns="0" rIns="0" bIns="0" rtlCol="0">
            <a:spAutoFit/>
          </a:bodyPr>
          <a:lstStyle/>
          <a:p>
            <a:r>
              <a:rPr lang="nb-NO" sz="1600" dirty="0"/>
              <a:t>Source: MBL </a:t>
            </a:r>
            <a:endParaRPr lang="en-US" sz="1600" dirty="0"/>
          </a:p>
        </p:txBody>
      </p:sp>
    </p:spTree>
    <p:extLst>
      <p:ext uri="{BB962C8B-B14F-4D97-AF65-F5344CB8AC3E}">
        <p14:creationId xmlns:p14="http://schemas.microsoft.com/office/powerpoint/2010/main" val="94990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8364" y="361076"/>
            <a:ext cx="12774303" cy="1262927"/>
          </a:xfrm>
        </p:spPr>
        <p:txBody>
          <a:bodyPr/>
          <a:lstStyle/>
          <a:p>
            <a:pPr algn="ctr"/>
            <a:r>
              <a:rPr lang="en-GB" sz="3600" dirty="0">
                <a:solidFill>
                  <a:srgbClr val="581872"/>
                </a:solidFill>
              </a:rPr>
              <a:t>Key objectives for the request for proposal</a:t>
            </a:r>
          </a:p>
        </p:txBody>
      </p:sp>
      <p:sp>
        <p:nvSpPr>
          <p:cNvPr id="4" name="Text Placeholder 3"/>
          <p:cNvSpPr>
            <a:spLocks noGrp="1"/>
          </p:cNvSpPr>
          <p:nvPr>
            <p:ph type="body" sz="quarter" idx="4294967295"/>
          </p:nvPr>
        </p:nvSpPr>
        <p:spPr>
          <a:xfrm>
            <a:off x="349543" y="1157468"/>
            <a:ext cx="11842457" cy="4954575"/>
          </a:xfrm>
        </p:spPr>
        <p:txBody>
          <a:bodyPr/>
          <a:lstStyle/>
          <a:p>
            <a:pPr marL="514350" indent="-514350">
              <a:buFont typeface="+mj-lt"/>
              <a:buAutoNum type="arabicPeriod"/>
            </a:pPr>
            <a:endParaRPr lang="en-US" sz="3200" dirty="0"/>
          </a:p>
          <a:p>
            <a:pPr marL="514350" indent="-514350">
              <a:buFont typeface="+mj-lt"/>
              <a:buAutoNum type="arabicPeriod"/>
            </a:pPr>
            <a:r>
              <a:rPr lang="en-US" sz="3200" dirty="0">
                <a:solidFill>
                  <a:schemeClr val="accent6">
                    <a:lumMod val="50000"/>
                  </a:schemeClr>
                </a:solidFill>
              </a:rPr>
              <a:t>A common currency for media usage and media planning</a:t>
            </a:r>
          </a:p>
          <a:p>
            <a:pPr marL="514350" indent="-514350">
              <a:buFont typeface="+mj-lt"/>
              <a:buAutoNum type="arabicPeriod"/>
            </a:pPr>
            <a:r>
              <a:rPr lang="en-US" sz="3200" dirty="0">
                <a:solidFill>
                  <a:schemeClr val="accent6">
                    <a:lumMod val="50000"/>
                  </a:schemeClr>
                </a:solidFill>
              </a:rPr>
              <a:t>The official documentation of media usage in Norway</a:t>
            </a:r>
            <a:endParaRPr lang="nb-NO" sz="3200" dirty="0">
              <a:solidFill>
                <a:schemeClr val="accent6">
                  <a:lumMod val="50000"/>
                </a:schemeClr>
              </a:solidFill>
            </a:endParaRPr>
          </a:p>
          <a:p>
            <a:pPr marL="514350" indent="-514350">
              <a:buFont typeface="+mj-lt"/>
              <a:buAutoNum type="arabicPeriod"/>
            </a:pPr>
            <a:r>
              <a:rPr lang="en-US" sz="3200" dirty="0">
                <a:solidFill>
                  <a:schemeClr val="accent6">
                    <a:lumMod val="50000"/>
                  </a:schemeClr>
                </a:solidFill>
              </a:rPr>
              <a:t>Linked to a common target group index</a:t>
            </a:r>
          </a:p>
          <a:p>
            <a:pPr marL="514350" indent="-514350">
              <a:buFont typeface="+mj-lt"/>
              <a:buAutoNum type="arabicPeriod"/>
            </a:pPr>
            <a:r>
              <a:rPr lang="en-US" sz="3200" dirty="0">
                <a:solidFill>
                  <a:schemeClr val="accent6">
                    <a:lumMod val="50000"/>
                  </a:schemeClr>
                </a:solidFill>
              </a:rPr>
              <a:t>More frequently reported with real time delivery for online</a:t>
            </a:r>
          </a:p>
          <a:p>
            <a:pPr marL="514350" indent="-514350">
              <a:buFont typeface="+mj-lt"/>
              <a:buAutoNum type="arabicPeriod"/>
            </a:pPr>
            <a:r>
              <a:rPr lang="en-US" sz="3200" dirty="0">
                <a:solidFill>
                  <a:schemeClr val="accent6">
                    <a:lumMod val="50000"/>
                  </a:schemeClr>
                </a:solidFill>
              </a:rPr>
              <a:t>Transparent, documented and designed for the market </a:t>
            </a:r>
          </a:p>
          <a:p>
            <a:pPr marL="514350" indent="-514350">
              <a:buFont typeface="+mj-lt"/>
              <a:buAutoNum type="arabicPeriod"/>
            </a:pPr>
            <a:r>
              <a:rPr lang="en-US" sz="3200" dirty="0">
                <a:solidFill>
                  <a:schemeClr val="accent6">
                    <a:lumMod val="50000"/>
                  </a:schemeClr>
                </a:solidFill>
              </a:rPr>
              <a:t>Independent validation of methods and results</a:t>
            </a:r>
            <a:endParaRPr lang="nb-NO" sz="3200" dirty="0">
              <a:solidFill>
                <a:schemeClr val="accent6">
                  <a:lumMod val="50000"/>
                </a:schemeClr>
              </a:solidFill>
            </a:endParaRPr>
          </a:p>
          <a:p>
            <a:pPr marL="342900" indent="-342900">
              <a:buFont typeface="Wingdings" panose="05000000000000000000" pitchFamily="2" charset="2"/>
              <a:buChar char="§"/>
            </a:pPr>
            <a:endParaRPr lang="en-US" sz="3200" b="1" dirty="0"/>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endParaRPr lang="en-GB" dirty="0"/>
          </a:p>
        </p:txBody>
      </p:sp>
      <p:sp>
        <p:nvSpPr>
          <p:cNvPr id="2" name="Slide Number Placeholder 1"/>
          <p:cNvSpPr>
            <a:spLocks noGrp="1"/>
          </p:cNvSpPr>
          <p:nvPr>
            <p:ph type="sldNum" sz="quarter" idx="4"/>
          </p:nvPr>
        </p:nvSpPr>
        <p:spPr/>
        <p:txBody>
          <a:bodyPr/>
          <a:lstStyle/>
          <a:p>
            <a:fld id="{4034BEE3-566C-4068-A777-C3A4762E861B}" type="slidenum">
              <a:rPr lang="en-GB" smtClean="0"/>
              <a:pPr/>
              <a:t>8</a:t>
            </a:fld>
            <a:endParaRPr lang="en-GB" dirty="0"/>
          </a:p>
        </p:txBody>
      </p:sp>
    </p:spTree>
    <p:extLst>
      <p:ext uri="{BB962C8B-B14F-4D97-AF65-F5344CB8AC3E}">
        <p14:creationId xmlns:p14="http://schemas.microsoft.com/office/powerpoint/2010/main" val="277553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referRelativeResize="0">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319803" y="5443623"/>
            <a:ext cx="484801" cy="785367"/>
          </a:xfrm>
          <a:prstGeom prst="rect">
            <a:avLst/>
          </a:prstGeom>
          <a:ln>
            <a:noFill/>
          </a:ln>
        </p:spPr>
      </p:pic>
      <p:pic>
        <p:nvPicPr>
          <p:cNvPr id="13" name="Picture 12"/>
          <p:cNvPicPr preferRelativeResize="0">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736388" y="5473348"/>
            <a:ext cx="1094569" cy="763314"/>
          </a:xfrm>
          <a:prstGeom prst="rect">
            <a:avLst/>
          </a:prstGeom>
          <a:ln>
            <a:noFill/>
          </a:ln>
        </p:spPr>
      </p:pic>
      <p:pic>
        <p:nvPicPr>
          <p:cNvPr id="14" name="Picture 13"/>
          <p:cNvPicPr preferRelativeResize="0">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85455" y="5443623"/>
            <a:ext cx="817211" cy="785367"/>
          </a:xfrm>
          <a:prstGeom prst="rect">
            <a:avLst/>
          </a:prstGeom>
          <a:ln>
            <a:noFill/>
          </a:ln>
        </p:spPr>
      </p:pic>
      <p:pic>
        <p:nvPicPr>
          <p:cNvPr id="15" name="Picture 14"/>
          <p:cNvPicPr preferRelativeResize="0">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27742" y="5479818"/>
            <a:ext cx="641352" cy="757494"/>
          </a:xfrm>
          <a:prstGeom prst="rect">
            <a:avLst/>
          </a:prstGeom>
          <a:ln>
            <a:noFill/>
          </a:ln>
        </p:spPr>
      </p:pic>
      <p:sp>
        <p:nvSpPr>
          <p:cNvPr id="2" name="Rectangle 1"/>
          <p:cNvSpPr/>
          <p:nvPr/>
        </p:nvSpPr>
        <p:spPr>
          <a:xfrm>
            <a:off x="82187" y="113016"/>
            <a:ext cx="5160388" cy="13805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8" name="TextBox 7"/>
          <p:cNvSpPr txBox="1"/>
          <p:nvPr/>
        </p:nvSpPr>
        <p:spPr>
          <a:xfrm>
            <a:off x="335360" y="548680"/>
            <a:ext cx="11737304" cy="830997"/>
          </a:xfrm>
          <a:prstGeom prst="rect">
            <a:avLst/>
          </a:prstGeom>
          <a:noFill/>
        </p:spPr>
        <p:txBody>
          <a:bodyPr wrap="square" lIns="0" tIns="0" rIns="0" bIns="0" rtlCol="0">
            <a:spAutoFit/>
          </a:bodyPr>
          <a:lstStyle/>
          <a:p>
            <a:r>
              <a:rPr lang="en-GB" sz="5400" dirty="0">
                <a:solidFill>
                  <a:schemeClr val="bg1"/>
                </a:solidFill>
                <a:effectLst>
                  <a:outerShdw blurRad="38100" dist="38100" dir="2700000" algn="tl">
                    <a:srgbClr val="000000">
                      <a:alpha val="43137"/>
                    </a:srgbClr>
                  </a:outerShdw>
                </a:effectLst>
              </a:rPr>
              <a:t>2. The newspaper measurement</a:t>
            </a:r>
          </a:p>
        </p:txBody>
      </p:sp>
    </p:spTree>
    <p:extLst>
      <p:ext uri="{BB962C8B-B14F-4D97-AF65-F5344CB8AC3E}">
        <p14:creationId xmlns:p14="http://schemas.microsoft.com/office/powerpoint/2010/main" val="146292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NEIDE~1\AppData\Local\Temp\articulate\presenter\imgtemp\yURchTF7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NEIDE~1\AppData\Local\Temp\articulate\presenter\imgtemp\FPxg7tQm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NEIDE~1\AppData\Local\Temp\articulate\presenter\imgtemp\E048p0uM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SHP" val="SOURCEBOX"/>
</p:tagLst>
</file>

<file path=ppt/theme/theme1.xml><?xml version="1.0" encoding="utf-8"?>
<a:theme xmlns:a="http://schemas.openxmlformats.org/drawingml/2006/main" name="blank">
  <a:themeElements>
    <a:clrScheme name="Custom 455">
      <a:dk1>
        <a:srgbClr val="717171"/>
      </a:dk1>
      <a:lt1>
        <a:srgbClr val="FFFFFF"/>
      </a:lt1>
      <a:dk2>
        <a:srgbClr val="FFFF00"/>
      </a:dk2>
      <a:lt2>
        <a:srgbClr val="B8DC00"/>
      </a:lt2>
      <a:accent1>
        <a:srgbClr val="A84C97"/>
      </a:accent1>
      <a:accent2>
        <a:srgbClr val="14C896"/>
      </a:accent2>
      <a:accent3>
        <a:srgbClr val="B8292F"/>
      </a:accent3>
      <a:accent4>
        <a:srgbClr val="2D2B62"/>
      </a:accent4>
      <a:accent5>
        <a:srgbClr val="2B6077"/>
      </a:accent5>
      <a:accent6>
        <a:srgbClr val="51266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blank.potx" id="{7FF7D281-4A49-4BD5-8225-5042D79ED39B}" vid="{5924C436-AC71-4645-BF9C-0CF66E6417E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2416FABF26824CB633A3F5FCE21E05" ma:contentTypeVersion="2" ma:contentTypeDescription="Create a new document." ma:contentTypeScope="" ma:versionID="c21185d74df9a3a2794949f24f81b79e">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3FE589-C764-4EEE-ACD6-82389108286A}">
  <ds:schemaRefs>
    <ds:schemaRef ds:uri="http://purl.org/dc/terms/"/>
    <ds:schemaRef ds:uri="http://purl.org/dc/elements/1.1/"/>
    <ds:schemaRef ds:uri="http://schemas.microsoft.com/office/2006/documentManagement/types"/>
    <ds:schemaRef ds:uri="http://purl.org/dc/dcmitype/"/>
    <ds:schemaRef ds:uri="http://www.w3.org/XML/1998/namespace"/>
    <ds:schemaRef ds:uri="http://schemas.microsoft.com/office/2006/metadata/properties"/>
    <ds:schemaRef ds:uri="0b437f98-23ae-4433-b13b-76c2068079a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5465801-FC4C-4127-9875-D29207C9CB56}">
  <ds:schemaRefs>
    <ds:schemaRef ds:uri="http://schemas.microsoft.com/office/2006/metadata/contentType"/>
    <ds:schemaRef ds:uri="http://schemas.microsoft.com/office/2006/metadata/properties/metaAttributes"/>
    <ds:schemaRef ds:uri="http://www.w3.org/2000/xmlns/"/>
    <ds:schemaRef ds:uri="http://www.w3.org/2001/XMLSchema"/>
    <ds:schemaRef ds:uri="0b437f98-23ae-4433-b13b-76c2068079a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6103</TotalTime>
  <Words>3762</Words>
  <Application>Microsoft Office PowerPoint</Application>
  <PresentationFormat>Widescreen</PresentationFormat>
  <Paragraphs>373</Paragraphs>
  <Slides>28</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ＭＳ Ｐゴシック</vt:lpstr>
      <vt:lpstr>Arial</vt:lpstr>
      <vt:lpstr>Calibri</vt:lpstr>
      <vt:lpstr>Calibri Light</vt:lpstr>
      <vt:lpstr>Fedra Sans Std Light</vt:lpstr>
      <vt:lpstr>LFT Etica Regular</vt:lpstr>
      <vt:lpstr>Times New Roman</vt:lpstr>
      <vt:lpstr>Verdana</vt:lpstr>
      <vt:lpstr>Wingdings</vt:lpstr>
      <vt:lpstr>blank</vt:lpstr>
      <vt:lpstr>Custom Design</vt:lpstr>
      <vt:lpstr>PowerPoint Presentation</vt:lpstr>
      <vt:lpstr>Agenda</vt:lpstr>
      <vt:lpstr>PowerPoint Presentation</vt:lpstr>
      <vt:lpstr>PowerPoint Presentation</vt:lpstr>
      <vt:lpstr>PowerPoint Presentation</vt:lpstr>
      <vt:lpstr>PowerPoint Presentation</vt:lpstr>
      <vt:lpstr>PowerPoint Presentation</vt:lpstr>
      <vt:lpstr>Key objectives for the request for proposal</vt:lpstr>
      <vt:lpstr>PowerPoint Presentation</vt:lpstr>
      <vt:lpstr>Brand First for reporting the total brand footprint</vt:lpstr>
      <vt:lpstr>PowerPoint Presentation</vt:lpstr>
      <vt:lpstr>Unified Digital Measurement: UDM</vt:lpstr>
      <vt:lpstr>Measuring Norwegian and international online content </vt:lpstr>
      <vt:lpstr>PowerPoint Presentation</vt:lpstr>
      <vt:lpstr>Monthly calibration from comScore to C&amp;M (NRS)</vt:lpstr>
      <vt:lpstr>1. Rankings (Medieportalen)</vt:lpstr>
      <vt:lpstr>2. Graphic with  demographic profiles (Medieportalen)</vt:lpstr>
      <vt:lpstr>PowerPoint Presentation</vt:lpstr>
      <vt:lpstr>Some challenges</vt:lpstr>
      <vt:lpstr>A temporary solution for desktop figures </vt:lpstr>
      <vt:lpstr>PowerPoint Presentation</vt:lpstr>
      <vt:lpstr>Some other aspect</vt:lpstr>
      <vt:lpstr>Objectives and expectations</vt:lpstr>
      <vt:lpstr>PowerPoint Presentation</vt:lpstr>
      <vt:lpstr>PowerPoint Presentation</vt:lpstr>
      <vt:lpstr>PowerPoint Presentation</vt:lpstr>
      <vt:lpstr>One common DMP for the Norwegian publishers?</vt:lpstr>
      <vt:lpstr>PowerPoint Presentation</vt:lpstr>
    </vt:vector>
  </TitlesOfParts>
  <Company>KITP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and can run to two lines 24pt</dc:title>
  <dc:creator>McCarthy, John (KMLWG)</dc:creator>
  <cp:lastModifiedBy>Futsaeter, Knut (TSOSO)</cp:lastModifiedBy>
  <cp:revision>614</cp:revision>
  <cp:lastPrinted>2018-11-05T11:44:06Z</cp:lastPrinted>
  <dcterms:created xsi:type="dcterms:W3CDTF">2017-09-01T11:50:50Z</dcterms:created>
  <dcterms:modified xsi:type="dcterms:W3CDTF">2018-11-05T12:36:09Z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0x0101004D2416FABF26824CB633A3F5FCE21E05</vt:lpwstr>
  </property>
</Properties>
</file>