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729" r:id="rId5"/>
  </p:sldMasterIdLst>
  <p:notesMasterIdLst>
    <p:notesMasterId r:id="rId26"/>
  </p:notesMasterIdLst>
  <p:sldIdLst>
    <p:sldId id="334" r:id="rId6"/>
    <p:sldId id="398" r:id="rId7"/>
    <p:sldId id="384" r:id="rId8"/>
    <p:sldId id="386" r:id="rId9"/>
    <p:sldId id="387" r:id="rId10"/>
    <p:sldId id="388" r:id="rId11"/>
    <p:sldId id="389" r:id="rId12"/>
    <p:sldId id="367" r:id="rId13"/>
    <p:sldId id="363" r:id="rId14"/>
    <p:sldId id="368" r:id="rId15"/>
    <p:sldId id="394" r:id="rId16"/>
    <p:sldId id="369" r:id="rId17"/>
    <p:sldId id="371" r:id="rId18"/>
    <p:sldId id="392" r:id="rId19"/>
    <p:sldId id="373" r:id="rId20"/>
    <p:sldId id="399" r:id="rId21"/>
    <p:sldId id="391" r:id="rId22"/>
    <p:sldId id="376" r:id="rId23"/>
    <p:sldId id="397" r:id="rId24"/>
    <p:sldId id="383" r:id="rId25"/>
  </p:sldIdLst>
  <p:sldSz cx="12192000" cy="6858000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74">
          <p15:clr>
            <a:srgbClr val="A4A3A4"/>
          </p15:clr>
        </p15:guide>
        <p15:guide id="2" orient="horz" pos="4152">
          <p15:clr>
            <a:srgbClr val="A4A3A4"/>
          </p15:clr>
        </p15:guide>
        <p15:guide id="3" orient="horz" pos="269">
          <p15:clr>
            <a:srgbClr val="A4A3A4"/>
          </p15:clr>
        </p15:guide>
        <p15:guide id="4" orient="horz" pos="715">
          <p15:clr>
            <a:srgbClr val="A4A3A4"/>
          </p15:clr>
        </p15:guide>
        <p15:guide id="5" orient="horz" pos="2160">
          <p15:clr>
            <a:srgbClr val="A4A3A4"/>
          </p15:clr>
        </p15:guide>
        <p15:guide id="6" orient="horz" pos="3598">
          <p15:clr>
            <a:srgbClr val="A4A3A4"/>
          </p15:clr>
        </p15:guide>
        <p15:guide id="7" orient="horz" pos="4026">
          <p15:clr>
            <a:srgbClr val="A4A3A4"/>
          </p15:clr>
        </p15:guide>
        <p15:guide id="8" pos="7449">
          <p15:clr>
            <a:srgbClr val="A4A3A4"/>
          </p15:clr>
        </p15:guide>
        <p15:guide id="9" pos="3840">
          <p15:clr>
            <a:srgbClr val="A4A3A4"/>
          </p15:clr>
        </p15:guide>
        <p15:guide id="10" pos="2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866300"/>
    <a:srgbClr val="C0C0C0"/>
    <a:srgbClr val="ED1C24"/>
    <a:srgbClr val="CC0000"/>
    <a:srgbClr val="E6304B"/>
    <a:srgbClr val="E7E7E7"/>
    <a:srgbClr val="989898"/>
    <a:srgbClr val="000000"/>
    <a:srgbClr val="7171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66" autoAdjust="0"/>
    <p:restoredTop sz="84229" autoAdjust="0"/>
  </p:normalViewPr>
  <p:slideViewPr>
    <p:cSldViewPr snapToGrid="0" showGuides="1">
      <p:cViewPr varScale="1">
        <p:scale>
          <a:sx n="73" d="100"/>
          <a:sy n="73" d="100"/>
        </p:scale>
        <p:origin x="426" y="66"/>
      </p:cViewPr>
      <p:guideLst>
        <p:guide orient="horz" pos="1074"/>
        <p:guide orient="horz" pos="4152"/>
        <p:guide orient="horz" pos="269"/>
        <p:guide orient="horz" pos="715"/>
        <p:guide orient="horz" pos="2160"/>
        <p:guide orient="horz" pos="3598"/>
        <p:guide orient="horz" pos="4026"/>
        <p:guide pos="7449"/>
        <p:guide pos="3840"/>
        <p:guide pos="22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321110538383607"/>
          <c:y val="4.8991354466858789E-2"/>
          <c:w val="0.65195819484189754"/>
          <c:h val="0.9365994236311239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Sheet1!$B$1:$B$2</c:f>
              <c:strCache>
                <c:ptCount val="2"/>
                <c:pt idx="0">
                  <c:v>SB1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9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10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13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c:spPr>
          </c:dPt>
          <c:dPt>
            <c:idx val="14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c:spPr>
          </c:dPt>
          <c:dPt>
            <c:idx val="15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c:spPr>
          </c:dPt>
          <c:dPt>
            <c:idx val="16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Sheet1!$A$3:$A$19</c:f>
              <c:strCache>
                <c:ptCount val="17"/>
                <c:pt idx="0">
                  <c:v>Touchpoint 1</c:v>
                </c:pt>
                <c:pt idx="1">
                  <c:v>Touchpoint 2</c:v>
                </c:pt>
                <c:pt idx="2">
                  <c:v>Touchpoint 3</c:v>
                </c:pt>
                <c:pt idx="3">
                  <c:v>Touchpoint 4</c:v>
                </c:pt>
                <c:pt idx="4">
                  <c:v>Touchpoint 5</c:v>
                </c:pt>
                <c:pt idx="5">
                  <c:v>Touchpoint 6</c:v>
                </c:pt>
                <c:pt idx="8">
                  <c:v>Touchpoint 7</c:v>
                </c:pt>
                <c:pt idx="9">
                  <c:v>Touchpoint 8</c:v>
                </c:pt>
                <c:pt idx="10">
                  <c:v>Touchpoint 9</c:v>
                </c:pt>
                <c:pt idx="13">
                  <c:v>Touchpoint 10</c:v>
                </c:pt>
                <c:pt idx="14">
                  <c:v>Touchpoint 11</c:v>
                </c:pt>
                <c:pt idx="15">
                  <c:v>Touchpoint 12</c:v>
                </c:pt>
                <c:pt idx="16">
                  <c:v>Touchpoint 13</c:v>
                </c:pt>
              </c:strCache>
            </c:strRef>
          </c:cat>
          <c:val>
            <c:numRef>
              <c:f>Sheet1!$B$3:$B$19</c:f>
              <c:numCache>
                <c:formatCode>General</c:formatCode>
                <c:ptCount val="17"/>
                <c:pt idx="0">
                  <c:v>3</c:v>
                </c:pt>
                <c:pt idx="1">
                  <c:v>2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  <c:pt idx="5">
                  <c:v>0</c:v>
                </c:pt>
                <c:pt idx="8">
                  <c:v>6</c:v>
                </c:pt>
                <c:pt idx="9">
                  <c:v>2</c:v>
                </c:pt>
                <c:pt idx="10">
                  <c:v>1</c:v>
                </c:pt>
                <c:pt idx="13">
                  <c:v>7</c:v>
                </c:pt>
                <c:pt idx="14">
                  <c:v>5</c:v>
                </c:pt>
                <c:pt idx="15">
                  <c:v>3</c:v>
                </c:pt>
                <c:pt idx="16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542996080"/>
        <c:axId val="543003136"/>
      </c:barChart>
      <c:catAx>
        <c:axId val="5429960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43003136"/>
        <c:crosses val="autoZero"/>
        <c:auto val="1"/>
        <c:lblAlgn val="ctr"/>
        <c:lblOffset val="100"/>
        <c:noMultiLvlLbl val="0"/>
      </c:catAx>
      <c:valAx>
        <c:axId val="543003136"/>
        <c:scaling>
          <c:orientation val="minMax"/>
          <c:max val="20"/>
        </c:scaling>
        <c:delete val="1"/>
        <c:axPos val="t"/>
        <c:numFmt formatCode="General" sourceLinked="1"/>
        <c:majorTickMark val="out"/>
        <c:minorTickMark val="none"/>
        <c:tickLblPos val="nextTo"/>
        <c:crossAx val="542996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Sheet1!$B$21</c:f>
              <c:strCache>
                <c:ptCount val="1"/>
                <c:pt idx="0">
                  <c:v>SB1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7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8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11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c:spPr>
          </c:dPt>
          <c:dPt>
            <c:idx val="12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c:spPr>
          </c:dPt>
          <c:dPt>
            <c:idx val="13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Sheet1!$A$22:$A$36</c:f>
              <c:strCache>
                <c:ptCount val="15"/>
                <c:pt idx="0">
                  <c:v>Touchpoint 14</c:v>
                </c:pt>
                <c:pt idx="1">
                  <c:v>Touchpoint 15</c:v>
                </c:pt>
                <c:pt idx="2">
                  <c:v>Touchpoint 16</c:v>
                </c:pt>
                <c:pt idx="5">
                  <c:v>Touchpoint 17</c:v>
                </c:pt>
                <c:pt idx="6">
                  <c:v>Touchpoint 18</c:v>
                </c:pt>
                <c:pt idx="7">
                  <c:v>Touchpoint 19</c:v>
                </c:pt>
                <c:pt idx="8">
                  <c:v>Touchpoint 20</c:v>
                </c:pt>
                <c:pt idx="11">
                  <c:v>Touchpoint 21</c:v>
                </c:pt>
                <c:pt idx="12">
                  <c:v>Touchpoint 22</c:v>
                </c:pt>
                <c:pt idx="13">
                  <c:v>Touchpoint 23</c:v>
                </c:pt>
                <c:pt idx="14">
                  <c:v>Touchpoint 24</c:v>
                </c:pt>
              </c:strCache>
            </c:strRef>
          </c:cat>
          <c:val>
            <c:numRef>
              <c:f>Sheet1!$B$22:$B$36</c:f>
              <c:numCache>
                <c:formatCode>General</c:formatCode>
                <c:ptCount val="15"/>
                <c:pt idx="0">
                  <c:v>18</c:v>
                </c:pt>
                <c:pt idx="1">
                  <c:v>10</c:v>
                </c:pt>
                <c:pt idx="2">
                  <c:v>5</c:v>
                </c:pt>
                <c:pt idx="5">
                  <c:v>7</c:v>
                </c:pt>
                <c:pt idx="6">
                  <c:v>5</c:v>
                </c:pt>
                <c:pt idx="7">
                  <c:v>5</c:v>
                </c:pt>
                <c:pt idx="8">
                  <c:v>4</c:v>
                </c:pt>
                <c:pt idx="11">
                  <c:v>9</c:v>
                </c:pt>
                <c:pt idx="12">
                  <c:v>1</c:v>
                </c:pt>
                <c:pt idx="13">
                  <c:v>1</c:v>
                </c:pt>
                <c:pt idx="1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543009408"/>
        <c:axId val="543004312"/>
      </c:barChart>
      <c:catAx>
        <c:axId val="5430094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43004312"/>
        <c:crosses val="autoZero"/>
        <c:auto val="1"/>
        <c:lblAlgn val="ctr"/>
        <c:lblOffset val="100"/>
        <c:noMultiLvlLbl val="0"/>
      </c:catAx>
      <c:valAx>
        <c:axId val="543004312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543009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Contribution of recent brand experiences</a:t>
            </a:r>
            <a:r>
              <a:rPr lang="en-US" sz="1600" baseline="0" dirty="0" smtClean="0">
                <a:solidFill>
                  <a:schemeClr val="bg1">
                    <a:lumMod val="50000"/>
                  </a:schemeClr>
                </a:solidFill>
              </a:rPr>
              <a:t> to current brand strength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6.2316857994828764E-2"/>
          <c:y val="0.12638995210673168"/>
          <c:w val="0.92549983813735159"/>
          <c:h val="0.590280158361273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Sheet1!$D$2</c:f>
              <c:strCache>
                <c:ptCount val="1"/>
                <c:pt idx="0">
                  <c:v>Recent brand experiences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CC9900"/>
              </a:solidFill>
              <a:ln>
                <a:noFill/>
              </a:ln>
              <a:effectLst/>
            </c:spPr>
          </c:dPt>
          <c:dPt>
            <c:idx val="32"/>
            <c:invertIfNegative val="0"/>
            <c:bubble3D val="0"/>
            <c:spPr>
              <a:solidFill>
                <a:srgbClr val="CC9900"/>
              </a:solidFill>
              <a:ln>
                <a:noFill/>
              </a:ln>
              <a:effectLst/>
            </c:spPr>
          </c:dPt>
          <c:cat>
            <c:strRef>
              <c:f>Sheet1!$B$3:$B$35</c:f>
              <c:strCache>
                <c:ptCount val="33"/>
                <c:pt idx="0">
                  <c:v>Finance France</c:v>
                </c:pt>
                <c:pt idx="1">
                  <c:v>Banking Norway</c:v>
                </c:pt>
                <c:pt idx="2">
                  <c:v>Consumer Germany</c:v>
                </c:pt>
                <c:pt idx="3">
                  <c:v>Finance Germany </c:v>
                </c:pt>
                <c:pt idx="4">
                  <c:v>Auto UK</c:v>
                </c:pt>
                <c:pt idx="5">
                  <c:v>Aviation Sweden</c:v>
                </c:pt>
                <c:pt idx="6">
                  <c:v>Consumer Indonesia</c:v>
                </c:pt>
                <c:pt idx="7">
                  <c:v>Auto Japan</c:v>
                </c:pt>
                <c:pt idx="8">
                  <c:v>Aviation Germany</c:v>
                </c:pt>
                <c:pt idx="9">
                  <c:v>Auto Italy</c:v>
                </c:pt>
                <c:pt idx="10">
                  <c:v>Aviation Japan</c:v>
                </c:pt>
                <c:pt idx="11">
                  <c:v>Auto Germany</c:v>
                </c:pt>
                <c:pt idx="12">
                  <c:v>Aviation UK</c:v>
                </c:pt>
                <c:pt idx="13">
                  <c:v>Finance Malaysia</c:v>
                </c:pt>
                <c:pt idx="14">
                  <c:v>Aviation Poland</c:v>
                </c:pt>
                <c:pt idx="15">
                  <c:v>Consumer Korea</c:v>
                </c:pt>
                <c:pt idx="16">
                  <c:v>Auto US</c:v>
                </c:pt>
                <c:pt idx="17">
                  <c:v>Aviation France</c:v>
                </c:pt>
                <c:pt idx="18">
                  <c:v>Aviation Spain</c:v>
                </c:pt>
                <c:pt idx="19">
                  <c:v>Aviation US</c:v>
                </c:pt>
                <c:pt idx="20">
                  <c:v>Consumer Italy</c:v>
                </c:pt>
                <c:pt idx="21">
                  <c:v>Aviation Italy</c:v>
                </c:pt>
                <c:pt idx="22">
                  <c:v>Aviation Russia</c:v>
                </c:pt>
                <c:pt idx="23">
                  <c:v>Retail Czech</c:v>
                </c:pt>
                <c:pt idx="24">
                  <c:v>Retail Germany</c:v>
                </c:pt>
                <c:pt idx="25">
                  <c:v>Auto China</c:v>
                </c:pt>
                <c:pt idx="26">
                  <c:v>Retail Poland</c:v>
                </c:pt>
                <c:pt idx="27">
                  <c:v>Retail Slovakia</c:v>
                </c:pt>
                <c:pt idx="28">
                  <c:v>Retail Bulgaria</c:v>
                </c:pt>
                <c:pt idx="29">
                  <c:v>Retail Croatia</c:v>
                </c:pt>
                <c:pt idx="30">
                  <c:v>Aviation China</c:v>
                </c:pt>
                <c:pt idx="31">
                  <c:v>Aviation India</c:v>
                </c:pt>
                <c:pt idx="32">
                  <c:v>Retail Romania</c:v>
                </c:pt>
              </c:strCache>
            </c:strRef>
          </c:cat>
          <c:val>
            <c:numRef>
              <c:f>Sheet1!$D$3:$D$35</c:f>
              <c:numCache>
                <c:formatCode>General</c:formatCode>
                <c:ptCount val="33"/>
                <c:pt idx="0">
                  <c:v>6</c:v>
                </c:pt>
                <c:pt idx="1">
                  <c:v>7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9</c:v>
                </c:pt>
                <c:pt idx="6">
                  <c:v>9</c:v>
                </c:pt>
                <c:pt idx="7">
                  <c:v>11</c:v>
                </c:pt>
                <c:pt idx="8">
                  <c:v>12</c:v>
                </c:pt>
                <c:pt idx="9">
                  <c:v>14</c:v>
                </c:pt>
                <c:pt idx="10">
                  <c:v>14</c:v>
                </c:pt>
                <c:pt idx="11">
                  <c:v>15</c:v>
                </c:pt>
                <c:pt idx="12">
                  <c:v>15</c:v>
                </c:pt>
                <c:pt idx="13">
                  <c:v>15</c:v>
                </c:pt>
                <c:pt idx="14">
                  <c:v>16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18</c:v>
                </c:pt>
                <c:pt idx="19">
                  <c:v>18</c:v>
                </c:pt>
                <c:pt idx="20">
                  <c:v>18</c:v>
                </c:pt>
                <c:pt idx="21">
                  <c:v>19</c:v>
                </c:pt>
                <c:pt idx="22">
                  <c:v>19</c:v>
                </c:pt>
                <c:pt idx="23">
                  <c:v>20</c:v>
                </c:pt>
                <c:pt idx="24">
                  <c:v>20</c:v>
                </c:pt>
                <c:pt idx="25">
                  <c:v>24</c:v>
                </c:pt>
                <c:pt idx="26">
                  <c:v>24</c:v>
                </c:pt>
                <c:pt idx="27">
                  <c:v>24</c:v>
                </c:pt>
                <c:pt idx="28">
                  <c:v>25</c:v>
                </c:pt>
                <c:pt idx="29">
                  <c:v>26</c:v>
                </c:pt>
                <c:pt idx="30">
                  <c:v>28</c:v>
                </c:pt>
                <c:pt idx="31">
                  <c:v>32</c:v>
                </c:pt>
                <c:pt idx="32">
                  <c:v>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7"/>
        <c:axId val="543009016"/>
        <c:axId val="542998040"/>
      </c:barChart>
      <c:catAx>
        <c:axId val="543009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42998040"/>
        <c:crosses val="autoZero"/>
        <c:auto val="1"/>
        <c:lblAlgn val="ctr"/>
        <c:lblOffset val="100"/>
        <c:noMultiLvlLbl val="0"/>
      </c:catAx>
      <c:valAx>
        <c:axId val="542998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43009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explosion val="31"/>
            <c:spPr>
              <a:solidFill>
                <a:srgbClr val="CC99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Sheet1!$A$2:$A$7</c:f>
              <c:strCache>
                <c:ptCount val="6"/>
                <c:pt idx="0">
                  <c:v>Advertising</c:v>
                </c:pt>
                <c:pt idx="1">
                  <c:v>Owned channels</c:v>
                </c:pt>
                <c:pt idx="2">
                  <c:v>Sponsorships</c:v>
                </c:pt>
                <c:pt idx="3">
                  <c:v>Digital channels</c:v>
                </c:pt>
                <c:pt idx="4">
                  <c:v>Physical channels</c:v>
                </c:pt>
                <c:pt idx="5">
                  <c:v>Earned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35</c:v>
                </c:pt>
                <c:pt idx="3">
                  <c:v>54</c:v>
                </c:pt>
                <c:pt idx="5">
                  <c:v>11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Effect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rgbClr val="CC9900">
                  <a:alpha val="61961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rgbClr val="CC9900">
                  <a:alpha val="6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7.7530115522488438E-2"/>
                  <c:y val="-0.1137890020390929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1629517328373266"/>
                  <c:y val="-6.637691785613761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0300429633702043"/>
                  <c:y val="2.844725050977323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7.7530115522488445E-3"/>
                  <c:y val="0.1059811816579048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12515575791487421"/>
                  <c:y val="-9.4824168365910781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7.0884677049132372E-2"/>
                  <c:y val="-0.1201106132634870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Advertising</c:v>
                </c:pt>
                <c:pt idx="1">
                  <c:v>Owned channels</c:v>
                </c:pt>
                <c:pt idx="2">
                  <c:v>Sponsorships</c:v>
                </c:pt>
                <c:pt idx="3">
                  <c:v>Digital channels</c:v>
                </c:pt>
                <c:pt idx="4">
                  <c:v>Physical channels</c:v>
                </c:pt>
                <c:pt idx="5">
                  <c:v>Earned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9</c:v>
                </c:pt>
                <c:pt idx="1">
                  <c:v>9</c:v>
                </c:pt>
                <c:pt idx="2">
                  <c:v>17</c:v>
                </c:pt>
                <c:pt idx="3">
                  <c:v>33</c:v>
                </c:pt>
                <c:pt idx="4">
                  <c:v>21</c:v>
                </c:pt>
                <c:pt idx="5">
                  <c:v>11</c:v>
                </c:pt>
              </c:numCache>
            </c:numRef>
          </c:val>
          <c:extLst/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321110538383607"/>
          <c:y val="4.8991354466858789E-2"/>
          <c:w val="0.65195819484189754"/>
          <c:h val="0.9365994236311239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Sheet1!$B$1:$B$2</c:f>
              <c:strCache>
                <c:ptCount val="2"/>
                <c:pt idx="0">
                  <c:v>SB1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9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10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13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c:spPr>
          </c:dPt>
          <c:dPt>
            <c:idx val="14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c:spPr>
          </c:dPt>
          <c:dPt>
            <c:idx val="15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c:spPr>
          </c:dPt>
          <c:dPt>
            <c:idx val="16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Sheet1!$A$3:$A$19</c:f>
              <c:strCache>
                <c:ptCount val="17"/>
                <c:pt idx="0">
                  <c:v>Touchpoint 1</c:v>
                </c:pt>
                <c:pt idx="1">
                  <c:v>Touchpoint 2</c:v>
                </c:pt>
                <c:pt idx="2">
                  <c:v>Touchpoint 3</c:v>
                </c:pt>
                <c:pt idx="3">
                  <c:v>Touchpoint 4</c:v>
                </c:pt>
                <c:pt idx="4">
                  <c:v>Touchpoint 5</c:v>
                </c:pt>
                <c:pt idx="5">
                  <c:v>Touchpoint 6</c:v>
                </c:pt>
                <c:pt idx="8">
                  <c:v>Touchpoint 7</c:v>
                </c:pt>
                <c:pt idx="9">
                  <c:v>Touchpoint 8</c:v>
                </c:pt>
                <c:pt idx="10">
                  <c:v>Touchpoint 9</c:v>
                </c:pt>
                <c:pt idx="13">
                  <c:v>Touchpoint 10</c:v>
                </c:pt>
                <c:pt idx="14">
                  <c:v>Touchpoint 11</c:v>
                </c:pt>
                <c:pt idx="15">
                  <c:v>Touchpoint 12</c:v>
                </c:pt>
                <c:pt idx="16">
                  <c:v>Touchpoint 13</c:v>
                </c:pt>
              </c:strCache>
            </c:strRef>
          </c:cat>
          <c:val>
            <c:numRef>
              <c:f>Sheet1!$B$3:$B$19</c:f>
              <c:numCache>
                <c:formatCode>General</c:formatCode>
                <c:ptCount val="17"/>
                <c:pt idx="0">
                  <c:v>3</c:v>
                </c:pt>
                <c:pt idx="1">
                  <c:v>2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  <c:pt idx="5">
                  <c:v>0</c:v>
                </c:pt>
                <c:pt idx="8">
                  <c:v>6</c:v>
                </c:pt>
                <c:pt idx="9">
                  <c:v>2</c:v>
                </c:pt>
                <c:pt idx="10">
                  <c:v>1</c:v>
                </c:pt>
                <c:pt idx="13">
                  <c:v>7</c:v>
                </c:pt>
                <c:pt idx="14">
                  <c:v>5</c:v>
                </c:pt>
                <c:pt idx="15">
                  <c:v>3</c:v>
                </c:pt>
                <c:pt idx="16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543001176"/>
        <c:axId val="542999216"/>
      </c:barChart>
      <c:catAx>
        <c:axId val="54300117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42999216"/>
        <c:crosses val="autoZero"/>
        <c:auto val="1"/>
        <c:lblAlgn val="ctr"/>
        <c:lblOffset val="100"/>
        <c:noMultiLvlLbl val="0"/>
      </c:catAx>
      <c:valAx>
        <c:axId val="542999216"/>
        <c:scaling>
          <c:orientation val="minMax"/>
          <c:max val="20"/>
        </c:scaling>
        <c:delete val="1"/>
        <c:axPos val="t"/>
        <c:numFmt formatCode="General" sourceLinked="1"/>
        <c:majorTickMark val="out"/>
        <c:minorTickMark val="none"/>
        <c:tickLblPos val="nextTo"/>
        <c:crossAx val="543001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Sheet1!$B$21</c:f>
              <c:strCache>
                <c:ptCount val="1"/>
                <c:pt idx="0">
                  <c:v>SB1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7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8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11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c:spPr>
          </c:dPt>
          <c:dPt>
            <c:idx val="12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c:spPr>
          </c:dPt>
          <c:dPt>
            <c:idx val="13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Sheet1!$A$22:$A$36</c:f>
              <c:strCache>
                <c:ptCount val="15"/>
                <c:pt idx="0">
                  <c:v>Touchpoint 14</c:v>
                </c:pt>
                <c:pt idx="1">
                  <c:v>Touchpoint 15</c:v>
                </c:pt>
                <c:pt idx="2">
                  <c:v>Touchpoint 16</c:v>
                </c:pt>
                <c:pt idx="5">
                  <c:v>Touchpoint 17</c:v>
                </c:pt>
                <c:pt idx="6">
                  <c:v>Touchpoint 18</c:v>
                </c:pt>
                <c:pt idx="7">
                  <c:v>Touchpoint 19</c:v>
                </c:pt>
                <c:pt idx="8">
                  <c:v>Touchpoint 20</c:v>
                </c:pt>
                <c:pt idx="11">
                  <c:v>Touchpoint 21</c:v>
                </c:pt>
                <c:pt idx="12">
                  <c:v>Touchpoint 22</c:v>
                </c:pt>
                <c:pt idx="13">
                  <c:v>Touchpoint 23</c:v>
                </c:pt>
                <c:pt idx="14">
                  <c:v>Touchpoint 24</c:v>
                </c:pt>
              </c:strCache>
            </c:strRef>
          </c:cat>
          <c:val>
            <c:numRef>
              <c:f>Sheet1!$B$22:$B$36</c:f>
              <c:numCache>
                <c:formatCode>General</c:formatCode>
                <c:ptCount val="15"/>
                <c:pt idx="0">
                  <c:v>18</c:v>
                </c:pt>
                <c:pt idx="1">
                  <c:v>10</c:v>
                </c:pt>
                <c:pt idx="2">
                  <c:v>5</c:v>
                </c:pt>
                <c:pt idx="5">
                  <c:v>7</c:v>
                </c:pt>
                <c:pt idx="6">
                  <c:v>5</c:v>
                </c:pt>
                <c:pt idx="7">
                  <c:v>5</c:v>
                </c:pt>
                <c:pt idx="8">
                  <c:v>4</c:v>
                </c:pt>
                <c:pt idx="11">
                  <c:v>9</c:v>
                </c:pt>
                <c:pt idx="12">
                  <c:v>1</c:v>
                </c:pt>
                <c:pt idx="13">
                  <c:v>1</c:v>
                </c:pt>
                <c:pt idx="1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542997648"/>
        <c:axId val="542997256"/>
      </c:barChart>
      <c:catAx>
        <c:axId val="54299764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42997256"/>
        <c:crosses val="autoZero"/>
        <c:auto val="1"/>
        <c:lblAlgn val="ctr"/>
        <c:lblOffset val="100"/>
        <c:noMultiLvlLbl val="0"/>
      </c:catAx>
      <c:valAx>
        <c:axId val="542997256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542997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AAC5B1-F58D-4268-BB75-9856A9D794A6}" type="datetimeFigureOut">
              <a:rPr lang="en-GB" smtClean="0"/>
              <a:t>21/11/2017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38250"/>
            <a:ext cx="59436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67262"/>
            <a:ext cx="5435600" cy="3900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900C33-90AE-4963-9AD8-3B07939F57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9606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00C33-90AE-4963-9AD8-3B07939F57E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57613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Hvor stor andel av dagens merkevarestyrke skyldes nylige opplevelser med merkevaren. 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00C33-90AE-4963-9AD8-3B07939F57E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7717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100" dirty="0" smtClean="0"/>
              <a:t>24 </a:t>
            </a:r>
            <a:r>
              <a:rPr lang="en-GB" sz="1100" dirty="0" err="1" smtClean="0"/>
              <a:t>kontaktpunkter</a:t>
            </a:r>
            <a:r>
              <a:rPr lang="en-GB" sz="1100" dirty="0" smtClean="0"/>
              <a:t>. </a:t>
            </a:r>
            <a:r>
              <a:rPr lang="en-GB" sz="1100" dirty="0" err="1" smtClean="0"/>
              <a:t>Kontaktpunkter</a:t>
            </a:r>
            <a:r>
              <a:rPr lang="en-GB" sz="1100" dirty="0" smtClean="0"/>
              <a:t> 20 </a:t>
            </a:r>
            <a:r>
              <a:rPr lang="en-GB" sz="1100" dirty="0" err="1" smtClean="0"/>
              <a:t>år</a:t>
            </a:r>
            <a:r>
              <a:rPr lang="en-GB" sz="1100" dirty="0" smtClean="0"/>
              <a:t> </a:t>
            </a:r>
            <a:r>
              <a:rPr lang="en-GB" sz="1100" dirty="0" err="1" smtClean="0"/>
              <a:t>siden</a:t>
            </a:r>
            <a:r>
              <a:rPr lang="en-GB" sz="1100" dirty="0" smtClean="0"/>
              <a:t>?</a:t>
            </a:r>
            <a:r>
              <a:rPr lang="en-GB" sz="1100" baseline="0" dirty="0" smtClean="0"/>
              <a:t> </a:t>
            </a:r>
            <a:r>
              <a:rPr lang="en-GB" sz="1100" baseline="0" dirty="0" err="1" smtClean="0"/>
              <a:t>Noen</a:t>
            </a:r>
            <a:r>
              <a:rPr lang="en-GB" sz="1100" baseline="0" dirty="0" smtClean="0"/>
              <a:t> </a:t>
            </a:r>
            <a:r>
              <a:rPr lang="en-GB" sz="1100" baseline="0" dirty="0" err="1" smtClean="0"/>
              <a:t>gamle</a:t>
            </a:r>
            <a:r>
              <a:rPr lang="en-GB" sz="1100" baseline="0" dirty="0" smtClean="0"/>
              <a:t> </a:t>
            </a:r>
            <a:r>
              <a:rPr lang="en-GB" sz="1100" baseline="0" dirty="0" err="1" smtClean="0"/>
              <a:t>kontaktpunkter</a:t>
            </a:r>
            <a:r>
              <a:rPr lang="en-GB" sz="1100" baseline="0" dirty="0" smtClean="0"/>
              <a:t> </a:t>
            </a:r>
            <a:r>
              <a:rPr lang="en-GB" sz="1100" baseline="0" dirty="0" err="1" smtClean="0"/>
              <a:t>død</a:t>
            </a:r>
            <a:r>
              <a:rPr lang="en-GB" sz="1100" baseline="0" dirty="0" smtClean="0"/>
              <a:t> </a:t>
            </a:r>
            <a:r>
              <a:rPr lang="en-GB" sz="1100" baseline="0" dirty="0" err="1" smtClean="0"/>
              <a:t>ut</a:t>
            </a:r>
            <a:r>
              <a:rPr lang="en-GB" sz="1100" baseline="0" dirty="0" smtClean="0"/>
              <a:t>, men </a:t>
            </a:r>
            <a:r>
              <a:rPr lang="en-GB" sz="1100" baseline="0" dirty="0" err="1" smtClean="0"/>
              <a:t>veies</a:t>
            </a:r>
            <a:r>
              <a:rPr lang="en-GB" sz="1100" baseline="0" dirty="0" smtClean="0"/>
              <a:t> </a:t>
            </a:r>
            <a:r>
              <a:rPr lang="en-GB" sz="1100" baseline="0" dirty="0" err="1" smtClean="0"/>
              <a:t>opp</a:t>
            </a:r>
            <a:r>
              <a:rPr lang="en-GB" sz="1100" baseline="0" dirty="0" smtClean="0"/>
              <a:t> </a:t>
            </a:r>
            <a:r>
              <a:rPr lang="en-GB" sz="1100" baseline="0" dirty="0" err="1" smtClean="0"/>
              <a:t>og</a:t>
            </a:r>
            <a:r>
              <a:rPr lang="en-GB" sz="1100" baseline="0" dirty="0" smtClean="0"/>
              <a:t> </a:t>
            </a:r>
            <a:r>
              <a:rPr lang="en-GB" sz="1100" baseline="0" dirty="0" err="1" smtClean="0"/>
              <a:t>vel</a:t>
            </a:r>
            <a:r>
              <a:rPr lang="en-GB" sz="1100" baseline="0" dirty="0" smtClean="0"/>
              <a:t> </a:t>
            </a:r>
            <a:r>
              <a:rPr lang="en-GB" sz="1100" baseline="0" dirty="0" err="1" smtClean="0"/>
              <a:t>så</a:t>
            </a:r>
            <a:r>
              <a:rPr lang="en-GB" sz="1100" baseline="0" dirty="0" smtClean="0"/>
              <a:t> </a:t>
            </a:r>
            <a:r>
              <a:rPr lang="en-GB" sz="1100" baseline="0" dirty="0" err="1" smtClean="0"/>
              <a:t>det</a:t>
            </a:r>
            <a:r>
              <a:rPr lang="en-GB" sz="1100" baseline="0" dirty="0" smtClean="0"/>
              <a:t> </a:t>
            </a:r>
            <a:r>
              <a:rPr lang="en-GB" sz="1100" baseline="0" dirty="0" err="1" smtClean="0"/>
              <a:t>av</a:t>
            </a:r>
            <a:r>
              <a:rPr lang="en-GB" sz="1100" baseline="0" dirty="0" smtClean="0"/>
              <a:t> </a:t>
            </a:r>
            <a:r>
              <a:rPr lang="en-GB" sz="1100" baseline="0" dirty="0" err="1" smtClean="0"/>
              <a:t>andre</a:t>
            </a:r>
            <a:r>
              <a:rPr lang="en-GB" sz="1100" baseline="0" dirty="0" smtClean="0"/>
              <a:t>, </a:t>
            </a:r>
            <a:r>
              <a:rPr lang="en-GB" sz="1100" baseline="0" dirty="0" err="1" smtClean="0"/>
              <a:t>nye</a:t>
            </a:r>
            <a:r>
              <a:rPr lang="en-GB" sz="1100" baseline="0" dirty="0" smtClean="0"/>
              <a:t> </a:t>
            </a:r>
            <a:r>
              <a:rPr lang="en-GB" sz="1100" baseline="0" dirty="0" err="1" smtClean="0"/>
              <a:t>konaktpunkter</a:t>
            </a:r>
            <a:r>
              <a:rPr lang="en-GB" sz="1100" baseline="0" dirty="0" smtClean="0"/>
              <a:t> </a:t>
            </a:r>
            <a:r>
              <a:rPr lang="en-GB" sz="1100" baseline="0" dirty="0" err="1" smtClean="0"/>
              <a:t>som</a:t>
            </a:r>
            <a:r>
              <a:rPr lang="en-GB" sz="1100" baseline="0" dirty="0" smtClean="0"/>
              <a:t> </a:t>
            </a:r>
            <a:r>
              <a:rPr lang="en-GB" sz="1100" baseline="0" dirty="0" err="1" smtClean="0"/>
              <a:t>kommer</a:t>
            </a:r>
            <a:r>
              <a:rPr lang="en-GB" sz="1100" baseline="0" dirty="0" smtClean="0"/>
              <a:t> </a:t>
            </a:r>
            <a:r>
              <a:rPr lang="en-GB" sz="1100" baseline="0" dirty="0" err="1" smtClean="0"/>
              <a:t>til</a:t>
            </a:r>
            <a:r>
              <a:rPr lang="en-GB" sz="1100" baseline="0" dirty="0" smtClean="0"/>
              <a:t>. Bare </a:t>
            </a:r>
            <a:r>
              <a:rPr lang="en-GB" sz="1100" baseline="0" dirty="0" err="1" smtClean="0"/>
              <a:t>det</a:t>
            </a:r>
            <a:r>
              <a:rPr lang="en-GB" sz="1100" baseline="0" dirty="0" smtClean="0"/>
              <a:t> å </a:t>
            </a:r>
            <a:r>
              <a:rPr lang="en-GB" sz="1100" baseline="0" dirty="0" err="1" smtClean="0"/>
              <a:t>få</a:t>
            </a:r>
            <a:r>
              <a:rPr lang="en-GB" sz="1100" baseline="0" dirty="0" smtClean="0"/>
              <a:t> </a:t>
            </a:r>
            <a:r>
              <a:rPr lang="en-GB" sz="1100" baseline="0" dirty="0" err="1" smtClean="0"/>
              <a:t>en</a:t>
            </a:r>
            <a:r>
              <a:rPr lang="en-GB" sz="1100" baseline="0" dirty="0" smtClean="0"/>
              <a:t> </a:t>
            </a:r>
            <a:r>
              <a:rPr lang="en-GB" sz="1100" baseline="0" dirty="0" err="1" smtClean="0"/>
              <a:t>oversikt</a:t>
            </a:r>
            <a:r>
              <a:rPr lang="en-GB" sz="1100" baseline="0" dirty="0" smtClean="0"/>
              <a:t> over </a:t>
            </a:r>
            <a:r>
              <a:rPr lang="en-GB" sz="1100" baseline="0" dirty="0" err="1" smtClean="0"/>
              <a:t>alle</a:t>
            </a:r>
            <a:r>
              <a:rPr lang="en-GB" sz="1100" baseline="0" dirty="0" smtClean="0"/>
              <a:t> </a:t>
            </a:r>
            <a:r>
              <a:rPr lang="en-GB" sz="1100" baseline="0" dirty="0" err="1" smtClean="0"/>
              <a:t>kontakpunktene</a:t>
            </a:r>
            <a:r>
              <a:rPr lang="en-GB" sz="1100" baseline="0" dirty="0" smtClean="0"/>
              <a:t> </a:t>
            </a:r>
            <a:r>
              <a:rPr lang="en-GB" sz="1100" baseline="0" dirty="0" err="1" smtClean="0"/>
              <a:t>en</a:t>
            </a:r>
            <a:r>
              <a:rPr lang="en-GB" sz="1100" baseline="0" dirty="0" smtClean="0"/>
              <a:t> </a:t>
            </a:r>
            <a:r>
              <a:rPr lang="en-GB" sz="1100" baseline="0" dirty="0" err="1" smtClean="0"/>
              <a:t>nyttig</a:t>
            </a:r>
            <a:r>
              <a:rPr lang="en-GB" sz="1100" baseline="0" dirty="0" smtClean="0"/>
              <a:t> </a:t>
            </a:r>
            <a:r>
              <a:rPr lang="en-GB" sz="1100" baseline="0" dirty="0" err="1" smtClean="0"/>
              <a:t>øvelse</a:t>
            </a:r>
            <a:r>
              <a:rPr lang="en-GB" sz="1100" baseline="0" dirty="0" smtClean="0"/>
              <a:t>.</a:t>
            </a:r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87D93-240F-4041-8284-FC16D3A96101}" type="slidenum">
              <a:rPr lang="en-AU" smtClean="0"/>
              <a:pPr/>
              <a:t>11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115343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Dette</a:t>
            </a:r>
            <a:r>
              <a:rPr lang="nb-NO" baseline="0" dirty="0" smtClean="0"/>
              <a:t> er et funn som gjelder på tvers av ulike kategorier. Det viser at merkevaren er først og fremst skapt gjennom produkterfaring. Handler i mindre grad om </a:t>
            </a:r>
            <a:r>
              <a:rPr lang="nb-NO" baseline="0" dirty="0" err="1" smtClean="0"/>
              <a:t>glossy</a:t>
            </a:r>
            <a:r>
              <a:rPr lang="nb-NO" baseline="0" dirty="0" smtClean="0"/>
              <a:t> reklamekampanjer. Ikke overraskende Zara, Tesla klarer å bygge sterke merkevarer helt uten betalt reklame.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00C33-90AE-4963-9AD8-3B07939F57E9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14692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Ikke et generelt</a:t>
            </a:r>
            <a:r>
              <a:rPr lang="nb-NO" baseline="0" dirty="0" smtClean="0"/>
              <a:t> funn, men spesifikt for en kunde. Vi ser på de ulike kontaktpunktene på to dimensjoner – rekkevidde (hvor mange som får det med seg) og kvalitet. 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00C33-90AE-4963-9AD8-3B07939F57E9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34142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aseline="0" dirty="0" smtClean="0"/>
              <a:t>Legger investeringer oppå ser man typisk en betydelig mismatch</a:t>
            </a:r>
            <a:endParaRPr lang="nb-NO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00C33-90AE-4963-9AD8-3B07939F57E9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06895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aseline="0" dirty="0" smtClean="0"/>
              <a:t>UX – hvordan organiserer opplevelsen på en optimal måte. Merkevarebygging handler om å finne sin måte å gjøre ting på.</a:t>
            </a:r>
            <a:endParaRPr lang="nb-NO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00C33-90AE-4963-9AD8-3B07939F57E9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43001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Kvantitet</a:t>
            </a:r>
            <a:r>
              <a:rPr lang="nb-NO" baseline="0" dirty="0" smtClean="0"/>
              <a:t> er kvalitet. Summen av alt smått.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00C33-90AE-4963-9AD8-3B07939F57E9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06986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 smtClean="0"/>
              <a:t>Taleb</a:t>
            </a:r>
            <a:r>
              <a:rPr lang="nb-NO" dirty="0" smtClean="0"/>
              <a:t>: Black </a:t>
            </a:r>
            <a:r>
              <a:rPr lang="nb-NO" dirty="0" err="1" smtClean="0"/>
              <a:t>Swan</a:t>
            </a:r>
            <a:r>
              <a:rPr lang="nb-NO" dirty="0" smtClean="0"/>
              <a:t>: Silent</a:t>
            </a:r>
            <a:r>
              <a:rPr lang="nb-NO" baseline="0" dirty="0" smtClean="0"/>
              <a:t> </a:t>
            </a:r>
            <a:r>
              <a:rPr lang="nb-NO" baseline="0" dirty="0" err="1" smtClean="0"/>
              <a:t>evidence</a:t>
            </a:r>
            <a:endParaRPr lang="nb-NO" dirty="0" smtClean="0"/>
          </a:p>
          <a:p>
            <a:endParaRPr lang="nb-NO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00C33-90AE-4963-9AD8-3B07939F57E9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97695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aseline="0" dirty="0" smtClean="0"/>
              <a:t>TV2 sporten - #meetoo</a:t>
            </a:r>
          </a:p>
          <a:p>
            <a:r>
              <a:rPr lang="nb-NO" baseline="0" dirty="0" smtClean="0"/>
              <a:t>H&amp;M – Produksjon av klær</a:t>
            </a:r>
          </a:p>
          <a:p>
            <a:r>
              <a:rPr lang="nb-NO" baseline="0" dirty="0" smtClean="0"/>
              <a:t>Norges Idrettsforbund – Restaurantregningene..</a:t>
            </a:r>
          </a:p>
          <a:p>
            <a:r>
              <a:rPr lang="nb-NO" baseline="0" dirty="0" smtClean="0"/>
              <a:t>Veireno - søppelkrisa</a:t>
            </a:r>
          </a:p>
          <a:p>
            <a:endParaRPr lang="nb-NO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00C33-90AE-4963-9AD8-3B07939F57E9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37829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Det kanskje viktigste, mest overordnede</a:t>
            </a:r>
            <a:r>
              <a:rPr lang="nb-NO" baseline="0" dirty="0" smtClean="0"/>
              <a:t>, men også vanskeligste læringen. Gitt fragmentering. Hvem har ansvaret? 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00C33-90AE-4963-9AD8-3B07939F57E9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3707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Seminar-</a:t>
            </a:r>
            <a:r>
              <a:rPr lang="en-NZ" dirty="0" err="1" smtClean="0"/>
              <a:t>rekke</a:t>
            </a:r>
            <a:r>
              <a:rPr lang="en-NZ" dirty="0" smtClean="0"/>
              <a:t> </a:t>
            </a:r>
            <a:r>
              <a:rPr lang="en-NZ" dirty="0" err="1" smtClean="0"/>
              <a:t>hvor</a:t>
            </a:r>
            <a:r>
              <a:rPr lang="en-NZ" dirty="0" smtClean="0"/>
              <a:t> vi </a:t>
            </a:r>
            <a:r>
              <a:rPr lang="en-NZ" dirty="0" err="1" smtClean="0"/>
              <a:t>deler</a:t>
            </a:r>
            <a:r>
              <a:rPr lang="en-NZ" dirty="0" smtClean="0"/>
              <a:t> </a:t>
            </a:r>
            <a:r>
              <a:rPr lang="en-NZ" dirty="0" err="1" smtClean="0"/>
              <a:t>erfaringer</a:t>
            </a:r>
            <a:r>
              <a:rPr lang="en-NZ" baseline="0" dirty="0" smtClean="0"/>
              <a:t> vi </a:t>
            </a:r>
            <a:r>
              <a:rPr lang="en-NZ" baseline="0" dirty="0" err="1" smtClean="0"/>
              <a:t>har</a:t>
            </a:r>
            <a:r>
              <a:rPr lang="en-NZ" baseline="0" dirty="0" smtClean="0"/>
              <a:t> </a:t>
            </a:r>
            <a:r>
              <a:rPr lang="en-NZ" baseline="0" dirty="0" err="1" smtClean="0"/>
              <a:t>gjort</a:t>
            </a:r>
            <a:r>
              <a:rPr lang="en-NZ" baseline="0" dirty="0" smtClean="0"/>
              <a:t> </a:t>
            </a:r>
            <a:r>
              <a:rPr lang="en-NZ" baseline="0" dirty="0" err="1" smtClean="0"/>
              <a:t>oss</a:t>
            </a:r>
            <a:r>
              <a:rPr lang="en-NZ" baseline="0" dirty="0" smtClean="0"/>
              <a:t>, </a:t>
            </a:r>
            <a:r>
              <a:rPr lang="en-NZ" baseline="0" dirty="0" err="1" smtClean="0"/>
              <a:t>gjennom</a:t>
            </a:r>
            <a:r>
              <a:rPr lang="en-NZ" baseline="0" dirty="0" smtClean="0"/>
              <a:t> å </a:t>
            </a:r>
            <a:r>
              <a:rPr lang="en-NZ" baseline="0" dirty="0" err="1" smtClean="0"/>
              <a:t>jobbe</a:t>
            </a:r>
            <a:r>
              <a:rPr lang="en-NZ" baseline="0" dirty="0" smtClean="0"/>
              <a:t> med </a:t>
            </a:r>
            <a:r>
              <a:rPr lang="en-NZ" baseline="0" dirty="0" err="1" smtClean="0"/>
              <a:t>merkevarer</a:t>
            </a:r>
            <a:r>
              <a:rPr lang="en-NZ" baseline="0" dirty="0" smtClean="0"/>
              <a:t>, </a:t>
            </a:r>
            <a:r>
              <a:rPr lang="en-NZ" baseline="0" dirty="0" err="1" smtClean="0"/>
              <a:t>både</a:t>
            </a:r>
            <a:r>
              <a:rPr lang="en-NZ" baseline="0" dirty="0" smtClean="0"/>
              <a:t> </a:t>
            </a:r>
            <a:r>
              <a:rPr lang="en-NZ" baseline="0" dirty="0" err="1" smtClean="0"/>
              <a:t>sterke</a:t>
            </a:r>
            <a:r>
              <a:rPr lang="en-NZ" baseline="0" dirty="0" smtClean="0"/>
              <a:t> </a:t>
            </a:r>
            <a:r>
              <a:rPr lang="en-NZ" baseline="0" dirty="0" err="1" smtClean="0"/>
              <a:t>og</a:t>
            </a:r>
            <a:r>
              <a:rPr lang="en-NZ" baseline="0" dirty="0" smtClean="0"/>
              <a:t> </a:t>
            </a:r>
            <a:r>
              <a:rPr lang="en-NZ" baseline="0" dirty="0" err="1" smtClean="0"/>
              <a:t>svake</a:t>
            </a:r>
            <a:r>
              <a:rPr lang="en-NZ" baseline="0" dirty="0" smtClean="0"/>
              <a:t>, i Norge, men </a:t>
            </a:r>
            <a:r>
              <a:rPr lang="en-NZ" baseline="0" dirty="0" err="1" smtClean="0"/>
              <a:t>også</a:t>
            </a:r>
            <a:r>
              <a:rPr lang="en-NZ" baseline="0" dirty="0" smtClean="0"/>
              <a:t> </a:t>
            </a:r>
            <a:r>
              <a:rPr lang="en-NZ" baseline="0" dirty="0" err="1" smtClean="0"/>
              <a:t>internasjonalt</a:t>
            </a:r>
            <a:r>
              <a:rPr lang="en-NZ" baseline="0" dirty="0" smtClean="0"/>
              <a:t>.</a:t>
            </a:r>
          </a:p>
          <a:p>
            <a:r>
              <a:rPr lang="en-NZ" dirty="0" smtClean="0"/>
              <a:t>For</a:t>
            </a:r>
            <a:r>
              <a:rPr lang="en-NZ" baseline="0" dirty="0" smtClean="0"/>
              <a:t> de </a:t>
            </a:r>
            <a:r>
              <a:rPr lang="en-NZ" baseline="0" dirty="0" err="1" smtClean="0"/>
              <a:t>som</a:t>
            </a:r>
            <a:r>
              <a:rPr lang="en-NZ" baseline="0" dirty="0" smtClean="0"/>
              <a:t> </a:t>
            </a:r>
            <a:r>
              <a:rPr lang="en-NZ" baseline="0" dirty="0" err="1" smtClean="0"/>
              <a:t>har</a:t>
            </a:r>
            <a:r>
              <a:rPr lang="en-NZ" baseline="0" dirty="0" smtClean="0"/>
              <a:t> </a:t>
            </a:r>
            <a:r>
              <a:rPr lang="en-NZ" baseline="0" dirty="0" err="1" smtClean="0"/>
              <a:t>vært</a:t>
            </a:r>
            <a:r>
              <a:rPr lang="en-NZ" baseline="0" dirty="0" smtClean="0"/>
              <a:t> </a:t>
            </a:r>
            <a:r>
              <a:rPr lang="en-NZ" baseline="0" dirty="0" err="1" smtClean="0"/>
              <a:t>på</a:t>
            </a:r>
            <a:r>
              <a:rPr lang="en-NZ" baseline="0" dirty="0" smtClean="0"/>
              <a:t> </a:t>
            </a:r>
            <a:r>
              <a:rPr lang="en-NZ" baseline="0" dirty="0" err="1" smtClean="0"/>
              <a:t>frokostseminarene</a:t>
            </a:r>
            <a:r>
              <a:rPr lang="en-NZ" baseline="0" dirty="0" smtClean="0"/>
              <a:t> </a:t>
            </a:r>
            <a:r>
              <a:rPr lang="en-NZ" baseline="0" dirty="0" err="1" smtClean="0"/>
              <a:t>våre</a:t>
            </a:r>
            <a:r>
              <a:rPr lang="en-NZ" baseline="0" dirty="0" smtClean="0"/>
              <a:t> </a:t>
            </a:r>
            <a:r>
              <a:rPr lang="en-NZ" baseline="0" dirty="0" err="1" smtClean="0"/>
              <a:t>tidligere</a:t>
            </a:r>
            <a:r>
              <a:rPr lang="en-NZ" baseline="0" dirty="0" smtClean="0"/>
              <a:t> </a:t>
            </a:r>
            <a:r>
              <a:rPr lang="en-NZ" baseline="0" dirty="0" err="1" smtClean="0"/>
              <a:t>er</a:t>
            </a:r>
            <a:r>
              <a:rPr lang="en-NZ" baseline="0" dirty="0" smtClean="0"/>
              <a:t> </a:t>
            </a:r>
            <a:r>
              <a:rPr lang="en-NZ" baseline="0" dirty="0" err="1" smtClean="0"/>
              <a:t>dette</a:t>
            </a:r>
            <a:r>
              <a:rPr lang="en-NZ" baseline="0" dirty="0" smtClean="0"/>
              <a:t> </a:t>
            </a:r>
            <a:r>
              <a:rPr lang="en-NZ" baseline="0" dirty="0" err="1" smtClean="0"/>
              <a:t>litt</a:t>
            </a:r>
            <a:r>
              <a:rPr lang="en-NZ" baseline="0" dirty="0" smtClean="0"/>
              <a:t> </a:t>
            </a:r>
            <a:r>
              <a:rPr lang="en-NZ" baseline="0" dirty="0" err="1" smtClean="0"/>
              <a:t>gjentakelse</a:t>
            </a:r>
            <a:r>
              <a:rPr lang="en-NZ" baseline="0" dirty="0" smtClean="0"/>
              <a:t>, men for et par </a:t>
            </a:r>
            <a:r>
              <a:rPr lang="en-NZ" baseline="0" dirty="0" err="1" smtClean="0"/>
              <a:t>år</a:t>
            </a:r>
            <a:r>
              <a:rPr lang="en-NZ" baseline="0" dirty="0" smtClean="0"/>
              <a:t> </a:t>
            </a:r>
            <a:r>
              <a:rPr lang="en-NZ" baseline="0" dirty="0" err="1" smtClean="0"/>
              <a:t>siden</a:t>
            </a:r>
            <a:r>
              <a:rPr lang="en-NZ" baseline="0" dirty="0" smtClean="0"/>
              <a:t> </a:t>
            </a:r>
            <a:r>
              <a:rPr lang="en-NZ" baseline="0" dirty="0" err="1" smtClean="0"/>
              <a:t>gjorde</a:t>
            </a:r>
            <a:r>
              <a:rPr lang="en-NZ" baseline="0" dirty="0" smtClean="0"/>
              <a:t> vi </a:t>
            </a:r>
            <a:r>
              <a:rPr lang="en-NZ" baseline="0" dirty="0" err="1" smtClean="0"/>
              <a:t>en</a:t>
            </a:r>
            <a:r>
              <a:rPr lang="en-NZ" baseline="0" dirty="0" smtClean="0"/>
              <a:t> </a:t>
            </a:r>
            <a:r>
              <a:rPr lang="en-NZ" baseline="0" dirty="0" err="1" smtClean="0"/>
              <a:t>stor</a:t>
            </a:r>
            <a:r>
              <a:rPr lang="en-NZ" baseline="0" dirty="0" smtClean="0"/>
              <a:t> </a:t>
            </a:r>
            <a:r>
              <a:rPr lang="en-NZ" baseline="0" dirty="0" err="1" smtClean="0"/>
              <a:t>metastudie</a:t>
            </a:r>
            <a:r>
              <a:rPr lang="en-NZ" baseline="0" dirty="0" smtClean="0"/>
              <a:t> der vi </a:t>
            </a:r>
            <a:r>
              <a:rPr lang="en-NZ" baseline="0" dirty="0" err="1" smtClean="0"/>
              <a:t>så</a:t>
            </a:r>
            <a:r>
              <a:rPr lang="en-NZ" baseline="0" dirty="0" smtClean="0"/>
              <a:t> </a:t>
            </a:r>
            <a:r>
              <a:rPr lang="en-NZ" baseline="0" dirty="0" err="1" smtClean="0"/>
              <a:t>på</a:t>
            </a:r>
            <a:r>
              <a:rPr lang="en-NZ" baseline="0" dirty="0" smtClean="0"/>
              <a:t> </a:t>
            </a:r>
            <a:r>
              <a:rPr lang="en-NZ" baseline="0" dirty="0" err="1" smtClean="0"/>
              <a:t>kjennetegn</a:t>
            </a:r>
            <a:r>
              <a:rPr lang="en-NZ" baseline="0" dirty="0" smtClean="0"/>
              <a:t> </a:t>
            </a:r>
            <a:r>
              <a:rPr lang="en-NZ" baseline="0" dirty="0" err="1" smtClean="0"/>
              <a:t>ved</a:t>
            </a:r>
            <a:r>
              <a:rPr lang="en-NZ" baseline="0" dirty="0" smtClean="0"/>
              <a:t> </a:t>
            </a:r>
            <a:r>
              <a:rPr lang="en-NZ" baseline="0" dirty="0" err="1" smtClean="0"/>
              <a:t>virkelig</a:t>
            </a:r>
            <a:r>
              <a:rPr lang="en-NZ" baseline="0" dirty="0" smtClean="0"/>
              <a:t> </a:t>
            </a:r>
            <a:r>
              <a:rPr lang="en-NZ" baseline="0" dirty="0" err="1" smtClean="0"/>
              <a:t>sterke</a:t>
            </a:r>
            <a:r>
              <a:rPr lang="en-NZ" baseline="0" dirty="0" smtClean="0"/>
              <a:t> </a:t>
            </a:r>
            <a:r>
              <a:rPr lang="en-NZ" baseline="0" dirty="0" err="1" smtClean="0"/>
              <a:t>merkevarer</a:t>
            </a:r>
            <a:r>
              <a:rPr lang="en-NZ" baseline="0" dirty="0" smtClean="0"/>
              <a:t> – </a:t>
            </a:r>
            <a:r>
              <a:rPr lang="en-NZ" baseline="0" dirty="0" err="1" smtClean="0"/>
              <a:t>uimotståelige</a:t>
            </a:r>
            <a:r>
              <a:rPr lang="en-NZ" baseline="0" dirty="0" smtClean="0"/>
              <a:t> </a:t>
            </a:r>
            <a:r>
              <a:rPr lang="en-NZ" baseline="0" dirty="0" err="1" smtClean="0"/>
              <a:t>merkevarer</a:t>
            </a:r>
            <a:r>
              <a:rPr lang="en-NZ" baseline="0" dirty="0" smtClean="0"/>
              <a:t>. </a:t>
            </a:r>
            <a:r>
              <a:rPr lang="en-NZ" baseline="0" dirty="0" err="1" smtClean="0"/>
              <a:t>Hva</a:t>
            </a:r>
            <a:r>
              <a:rPr lang="en-NZ" baseline="0" dirty="0" smtClean="0"/>
              <a:t> </a:t>
            </a:r>
            <a:r>
              <a:rPr lang="en-NZ" baseline="0" dirty="0" err="1" smtClean="0"/>
              <a:t>skiller</a:t>
            </a:r>
            <a:r>
              <a:rPr lang="en-NZ" baseline="0" dirty="0" smtClean="0"/>
              <a:t> de </a:t>
            </a:r>
            <a:r>
              <a:rPr lang="en-NZ" baseline="0" dirty="0" err="1" smtClean="0"/>
              <a:t>fra</a:t>
            </a:r>
            <a:r>
              <a:rPr lang="en-NZ" baseline="0" dirty="0" smtClean="0"/>
              <a:t> </a:t>
            </a:r>
            <a:r>
              <a:rPr lang="en-NZ" baseline="0" dirty="0" err="1" smtClean="0"/>
              <a:t>resten</a:t>
            </a:r>
            <a:r>
              <a:rPr lang="en-NZ" baseline="0" dirty="0" smtClean="0"/>
              <a:t>? 8 </a:t>
            </a:r>
            <a:r>
              <a:rPr lang="en-NZ" baseline="0" dirty="0" err="1" smtClean="0"/>
              <a:t>kjennetegn</a:t>
            </a:r>
            <a:r>
              <a:rPr lang="en-NZ" baseline="0" dirty="0" smtClean="0"/>
              <a:t>. </a:t>
            </a:r>
            <a:r>
              <a:rPr lang="en-NZ" baseline="0" dirty="0" err="1" smtClean="0"/>
              <a:t>Dagens</a:t>
            </a:r>
            <a:r>
              <a:rPr lang="en-NZ" baseline="0" dirty="0" smtClean="0"/>
              <a:t> </a:t>
            </a:r>
            <a:r>
              <a:rPr lang="en-NZ" baseline="0" dirty="0" err="1" smtClean="0"/>
              <a:t>innlegg</a:t>
            </a:r>
            <a:r>
              <a:rPr lang="en-NZ" baseline="0" dirty="0" smtClean="0"/>
              <a:t> </a:t>
            </a:r>
            <a:r>
              <a:rPr lang="en-NZ" baseline="0" dirty="0" err="1" smtClean="0"/>
              <a:t>skal</a:t>
            </a:r>
            <a:r>
              <a:rPr lang="en-NZ" baseline="0" dirty="0" smtClean="0"/>
              <a:t> handle om den 7 </a:t>
            </a:r>
            <a:r>
              <a:rPr lang="en-NZ" baseline="0" dirty="0" err="1" smtClean="0"/>
              <a:t>av</a:t>
            </a:r>
            <a:r>
              <a:rPr lang="en-NZ" baseline="0" dirty="0" smtClean="0"/>
              <a:t> </a:t>
            </a:r>
            <a:r>
              <a:rPr lang="en-NZ" baseline="0" dirty="0" err="1" smtClean="0"/>
              <a:t>disse</a:t>
            </a:r>
            <a:r>
              <a:rPr lang="en-NZ" baseline="0" dirty="0" smtClean="0"/>
              <a:t> – alignment across touchpoints.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N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870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Før vi begynner må</a:t>
            </a:r>
            <a:r>
              <a:rPr lang="nb-NO" baseline="0" dirty="0" smtClean="0"/>
              <a:t> vi ta et eksempel. 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87D93-240F-4041-8284-FC16D3A96101}" type="slidenum">
              <a:rPr lang="en-AU" smtClean="0"/>
              <a:pPr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58646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Hvordan kryper man som</a:t>
            </a:r>
            <a:r>
              <a:rPr lang="nb-NO" baseline="0" dirty="0" smtClean="0"/>
              <a:t> merke opp i hodet til folk? Gjennom opplevelser med merkevaren. 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00C33-90AE-4963-9AD8-3B07939F57E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52914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Massevis at </a:t>
            </a:r>
            <a:r>
              <a:rPr lang="nb-NO" dirty="0" err="1" smtClean="0"/>
              <a:t>touchpoints</a:t>
            </a:r>
            <a:r>
              <a:rPr lang="nb-NO" dirty="0" smtClean="0"/>
              <a:t>,</a:t>
            </a:r>
            <a:r>
              <a:rPr lang="nb-NO" baseline="0" dirty="0" smtClean="0"/>
              <a:t> men </a:t>
            </a:r>
            <a:r>
              <a:rPr lang="nb-NO" dirty="0" smtClean="0"/>
              <a:t>ingen felle</a:t>
            </a:r>
            <a:r>
              <a:rPr lang="nb-NO" baseline="0" dirty="0" smtClean="0"/>
              <a:t>s valuta for å evaluere dem. Gjøres i isolasjon TP for TP. Og for enkelte har man ikke peiling på merkevareeffekten.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00C33-90AE-4963-9AD8-3B07939F57E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64418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aseline="0" dirty="0" smtClean="0"/>
              <a:t>En tilnærming vi har hatt i drøyt halvannet år og vi begynner å få en del erfaring, på tvers av kategorier og marked.</a:t>
            </a:r>
          </a:p>
          <a:p>
            <a:r>
              <a:rPr lang="nb-NO" baseline="0" dirty="0" smtClean="0"/>
              <a:t>Underliggende forutsetning er at merkevarebygging er en inkrementell prosess.</a:t>
            </a:r>
          </a:p>
          <a:p>
            <a:r>
              <a:rPr lang="nb-NO" baseline="0" dirty="0" smtClean="0"/>
              <a:t>Fungerer på aggregert og forbrukernivå.</a:t>
            </a:r>
          </a:p>
          <a:p>
            <a:r>
              <a:rPr lang="nb-NO" baseline="0" dirty="0" smtClean="0"/>
              <a:t>Og det interessante er når vi kan relatere det i midten til konkrete opplevelser i konkrete kontaktpunkt. </a:t>
            </a:r>
            <a:endParaRPr lang="nb-NO" baseline="0" dirty="0" smtClean="0"/>
          </a:p>
          <a:p>
            <a:r>
              <a:rPr lang="nb-NO" baseline="0" dirty="0" smtClean="0"/>
              <a:t>Hvor friskt er de i minnet? Pos eller </a:t>
            </a:r>
            <a:r>
              <a:rPr lang="nb-NO" baseline="0" dirty="0" err="1" smtClean="0"/>
              <a:t>neg</a:t>
            </a:r>
            <a:r>
              <a:rPr lang="nb-NO" baseline="0" dirty="0" smtClean="0"/>
              <a:t> opplevelse. </a:t>
            </a:r>
            <a:endParaRPr lang="nb-NO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00C33-90AE-4963-9AD8-3B07939F57E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82145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00C33-90AE-4963-9AD8-3B07939F57E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83090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aseline="0" dirty="0" smtClean="0"/>
              <a:t>Det vi gjør i slike øvelser er å få en felles valuta å kunne evaluere merkevareeffekten av ulike kontaktpunkter.</a:t>
            </a:r>
            <a:endParaRPr lang="nb-NO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00C33-90AE-4963-9AD8-3B07939F57E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05175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00C33-90AE-4963-9AD8-3B07939F57E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8572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7200" y="1138238"/>
            <a:ext cx="4665663" cy="1787237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7200" y="3146902"/>
            <a:ext cx="4665663" cy="188229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22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 smtClean="0"/>
              <a:t>Click to edit master subtitle style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00" y="457201"/>
            <a:ext cx="2567641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50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9998" y="1708150"/>
            <a:ext cx="2714400" cy="4003675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6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6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6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279775" y="1708150"/>
            <a:ext cx="2714400" cy="4003675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6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6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6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idx="15" hasCustomPrompt="1"/>
          </p:nvPr>
        </p:nvSpPr>
        <p:spPr>
          <a:xfrm>
            <a:off x="6199553" y="1708150"/>
            <a:ext cx="2714400" cy="4003675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6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6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6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18" name="Content Placeholder 2"/>
          <p:cNvSpPr>
            <a:spLocks noGrp="1"/>
          </p:cNvSpPr>
          <p:nvPr>
            <p:ph idx="16" hasCustomPrompt="1"/>
          </p:nvPr>
        </p:nvSpPr>
        <p:spPr>
          <a:xfrm>
            <a:off x="9105580" y="1708150"/>
            <a:ext cx="2714400" cy="4003675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6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6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6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1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59999" y="430717"/>
            <a:ext cx="11466875" cy="40411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57188" y="909635"/>
            <a:ext cx="11477331" cy="396875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21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6096000" y="6393509"/>
            <a:ext cx="4670778" cy="197792"/>
          </a:xfrm>
        </p:spPr>
        <p:txBody>
          <a:bodyPr anchor="ctr">
            <a:noAutofit/>
          </a:bodyPr>
          <a:lstStyle>
            <a:lvl1pPr>
              <a:spcBef>
                <a:spcPts val="600"/>
              </a:spcBef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footer text</a:t>
            </a: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4275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9802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59999" y="430717"/>
            <a:ext cx="11466875" cy="40411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4275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57188" y="909635"/>
            <a:ext cx="11477331" cy="396875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00" y="6393509"/>
            <a:ext cx="4670778" cy="197792"/>
          </a:xfrm>
        </p:spPr>
        <p:txBody>
          <a:bodyPr anchor="ctr">
            <a:noAutofit/>
          </a:bodyPr>
          <a:lstStyle>
            <a:lvl1pPr>
              <a:spcBef>
                <a:spcPts val="600"/>
              </a:spcBef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footer text</a:t>
            </a:r>
          </a:p>
        </p:txBody>
      </p:sp>
    </p:spTree>
    <p:extLst>
      <p:ext uri="{BB962C8B-B14F-4D97-AF65-F5344CB8AC3E}">
        <p14:creationId xmlns:p14="http://schemas.microsoft.com/office/powerpoint/2010/main" val="170820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4275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8629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03766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>
                <a:solidFill>
                  <a:srgbClr val="717171"/>
                </a:solidFill>
              </a:rPr>
              <a:pPr/>
              <a:t>‹#›</a:t>
            </a:fld>
            <a:endParaRPr lang="en-AU" dirty="0">
              <a:solidFill>
                <a:srgbClr val="7171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124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63740"/>
            <a:ext cx="12192000" cy="437836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722967" y="5570539"/>
            <a:ext cx="10083800" cy="368300"/>
          </a:xfrm>
          <a:prstGeom prst="rect">
            <a:avLst/>
          </a:prstGeom>
        </p:spPr>
        <p:txBody>
          <a:bodyPr lIns="0" tIns="0" rIns="0" bIns="108000" anchor="b">
            <a:noAutofit/>
          </a:bodyPr>
          <a:lstStyle>
            <a:lvl1pPr>
              <a:defRPr sz="800" b="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 smtClean="0"/>
              <a:t>SOURCE:</a:t>
            </a:r>
          </a:p>
        </p:txBody>
      </p:sp>
      <p:sp>
        <p:nvSpPr>
          <p:cNvPr id="14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1047752" y="5946775"/>
            <a:ext cx="10073760" cy="377063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defRPr lang="en-AU" sz="1667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endParaRPr dirty="0" smtClean="0"/>
          </a:p>
        </p:txBody>
      </p:sp>
      <p:sp>
        <p:nvSpPr>
          <p:cNvPr id="1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132811" y="6351420"/>
            <a:ext cx="673956" cy="25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1000" b="0">
                <a:solidFill>
                  <a:srgbClr val="333333"/>
                </a:solidFill>
                <a:latin typeface="+mn-lt"/>
              </a:defRPr>
            </a:lvl1pPr>
          </a:lstStyle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31880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9999" y="1708150"/>
            <a:ext cx="11466873" cy="4018118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6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6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6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59999" y="430717"/>
            <a:ext cx="11466875" cy="40411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4275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00" y="6393509"/>
            <a:ext cx="4670778" cy="197792"/>
          </a:xfrm>
        </p:spPr>
        <p:txBody>
          <a:bodyPr anchor="ctr">
            <a:noAutofit/>
          </a:bodyPr>
          <a:lstStyle>
            <a:lvl1pPr>
              <a:spcBef>
                <a:spcPts val="600"/>
              </a:spcBef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footer text</a:t>
            </a:r>
          </a:p>
        </p:txBody>
      </p:sp>
    </p:spTree>
    <p:extLst>
      <p:ext uri="{BB962C8B-B14F-4D97-AF65-F5344CB8AC3E}">
        <p14:creationId xmlns:p14="http://schemas.microsoft.com/office/powerpoint/2010/main" val="358011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x content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0000" y="1708150"/>
            <a:ext cx="5626800" cy="4003675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6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6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6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10" name="Content Placeholder 35"/>
          <p:cNvSpPr>
            <a:spLocks noGrp="1"/>
          </p:cNvSpPr>
          <p:nvPr>
            <p:ph sz="quarter" idx="14" hasCustomPrompt="1"/>
          </p:nvPr>
        </p:nvSpPr>
        <p:spPr>
          <a:xfrm>
            <a:off x="6191574" y="1708150"/>
            <a:ext cx="5628408" cy="4003676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6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6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6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59999" y="430717"/>
            <a:ext cx="11466875" cy="40411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4275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00" y="6393509"/>
            <a:ext cx="4670778" cy="197792"/>
          </a:xfrm>
        </p:spPr>
        <p:txBody>
          <a:bodyPr anchor="ctr">
            <a:noAutofit/>
          </a:bodyPr>
          <a:lstStyle>
            <a:lvl1pPr>
              <a:spcBef>
                <a:spcPts val="600"/>
              </a:spcBef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footer text</a:t>
            </a:r>
          </a:p>
        </p:txBody>
      </p:sp>
    </p:spTree>
    <p:extLst>
      <p:ext uri="{BB962C8B-B14F-4D97-AF65-F5344CB8AC3E}">
        <p14:creationId xmlns:p14="http://schemas.microsoft.com/office/powerpoint/2010/main" val="2927787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x content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59998" y="1708150"/>
            <a:ext cx="3679200" cy="4003675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6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6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6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4251325" y="1708150"/>
            <a:ext cx="3679200" cy="4003675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6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6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6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8142653" y="1708150"/>
            <a:ext cx="3677328" cy="4003675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6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6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6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59999" y="430717"/>
            <a:ext cx="11466875" cy="40411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00" y="6393509"/>
            <a:ext cx="4670778" cy="197792"/>
          </a:xfrm>
        </p:spPr>
        <p:txBody>
          <a:bodyPr anchor="ctr">
            <a:noAutofit/>
          </a:bodyPr>
          <a:lstStyle>
            <a:lvl1pPr>
              <a:spcBef>
                <a:spcPts val="600"/>
              </a:spcBef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footer text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4275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746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x content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9998" y="1708150"/>
            <a:ext cx="2714400" cy="4003675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6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6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6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279775" y="1708150"/>
            <a:ext cx="2714400" cy="4003675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6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6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6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idx="15" hasCustomPrompt="1"/>
          </p:nvPr>
        </p:nvSpPr>
        <p:spPr>
          <a:xfrm>
            <a:off x="6199553" y="1708150"/>
            <a:ext cx="2714400" cy="4003675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6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6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6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18" name="Content Placeholder 2"/>
          <p:cNvSpPr>
            <a:spLocks noGrp="1"/>
          </p:cNvSpPr>
          <p:nvPr>
            <p:ph idx="16" hasCustomPrompt="1"/>
          </p:nvPr>
        </p:nvSpPr>
        <p:spPr>
          <a:xfrm>
            <a:off x="9105580" y="1708150"/>
            <a:ext cx="2714400" cy="4003675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6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6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6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1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59999" y="430717"/>
            <a:ext cx="11466875" cy="40411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21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6096000" y="6393509"/>
            <a:ext cx="4670778" cy="197792"/>
          </a:xfrm>
        </p:spPr>
        <p:txBody>
          <a:bodyPr anchor="ctr">
            <a:noAutofit/>
          </a:bodyPr>
          <a:lstStyle>
            <a:lvl1pPr>
              <a:spcBef>
                <a:spcPts val="600"/>
              </a:spcBef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footer text</a:t>
            </a: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4275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8199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31"/>
          <p:cNvSpPr>
            <a:spLocks noGrp="1"/>
          </p:cNvSpPr>
          <p:nvPr>
            <p:ph type="pic" sz="quarter" idx="13"/>
          </p:nvPr>
        </p:nvSpPr>
        <p:spPr>
          <a:xfrm>
            <a:off x="-6650" y="857"/>
            <a:ext cx="12200176" cy="6857143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3846097"/>
            <a:ext cx="11466875" cy="11430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4989097"/>
            <a:ext cx="11466875" cy="112574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20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2397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59999" y="430717"/>
            <a:ext cx="11466875" cy="40411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4275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00" y="6393509"/>
            <a:ext cx="4670778" cy="197792"/>
          </a:xfrm>
        </p:spPr>
        <p:txBody>
          <a:bodyPr anchor="ctr">
            <a:noAutofit/>
          </a:bodyPr>
          <a:lstStyle>
            <a:lvl1pPr>
              <a:spcBef>
                <a:spcPts val="600"/>
              </a:spcBef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footer text</a:t>
            </a:r>
          </a:p>
        </p:txBody>
      </p:sp>
    </p:spTree>
    <p:extLst>
      <p:ext uri="{BB962C8B-B14F-4D97-AF65-F5344CB8AC3E}">
        <p14:creationId xmlns:p14="http://schemas.microsoft.com/office/powerpoint/2010/main" val="233470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x2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81000" y="1031839"/>
            <a:ext cx="5374217" cy="4916524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434667" y="1031839"/>
            <a:ext cx="5372100" cy="4916524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284940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1 x content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9999" y="1708150"/>
            <a:ext cx="11466873" cy="4018118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6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6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6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59999" y="430717"/>
            <a:ext cx="11466875" cy="40411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4275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00" y="6393509"/>
            <a:ext cx="4670778" cy="197792"/>
          </a:xfrm>
        </p:spPr>
        <p:txBody>
          <a:bodyPr anchor="ctr">
            <a:noAutofit/>
          </a:bodyPr>
          <a:lstStyle>
            <a:lvl1pPr>
              <a:spcBef>
                <a:spcPts val="600"/>
              </a:spcBef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footer text</a:t>
            </a:r>
          </a:p>
        </p:txBody>
      </p:sp>
    </p:spTree>
    <p:extLst>
      <p:ext uri="{BB962C8B-B14F-4D97-AF65-F5344CB8AC3E}">
        <p14:creationId xmlns:p14="http://schemas.microsoft.com/office/powerpoint/2010/main" val="1231685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 (black)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67200" y="1138238"/>
            <a:ext cx="4666800" cy="17892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7200" y="3147038"/>
            <a:ext cx="4666800" cy="18828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22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 smtClean="0"/>
              <a:t>Click to edit master subtitle style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00" y="457201"/>
            <a:ext cx="2567641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569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 (black)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31"/>
          <p:cNvSpPr>
            <a:spLocks noGrp="1"/>
          </p:cNvSpPr>
          <p:nvPr>
            <p:ph type="pic" sz="quarter" idx="13"/>
          </p:nvPr>
        </p:nvSpPr>
        <p:spPr>
          <a:xfrm>
            <a:off x="-6650" y="857"/>
            <a:ext cx="12200176" cy="6857143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3846097"/>
            <a:ext cx="11466875" cy="11430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4989097"/>
            <a:ext cx="11466875" cy="112574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200"/>
              </a:spcBef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0993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60362" y="2984855"/>
            <a:ext cx="11466511" cy="1585557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2400" b="1">
                <a:solidFill>
                  <a:schemeClr val="tx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59999" y="2564672"/>
            <a:ext cx="976676" cy="411163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2400" b="1">
                <a:solidFill>
                  <a:schemeClr val="tx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 smtClean="0"/>
              <a:t>No.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4275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354012" y="6399213"/>
            <a:ext cx="5741987" cy="182562"/>
          </a:xfrm>
        </p:spPr>
        <p:txBody>
          <a:bodyPr anchor="ctr">
            <a:noAutofit/>
          </a:bodyPr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footer text</a:t>
            </a:r>
          </a:p>
        </p:txBody>
      </p:sp>
    </p:spTree>
    <p:extLst>
      <p:ext uri="{BB962C8B-B14F-4D97-AF65-F5344CB8AC3E}">
        <p14:creationId xmlns:p14="http://schemas.microsoft.com/office/powerpoint/2010/main" val="240192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(black)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59998" y="2984855"/>
            <a:ext cx="11468465" cy="1585557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2400" b="1">
                <a:solidFill>
                  <a:schemeClr val="bg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60363" y="2564672"/>
            <a:ext cx="976312" cy="411163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2400" b="1">
                <a:solidFill>
                  <a:schemeClr val="bg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 smtClean="0"/>
              <a:t>No.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4275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354012" y="6399213"/>
            <a:ext cx="5741987" cy="182562"/>
          </a:xfrm>
        </p:spPr>
        <p:txBody>
          <a:bodyPr anchor="ctr">
            <a:noAutofit/>
          </a:bodyPr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footer text</a:t>
            </a:r>
          </a:p>
        </p:txBody>
      </p:sp>
    </p:spTree>
    <p:extLst>
      <p:ext uri="{BB962C8B-B14F-4D97-AF65-F5344CB8AC3E}">
        <p14:creationId xmlns:p14="http://schemas.microsoft.com/office/powerpoint/2010/main" val="2324934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9999" y="1708150"/>
            <a:ext cx="11466873" cy="4018118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6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6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6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59999" y="430717"/>
            <a:ext cx="11466875" cy="40411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4275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57188" y="909635"/>
            <a:ext cx="11477331" cy="396875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00" y="6393509"/>
            <a:ext cx="4670778" cy="197792"/>
          </a:xfrm>
        </p:spPr>
        <p:txBody>
          <a:bodyPr anchor="ctr">
            <a:noAutofit/>
          </a:bodyPr>
          <a:lstStyle>
            <a:lvl1pPr>
              <a:spcBef>
                <a:spcPts val="600"/>
              </a:spcBef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footer text</a:t>
            </a:r>
          </a:p>
        </p:txBody>
      </p:sp>
    </p:spTree>
    <p:extLst>
      <p:ext uri="{BB962C8B-B14F-4D97-AF65-F5344CB8AC3E}">
        <p14:creationId xmlns:p14="http://schemas.microsoft.com/office/powerpoint/2010/main" val="1360202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0000" y="1708150"/>
            <a:ext cx="5626800" cy="4003675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6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6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6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10" name="Content Placeholder 35"/>
          <p:cNvSpPr>
            <a:spLocks noGrp="1"/>
          </p:cNvSpPr>
          <p:nvPr>
            <p:ph sz="quarter" idx="14" hasCustomPrompt="1"/>
          </p:nvPr>
        </p:nvSpPr>
        <p:spPr>
          <a:xfrm>
            <a:off x="6191574" y="1708150"/>
            <a:ext cx="5628408" cy="4003676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6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6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6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59999" y="430717"/>
            <a:ext cx="11466875" cy="40411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4275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57188" y="909635"/>
            <a:ext cx="11477331" cy="396875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00" y="6393509"/>
            <a:ext cx="4670778" cy="197792"/>
          </a:xfrm>
        </p:spPr>
        <p:txBody>
          <a:bodyPr anchor="ctr">
            <a:noAutofit/>
          </a:bodyPr>
          <a:lstStyle>
            <a:lvl1pPr>
              <a:spcBef>
                <a:spcPts val="600"/>
              </a:spcBef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footer text</a:t>
            </a:r>
          </a:p>
        </p:txBody>
      </p:sp>
    </p:spTree>
    <p:extLst>
      <p:ext uri="{BB962C8B-B14F-4D97-AF65-F5344CB8AC3E}">
        <p14:creationId xmlns:p14="http://schemas.microsoft.com/office/powerpoint/2010/main" val="122512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59998" y="1708150"/>
            <a:ext cx="3679200" cy="4003675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6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6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6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4251325" y="1708150"/>
            <a:ext cx="3679200" cy="4003675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6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6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6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8142653" y="1708150"/>
            <a:ext cx="3677328" cy="4003675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6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6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6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59999" y="430717"/>
            <a:ext cx="11466875" cy="40411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57188" y="909635"/>
            <a:ext cx="11477331" cy="396875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00" y="6393509"/>
            <a:ext cx="4670778" cy="197792"/>
          </a:xfrm>
        </p:spPr>
        <p:txBody>
          <a:bodyPr anchor="ctr">
            <a:noAutofit/>
          </a:bodyPr>
          <a:lstStyle>
            <a:lvl1pPr>
              <a:spcBef>
                <a:spcPts val="600"/>
              </a:spcBef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footer text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4275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2380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hidden="1"/>
          <p:cNvGrpSpPr/>
          <p:nvPr/>
        </p:nvGrpSpPr>
        <p:grpSpPr>
          <a:xfrm>
            <a:off x="-1143000" y="-438330"/>
            <a:ext cx="13716000" cy="6621721"/>
            <a:chOff x="-1143000" y="-438330"/>
            <a:chExt cx="13716000" cy="6621721"/>
          </a:xfrm>
        </p:grpSpPr>
        <p:cxnSp>
          <p:nvCxnSpPr>
            <p:cNvPr id="12" name="Straight Connector 11" hidden="1"/>
            <p:cNvCxnSpPr/>
            <p:nvPr userDrawn="1"/>
          </p:nvCxnSpPr>
          <p:spPr>
            <a:xfrm>
              <a:off x="11826875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 hidden="1"/>
            <p:cNvCxnSpPr/>
            <p:nvPr userDrawn="1"/>
          </p:nvCxnSpPr>
          <p:spPr>
            <a:xfrm>
              <a:off x="-256200" y="1138238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 hidden="1"/>
            <p:cNvCxnSpPr/>
            <p:nvPr userDrawn="1"/>
          </p:nvCxnSpPr>
          <p:spPr>
            <a:xfrm>
              <a:off x="-256200" y="1710267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 hidden="1"/>
            <p:cNvCxnSpPr/>
            <p:nvPr userDrawn="1"/>
          </p:nvCxnSpPr>
          <p:spPr>
            <a:xfrm>
              <a:off x="-256200" y="6120000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 hidden="1"/>
            <p:cNvSpPr txBox="1"/>
            <p:nvPr userDrawn="1"/>
          </p:nvSpPr>
          <p:spPr>
            <a:xfrm>
              <a:off x="-747711" y="1075580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 smtClean="0">
                  <a:solidFill>
                    <a:schemeClr val="tx1"/>
                  </a:solidFill>
                </a:rPr>
                <a:t>3.16cm</a:t>
              </a:r>
            </a:p>
          </p:txBody>
        </p:sp>
        <p:cxnSp>
          <p:nvCxnSpPr>
            <p:cNvPr id="21" name="Straight Connector 20" hidden="1"/>
            <p:cNvCxnSpPr/>
            <p:nvPr userDrawn="1"/>
          </p:nvCxnSpPr>
          <p:spPr>
            <a:xfrm>
              <a:off x="-256200" y="2282296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 hidden="1"/>
            <p:cNvCxnSpPr/>
            <p:nvPr userDrawn="1"/>
          </p:nvCxnSpPr>
          <p:spPr>
            <a:xfrm>
              <a:off x="-256200" y="2854325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 hidden="1"/>
            <p:cNvCxnSpPr/>
            <p:nvPr userDrawn="1"/>
          </p:nvCxnSpPr>
          <p:spPr>
            <a:xfrm>
              <a:off x="-256200" y="3426354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 hidden="1"/>
            <p:cNvCxnSpPr/>
            <p:nvPr userDrawn="1"/>
          </p:nvCxnSpPr>
          <p:spPr>
            <a:xfrm>
              <a:off x="-256200" y="3998383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 hidden="1"/>
            <p:cNvCxnSpPr/>
            <p:nvPr userDrawn="1"/>
          </p:nvCxnSpPr>
          <p:spPr>
            <a:xfrm>
              <a:off x="-256200" y="4570412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 hidden="1"/>
            <p:cNvCxnSpPr/>
            <p:nvPr userDrawn="1"/>
          </p:nvCxnSpPr>
          <p:spPr>
            <a:xfrm>
              <a:off x="-256200" y="5142441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 hidden="1"/>
            <p:cNvCxnSpPr/>
            <p:nvPr userDrawn="1"/>
          </p:nvCxnSpPr>
          <p:spPr>
            <a:xfrm>
              <a:off x="-256200" y="5714470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 hidden="1"/>
            <p:cNvCxnSpPr/>
            <p:nvPr userDrawn="1"/>
          </p:nvCxnSpPr>
          <p:spPr>
            <a:xfrm>
              <a:off x="1149350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 hidden="1"/>
            <p:cNvCxnSpPr/>
            <p:nvPr userDrawn="1"/>
          </p:nvCxnSpPr>
          <p:spPr>
            <a:xfrm>
              <a:off x="2120034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 hidden="1"/>
            <p:cNvCxnSpPr/>
            <p:nvPr userDrawn="1"/>
          </p:nvCxnSpPr>
          <p:spPr>
            <a:xfrm>
              <a:off x="3090718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 hidden="1"/>
            <p:cNvCxnSpPr/>
            <p:nvPr userDrawn="1"/>
          </p:nvCxnSpPr>
          <p:spPr>
            <a:xfrm>
              <a:off x="4061402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 hidden="1"/>
            <p:cNvCxnSpPr/>
            <p:nvPr userDrawn="1"/>
          </p:nvCxnSpPr>
          <p:spPr>
            <a:xfrm>
              <a:off x="5032086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 hidden="1"/>
            <p:cNvCxnSpPr/>
            <p:nvPr userDrawn="1"/>
          </p:nvCxnSpPr>
          <p:spPr>
            <a:xfrm>
              <a:off x="6002770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 hidden="1"/>
            <p:cNvCxnSpPr/>
            <p:nvPr userDrawn="1"/>
          </p:nvCxnSpPr>
          <p:spPr>
            <a:xfrm>
              <a:off x="6973454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 hidden="1"/>
            <p:cNvCxnSpPr/>
            <p:nvPr userDrawn="1"/>
          </p:nvCxnSpPr>
          <p:spPr>
            <a:xfrm>
              <a:off x="7944138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 hidden="1"/>
            <p:cNvCxnSpPr/>
            <p:nvPr userDrawn="1"/>
          </p:nvCxnSpPr>
          <p:spPr>
            <a:xfrm>
              <a:off x="8914822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 hidden="1"/>
            <p:cNvCxnSpPr/>
            <p:nvPr userDrawn="1"/>
          </p:nvCxnSpPr>
          <p:spPr>
            <a:xfrm>
              <a:off x="9885506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 hidden="1"/>
            <p:cNvCxnSpPr/>
            <p:nvPr userDrawn="1"/>
          </p:nvCxnSpPr>
          <p:spPr>
            <a:xfrm>
              <a:off x="10856190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 hidden="1"/>
            <p:cNvCxnSpPr/>
            <p:nvPr userDrawn="1"/>
          </p:nvCxnSpPr>
          <p:spPr>
            <a:xfrm>
              <a:off x="11049000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 hidden="1"/>
            <p:cNvCxnSpPr/>
            <p:nvPr userDrawn="1"/>
          </p:nvCxnSpPr>
          <p:spPr>
            <a:xfrm>
              <a:off x="10077270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 hidden="1"/>
            <p:cNvCxnSpPr/>
            <p:nvPr userDrawn="1"/>
          </p:nvCxnSpPr>
          <p:spPr>
            <a:xfrm>
              <a:off x="9105543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 hidden="1"/>
            <p:cNvCxnSpPr/>
            <p:nvPr userDrawn="1"/>
          </p:nvCxnSpPr>
          <p:spPr>
            <a:xfrm>
              <a:off x="8133816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 hidden="1"/>
            <p:cNvCxnSpPr/>
            <p:nvPr userDrawn="1"/>
          </p:nvCxnSpPr>
          <p:spPr>
            <a:xfrm>
              <a:off x="7162089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 hidden="1"/>
            <p:cNvCxnSpPr/>
            <p:nvPr userDrawn="1"/>
          </p:nvCxnSpPr>
          <p:spPr>
            <a:xfrm>
              <a:off x="6190362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 hidden="1"/>
            <p:cNvCxnSpPr/>
            <p:nvPr userDrawn="1"/>
          </p:nvCxnSpPr>
          <p:spPr>
            <a:xfrm>
              <a:off x="5218635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 hidden="1"/>
            <p:cNvCxnSpPr/>
            <p:nvPr userDrawn="1"/>
          </p:nvCxnSpPr>
          <p:spPr>
            <a:xfrm>
              <a:off x="4246908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 hidden="1"/>
            <p:cNvCxnSpPr/>
            <p:nvPr userDrawn="1"/>
          </p:nvCxnSpPr>
          <p:spPr>
            <a:xfrm>
              <a:off x="3275181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 hidden="1"/>
            <p:cNvCxnSpPr/>
            <p:nvPr userDrawn="1"/>
          </p:nvCxnSpPr>
          <p:spPr>
            <a:xfrm>
              <a:off x="2303454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 hidden="1"/>
            <p:cNvCxnSpPr/>
            <p:nvPr userDrawn="1"/>
          </p:nvCxnSpPr>
          <p:spPr>
            <a:xfrm>
              <a:off x="1331727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 hidden="1"/>
            <p:cNvSpPr txBox="1"/>
            <p:nvPr userDrawn="1"/>
          </p:nvSpPr>
          <p:spPr>
            <a:xfrm>
              <a:off x="-747711" y="164615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 smtClean="0">
                  <a:solidFill>
                    <a:schemeClr val="tx1"/>
                  </a:solidFill>
                </a:rPr>
                <a:t>4.75cm</a:t>
              </a:r>
            </a:p>
          </p:txBody>
        </p:sp>
        <p:sp>
          <p:nvSpPr>
            <p:cNvPr id="52" name="TextBox 51" hidden="1"/>
            <p:cNvSpPr txBox="1"/>
            <p:nvPr userDrawn="1"/>
          </p:nvSpPr>
          <p:spPr>
            <a:xfrm>
              <a:off x="-747711" y="2216732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 smtClean="0">
                  <a:solidFill>
                    <a:schemeClr val="tx1"/>
                  </a:solidFill>
                </a:rPr>
                <a:t>6.34cm</a:t>
              </a:r>
            </a:p>
          </p:txBody>
        </p:sp>
        <p:sp>
          <p:nvSpPr>
            <p:cNvPr id="53" name="TextBox 52" hidden="1"/>
            <p:cNvSpPr txBox="1"/>
            <p:nvPr userDrawn="1"/>
          </p:nvSpPr>
          <p:spPr>
            <a:xfrm>
              <a:off x="-747711" y="2787308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 smtClean="0">
                  <a:solidFill>
                    <a:schemeClr val="tx1"/>
                  </a:solidFill>
                </a:rPr>
                <a:t>7.93cm</a:t>
              </a:r>
            </a:p>
          </p:txBody>
        </p:sp>
        <p:sp>
          <p:nvSpPr>
            <p:cNvPr id="54" name="TextBox 53" hidden="1"/>
            <p:cNvSpPr txBox="1"/>
            <p:nvPr userDrawn="1"/>
          </p:nvSpPr>
          <p:spPr>
            <a:xfrm>
              <a:off x="-747711" y="3357884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 smtClean="0">
                  <a:solidFill>
                    <a:schemeClr val="tx1"/>
                  </a:solidFill>
                </a:rPr>
                <a:t>9.52cm</a:t>
              </a:r>
            </a:p>
          </p:txBody>
        </p:sp>
        <p:sp>
          <p:nvSpPr>
            <p:cNvPr id="55" name="TextBox 54" hidden="1"/>
            <p:cNvSpPr txBox="1"/>
            <p:nvPr userDrawn="1"/>
          </p:nvSpPr>
          <p:spPr>
            <a:xfrm>
              <a:off x="-747711" y="3928460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 smtClean="0">
                  <a:solidFill>
                    <a:schemeClr val="tx1"/>
                  </a:solidFill>
                </a:rPr>
                <a:t>11.11cm</a:t>
              </a:r>
            </a:p>
          </p:txBody>
        </p:sp>
        <p:sp>
          <p:nvSpPr>
            <p:cNvPr id="56" name="TextBox 55" hidden="1"/>
            <p:cNvSpPr txBox="1"/>
            <p:nvPr userDrawn="1"/>
          </p:nvSpPr>
          <p:spPr>
            <a:xfrm>
              <a:off x="-747711" y="44990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 smtClean="0">
                  <a:solidFill>
                    <a:schemeClr val="tx1"/>
                  </a:solidFill>
                </a:rPr>
                <a:t>12.70cm</a:t>
              </a:r>
            </a:p>
          </p:txBody>
        </p:sp>
        <p:sp>
          <p:nvSpPr>
            <p:cNvPr id="57" name="TextBox 56" hidden="1"/>
            <p:cNvSpPr txBox="1"/>
            <p:nvPr userDrawn="1"/>
          </p:nvSpPr>
          <p:spPr>
            <a:xfrm>
              <a:off x="-747711" y="5069612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 smtClean="0">
                  <a:solidFill>
                    <a:schemeClr val="tx1"/>
                  </a:solidFill>
                </a:rPr>
                <a:t>14.29cm</a:t>
              </a:r>
            </a:p>
          </p:txBody>
        </p:sp>
        <p:sp>
          <p:nvSpPr>
            <p:cNvPr id="58" name="TextBox 57" hidden="1"/>
            <p:cNvSpPr txBox="1"/>
            <p:nvPr userDrawn="1"/>
          </p:nvSpPr>
          <p:spPr>
            <a:xfrm>
              <a:off x="-747711" y="5640188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 smtClean="0">
                  <a:solidFill>
                    <a:schemeClr val="tx1"/>
                  </a:solidFill>
                </a:rPr>
                <a:t>15.87cm</a:t>
              </a:r>
            </a:p>
          </p:txBody>
        </p:sp>
        <p:sp>
          <p:nvSpPr>
            <p:cNvPr id="59" name="TextBox 58" hidden="1"/>
            <p:cNvSpPr txBox="1"/>
            <p:nvPr userDrawn="1"/>
          </p:nvSpPr>
          <p:spPr>
            <a:xfrm>
              <a:off x="-747711" y="6060280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 smtClean="0">
                  <a:solidFill>
                    <a:schemeClr val="tx1"/>
                  </a:solidFill>
                </a:rPr>
                <a:t>17.00cm</a:t>
              </a:r>
            </a:p>
          </p:txBody>
        </p:sp>
        <p:sp>
          <p:nvSpPr>
            <p:cNvPr id="60" name="TextBox 59" hidden="1"/>
            <p:cNvSpPr txBox="1"/>
            <p:nvPr userDrawn="1"/>
          </p:nvSpPr>
          <p:spPr>
            <a:xfrm>
              <a:off x="304800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 smtClean="0">
                  <a:solidFill>
                    <a:schemeClr val="tx1"/>
                  </a:solidFill>
                </a:rPr>
                <a:t>1.00cm</a:t>
              </a:r>
            </a:p>
          </p:txBody>
        </p:sp>
        <p:sp>
          <p:nvSpPr>
            <p:cNvPr id="61" name="TextBox 60" hidden="1"/>
            <p:cNvSpPr txBox="1"/>
            <p:nvPr userDrawn="1"/>
          </p:nvSpPr>
          <p:spPr>
            <a:xfrm>
              <a:off x="1276838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 smtClean="0">
                  <a:solidFill>
                    <a:schemeClr val="tx1"/>
                  </a:solidFill>
                </a:rPr>
                <a:t>3.70cm</a:t>
              </a:r>
            </a:p>
          </p:txBody>
        </p:sp>
        <p:sp>
          <p:nvSpPr>
            <p:cNvPr id="62" name="TextBox 61" hidden="1"/>
            <p:cNvSpPr txBox="1"/>
            <p:nvPr userDrawn="1"/>
          </p:nvSpPr>
          <p:spPr>
            <a:xfrm>
              <a:off x="2248876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 smtClean="0">
                  <a:solidFill>
                    <a:schemeClr val="tx1"/>
                  </a:solidFill>
                </a:rPr>
                <a:t>6.40cm</a:t>
              </a:r>
            </a:p>
          </p:txBody>
        </p:sp>
        <p:sp>
          <p:nvSpPr>
            <p:cNvPr id="63" name="TextBox 62" hidden="1"/>
            <p:cNvSpPr txBox="1"/>
            <p:nvPr userDrawn="1"/>
          </p:nvSpPr>
          <p:spPr>
            <a:xfrm>
              <a:off x="3220914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 smtClean="0">
                  <a:solidFill>
                    <a:schemeClr val="tx1"/>
                  </a:solidFill>
                </a:rPr>
                <a:t>9.10cm</a:t>
              </a:r>
            </a:p>
          </p:txBody>
        </p:sp>
        <p:sp>
          <p:nvSpPr>
            <p:cNvPr id="64" name="TextBox 63" hidden="1"/>
            <p:cNvSpPr txBox="1"/>
            <p:nvPr userDrawn="1"/>
          </p:nvSpPr>
          <p:spPr>
            <a:xfrm>
              <a:off x="4192952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 smtClean="0">
                  <a:solidFill>
                    <a:schemeClr val="tx1"/>
                  </a:solidFill>
                </a:rPr>
                <a:t>11.80cm</a:t>
              </a:r>
            </a:p>
          </p:txBody>
        </p:sp>
        <p:sp>
          <p:nvSpPr>
            <p:cNvPr id="65" name="TextBox 64" hidden="1"/>
            <p:cNvSpPr txBox="1"/>
            <p:nvPr userDrawn="1"/>
          </p:nvSpPr>
          <p:spPr>
            <a:xfrm>
              <a:off x="5164990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 smtClean="0">
                  <a:solidFill>
                    <a:schemeClr val="tx1"/>
                  </a:solidFill>
                </a:rPr>
                <a:t>14.50cm</a:t>
              </a:r>
            </a:p>
          </p:txBody>
        </p:sp>
        <p:sp>
          <p:nvSpPr>
            <p:cNvPr id="66" name="TextBox 65" hidden="1"/>
            <p:cNvSpPr txBox="1"/>
            <p:nvPr userDrawn="1"/>
          </p:nvSpPr>
          <p:spPr>
            <a:xfrm>
              <a:off x="6137028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 smtClean="0">
                  <a:solidFill>
                    <a:schemeClr val="tx1"/>
                  </a:solidFill>
                </a:rPr>
                <a:t>17.20cm</a:t>
              </a:r>
            </a:p>
          </p:txBody>
        </p:sp>
        <p:sp>
          <p:nvSpPr>
            <p:cNvPr id="67" name="TextBox 66" hidden="1"/>
            <p:cNvSpPr txBox="1"/>
            <p:nvPr userDrawn="1"/>
          </p:nvSpPr>
          <p:spPr>
            <a:xfrm>
              <a:off x="7109066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 smtClean="0">
                  <a:solidFill>
                    <a:schemeClr val="tx1"/>
                  </a:solidFill>
                </a:rPr>
                <a:t>9.90cm</a:t>
              </a:r>
            </a:p>
          </p:txBody>
        </p:sp>
        <p:sp>
          <p:nvSpPr>
            <p:cNvPr id="68" name="TextBox 67" hidden="1"/>
            <p:cNvSpPr txBox="1"/>
            <p:nvPr userDrawn="1"/>
          </p:nvSpPr>
          <p:spPr>
            <a:xfrm>
              <a:off x="8081104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 smtClean="0">
                  <a:solidFill>
                    <a:schemeClr val="tx1"/>
                  </a:solidFill>
                </a:rPr>
                <a:t>22.60cm</a:t>
              </a:r>
            </a:p>
          </p:txBody>
        </p:sp>
        <p:sp>
          <p:nvSpPr>
            <p:cNvPr id="69" name="TextBox 68" hidden="1"/>
            <p:cNvSpPr txBox="1"/>
            <p:nvPr userDrawn="1"/>
          </p:nvSpPr>
          <p:spPr>
            <a:xfrm>
              <a:off x="9053142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 smtClean="0">
                  <a:solidFill>
                    <a:schemeClr val="tx1"/>
                  </a:solidFill>
                </a:rPr>
                <a:t>25.30cm</a:t>
              </a:r>
            </a:p>
          </p:txBody>
        </p:sp>
        <p:sp>
          <p:nvSpPr>
            <p:cNvPr id="70" name="TextBox 69" hidden="1"/>
            <p:cNvSpPr txBox="1"/>
            <p:nvPr userDrawn="1"/>
          </p:nvSpPr>
          <p:spPr>
            <a:xfrm>
              <a:off x="10025180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 smtClean="0">
                  <a:solidFill>
                    <a:schemeClr val="tx1"/>
                  </a:solidFill>
                </a:rPr>
                <a:t>27.99cm</a:t>
              </a:r>
            </a:p>
          </p:txBody>
        </p:sp>
        <p:sp>
          <p:nvSpPr>
            <p:cNvPr id="71" name="TextBox 70" hidden="1"/>
            <p:cNvSpPr txBox="1"/>
            <p:nvPr userDrawn="1"/>
          </p:nvSpPr>
          <p:spPr>
            <a:xfrm>
              <a:off x="10997215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 smtClean="0">
                  <a:solidFill>
                    <a:schemeClr val="tx1"/>
                  </a:solidFill>
                </a:rPr>
                <a:t>30.69cm</a:t>
              </a:r>
            </a:p>
          </p:txBody>
        </p:sp>
        <p:sp>
          <p:nvSpPr>
            <p:cNvPr id="72" name="TextBox 71" hidden="1"/>
            <p:cNvSpPr txBox="1"/>
            <p:nvPr userDrawn="1"/>
          </p:nvSpPr>
          <p:spPr>
            <a:xfrm>
              <a:off x="11461750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 smtClean="0">
                  <a:solidFill>
                    <a:schemeClr val="tx1"/>
                  </a:solidFill>
                </a:rPr>
                <a:t>32.85cm</a:t>
              </a:r>
            </a:p>
          </p:txBody>
        </p:sp>
        <p:sp>
          <p:nvSpPr>
            <p:cNvPr id="74" name="TextBox 73" hidden="1"/>
            <p:cNvSpPr txBox="1"/>
            <p:nvPr userDrawn="1"/>
          </p:nvSpPr>
          <p:spPr>
            <a:xfrm>
              <a:off x="10490780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 smtClean="0">
                  <a:solidFill>
                    <a:schemeClr val="tx1"/>
                  </a:solidFill>
                </a:rPr>
                <a:t>30.16cm</a:t>
              </a:r>
            </a:p>
          </p:txBody>
        </p:sp>
        <p:sp>
          <p:nvSpPr>
            <p:cNvPr id="75" name="TextBox 74" hidden="1"/>
            <p:cNvSpPr txBox="1"/>
            <p:nvPr userDrawn="1"/>
          </p:nvSpPr>
          <p:spPr>
            <a:xfrm>
              <a:off x="9519807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 smtClean="0">
                  <a:solidFill>
                    <a:schemeClr val="tx1"/>
                  </a:solidFill>
                </a:rPr>
                <a:t>27.46cm</a:t>
              </a:r>
            </a:p>
          </p:txBody>
        </p:sp>
        <p:sp>
          <p:nvSpPr>
            <p:cNvPr id="76" name="TextBox 75" hidden="1"/>
            <p:cNvSpPr txBox="1"/>
            <p:nvPr userDrawn="1"/>
          </p:nvSpPr>
          <p:spPr>
            <a:xfrm>
              <a:off x="8548834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 smtClean="0">
                  <a:solidFill>
                    <a:schemeClr val="tx1"/>
                  </a:solidFill>
                </a:rPr>
                <a:t>24.76cm</a:t>
              </a:r>
            </a:p>
          </p:txBody>
        </p:sp>
        <p:sp>
          <p:nvSpPr>
            <p:cNvPr id="77" name="TextBox 76" hidden="1"/>
            <p:cNvSpPr txBox="1"/>
            <p:nvPr userDrawn="1"/>
          </p:nvSpPr>
          <p:spPr>
            <a:xfrm>
              <a:off x="7577861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 smtClean="0">
                  <a:solidFill>
                    <a:schemeClr val="tx1"/>
                  </a:solidFill>
                </a:rPr>
                <a:t>22.07cm</a:t>
              </a:r>
            </a:p>
          </p:txBody>
        </p:sp>
        <p:sp>
          <p:nvSpPr>
            <p:cNvPr id="78" name="TextBox 77" hidden="1"/>
            <p:cNvSpPr txBox="1"/>
            <p:nvPr userDrawn="1"/>
          </p:nvSpPr>
          <p:spPr>
            <a:xfrm>
              <a:off x="6606888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 smtClean="0">
                  <a:solidFill>
                    <a:schemeClr val="tx1"/>
                  </a:solidFill>
                </a:rPr>
                <a:t>19.37cm</a:t>
              </a:r>
            </a:p>
          </p:txBody>
        </p:sp>
        <p:sp>
          <p:nvSpPr>
            <p:cNvPr id="79" name="TextBox 78" hidden="1"/>
            <p:cNvSpPr txBox="1"/>
            <p:nvPr userDrawn="1"/>
          </p:nvSpPr>
          <p:spPr>
            <a:xfrm>
              <a:off x="5635915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 smtClean="0">
                  <a:solidFill>
                    <a:schemeClr val="tx1"/>
                  </a:solidFill>
                </a:rPr>
                <a:t>16.67cm</a:t>
              </a:r>
            </a:p>
          </p:txBody>
        </p:sp>
        <p:sp>
          <p:nvSpPr>
            <p:cNvPr id="80" name="TextBox 79" hidden="1"/>
            <p:cNvSpPr txBox="1"/>
            <p:nvPr userDrawn="1"/>
          </p:nvSpPr>
          <p:spPr>
            <a:xfrm>
              <a:off x="4664942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 smtClean="0">
                  <a:solidFill>
                    <a:schemeClr val="tx1"/>
                  </a:solidFill>
                </a:rPr>
                <a:t>13.98cm</a:t>
              </a:r>
            </a:p>
          </p:txBody>
        </p:sp>
        <p:sp>
          <p:nvSpPr>
            <p:cNvPr id="81" name="TextBox 80" hidden="1"/>
            <p:cNvSpPr txBox="1"/>
            <p:nvPr userDrawn="1"/>
          </p:nvSpPr>
          <p:spPr>
            <a:xfrm>
              <a:off x="3693969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 smtClean="0">
                  <a:solidFill>
                    <a:schemeClr val="tx1"/>
                  </a:solidFill>
                </a:rPr>
                <a:t>11.28cm</a:t>
              </a:r>
            </a:p>
          </p:txBody>
        </p:sp>
        <p:sp>
          <p:nvSpPr>
            <p:cNvPr id="82" name="TextBox 81" hidden="1"/>
            <p:cNvSpPr txBox="1"/>
            <p:nvPr userDrawn="1"/>
          </p:nvSpPr>
          <p:spPr>
            <a:xfrm>
              <a:off x="2722996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 smtClean="0">
                  <a:solidFill>
                    <a:schemeClr val="tx1"/>
                  </a:solidFill>
                </a:rPr>
                <a:t>8.59cm</a:t>
              </a:r>
            </a:p>
          </p:txBody>
        </p:sp>
        <p:sp>
          <p:nvSpPr>
            <p:cNvPr id="83" name="TextBox 82" hidden="1"/>
            <p:cNvSpPr txBox="1"/>
            <p:nvPr userDrawn="1"/>
          </p:nvSpPr>
          <p:spPr>
            <a:xfrm>
              <a:off x="1752023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 smtClean="0">
                  <a:solidFill>
                    <a:schemeClr val="tx1"/>
                  </a:solidFill>
                </a:rPr>
                <a:t>5.89cm</a:t>
              </a:r>
            </a:p>
          </p:txBody>
        </p:sp>
        <p:sp>
          <p:nvSpPr>
            <p:cNvPr id="84" name="TextBox 83" hidden="1"/>
            <p:cNvSpPr txBox="1"/>
            <p:nvPr userDrawn="1"/>
          </p:nvSpPr>
          <p:spPr>
            <a:xfrm>
              <a:off x="781050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 smtClean="0">
                  <a:solidFill>
                    <a:schemeClr val="tx1"/>
                  </a:solidFill>
                </a:rPr>
                <a:t>3.19cm</a:t>
              </a:r>
            </a:p>
          </p:txBody>
        </p:sp>
        <p:cxnSp>
          <p:nvCxnSpPr>
            <p:cNvPr id="5" name="Straight Connector 4" hidden="1"/>
            <p:cNvCxnSpPr/>
            <p:nvPr userDrawn="1"/>
          </p:nvCxnSpPr>
          <p:spPr>
            <a:xfrm>
              <a:off x="360000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 hidden="1"/>
            <p:cNvSpPr txBox="1"/>
            <p:nvPr userDrawn="1"/>
          </p:nvSpPr>
          <p:spPr>
            <a:xfrm>
              <a:off x="-1143000" y="5763299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 smtClean="0">
                  <a:solidFill>
                    <a:schemeClr val="tx1"/>
                  </a:solidFill>
                </a:rPr>
                <a:t>Content Bottom</a:t>
              </a:r>
            </a:p>
          </p:txBody>
        </p:sp>
        <p:sp>
          <p:nvSpPr>
            <p:cNvPr id="86" name="TextBox 85" hidden="1"/>
            <p:cNvSpPr txBox="1"/>
            <p:nvPr userDrawn="1"/>
          </p:nvSpPr>
          <p:spPr>
            <a:xfrm>
              <a:off x="-1143000" y="1769267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 smtClean="0">
                  <a:solidFill>
                    <a:schemeClr val="tx1"/>
                  </a:solidFill>
                </a:rPr>
                <a:t>Content Top</a:t>
              </a:r>
            </a:p>
          </p:txBody>
        </p:sp>
        <p:sp>
          <p:nvSpPr>
            <p:cNvPr id="87" name="TextBox 86" hidden="1"/>
            <p:cNvSpPr txBox="1"/>
            <p:nvPr userDrawn="1"/>
          </p:nvSpPr>
          <p:spPr>
            <a:xfrm>
              <a:off x="-1143000" y="1198691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 smtClean="0">
                  <a:solidFill>
                    <a:schemeClr val="tx1"/>
                  </a:solidFill>
                </a:rPr>
                <a:t>Heading Baseline</a:t>
              </a:r>
            </a:p>
          </p:txBody>
        </p:sp>
        <p:sp>
          <p:nvSpPr>
            <p:cNvPr id="88" name="TextBox 87" hidden="1"/>
            <p:cNvSpPr txBox="1"/>
            <p:nvPr userDrawn="1"/>
          </p:nvSpPr>
          <p:spPr>
            <a:xfrm>
              <a:off x="-590537" y="-438330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 smtClean="0">
                  <a:solidFill>
                    <a:schemeClr val="tx1"/>
                  </a:solidFill>
                </a:rPr>
                <a:t>Left Margin</a:t>
              </a:r>
            </a:p>
          </p:txBody>
        </p:sp>
        <p:sp>
          <p:nvSpPr>
            <p:cNvPr id="89" name="TextBox 88" hidden="1"/>
            <p:cNvSpPr txBox="1"/>
            <p:nvPr userDrawn="1"/>
          </p:nvSpPr>
          <p:spPr>
            <a:xfrm>
              <a:off x="11933758" y="-438330"/>
              <a:ext cx="639242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 smtClean="0">
                  <a:solidFill>
                    <a:schemeClr val="tx1"/>
                  </a:solidFill>
                </a:rPr>
                <a:t>Right Margin</a:t>
              </a:r>
            </a:p>
          </p:txBody>
        </p:sp>
      </p:grpSp>
      <p:sp>
        <p:nvSpPr>
          <p:cNvPr id="91" name="Title Placeholder 1"/>
          <p:cNvSpPr>
            <a:spLocks noGrp="1"/>
          </p:cNvSpPr>
          <p:nvPr>
            <p:ph type="title"/>
          </p:nvPr>
        </p:nvSpPr>
        <p:spPr>
          <a:xfrm>
            <a:off x="359999" y="430718"/>
            <a:ext cx="11466875" cy="70434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2" name="Text Placeholder 2"/>
          <p:cNvSpPr>
            <a:spLocks noGrp="1"/>
          </p:cNvSpPr>
          <p:nvPr>
            <p:ph type="body" idx="1"/>
          </p:nvPr>
        </p:nvSpPr>
        <p:spPr>
          <a:xfrm>
            <a:off x="359999" y="1708150"/>
            <a:ext cx="11466875" cy="40036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4275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94" name="Straight Connector 93"/>
          <p:cNvCxnSpPr/>
          <p:nvPr/>
        </p:nvCxnSpPr>
        <p:spPr>
          <a:xfrm>
            <a:off x="0" y="6124991"/>
            <a:ext cx="12193200" cy="0"/>
          </a:xfrm>
          <a:prstGeom prst="line">
            <a:avLst/>
          </a:prstGeom>
          <a:ln w="19050">
            <a:gradFill>
              <a:gsLst>
                <a:gs pos="0">
                  <a:srgbClr val="F2DA64"/>
                </a:gs>
                <a:gs pos="18000">
                  <a:srgbClr val="A27700"/>
                </a:gs>
                <a:gs pos="71000">
                  <a:srgbClr val="D7B446"/>
                </a:gs>
                <a:gs pos="51000">
                  <a:srgbClr val="F2DA64"/>
                </a:gs>
                <a:gs pos="100000">
                  <a:srgbClr val="987000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6" name="Picture 95" descr="logo-03.png"/>
          <p:cNvPicPr>
            <a:picLocks noChangeAspect="1"/>
          </p:cNvPicPr>
          <p:nvPr/>
        </p:nvPicPr>
        <p:blipFill>
          <a:blip r:embed="rId17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73" y="6334125"/>
            <a:ext cx="4329415" cy="324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662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727" r:id="rId2"/>
    <p:sldLayoutId id="2147483649" r:id="rId3"/>
    <p:sldLayoutId id="2147483728" r:id="rId4"/>
    <p:sldLayoutId id="2147483697" r:id="rId5"/>
    <p:sldLayoutId id="2147483696" r:id="rId6"/>
    <p:sldLayoutId id="2147483668" r:id="rId7"/>
    <p:sldLayoutId id="2147483659" r:id="rId8"/>
    <p:sldLayoutId id="2147483721" r:id="rId9"/>
    <p:sldLayoutId id="2147483722" r:id="rId10"/>
    <p:sldLayoutId id="2147483726" r:id="rId11"/>
    <p:sldLayoutId id="2147483725" r:id="rId12"/>
    <p:sldLayoutId id="2147483740" r:id="rId13"/>
    <p:sldLayoutId id="2147483741" r:id="rId14"/>
    <p:sldLayoutId id="2147483745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100000"/>
        </a:lnSpc>
        <a:spcBef>
          <a:spcPts val="60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lnSpc>
          <a:spcPct val="10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1950" indent="-180975" algn="l" defTabSz="914400" rtl="0" eaLnBrk="1" latinLnBrk="0" hangingPunct="1">
        <a:lnSpc>
          <a:spcPct val="10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42925" indent="-180975" algn="l" defTabSz="914400" rtl="0" eaLnBrk="1" latinLnBrk="0" hangingPunct="1">
        <a:lnSpc>
          <a:spcPct val="10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1450" algn="l" defTabSz="914400" rtl="0" eaLnBrk="1" latinLnBrk="0" hangingPunct="1">
        <a:lnSpc>
          <a:spcPct val="10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27" userDrawn="1">
          <p15:clr>
            <a:srgbClr val="A4A3A4"/>
          </p15:clr>
        </p15:guide>
        <p15:guide id="2" orient="horz" pos="2159" userDrawn="1">
          <p15:clr>
            <a:srgbClr val="A4A3A4"/>
          </p15:clr>
        </p15:guide>
        <p15:guide id="3" pos="725" userDrawn="1">
          <p15:clr>
            <a:srgbClr val="A4A3A4"/>
          </p15:clr>
        </p15:guide>
        <p15:guide id="4" pos="842" userDrawn="1">
          <p15:clr>
            <a:srgbClr val="A4A3A4"/>
          </p15:clr>
        </p15:guide>
        <p15:guide id="5" pos="1335" userDrawn="1">
          <p15:clr>
            <a:srgbClr val="A4A3A4"/>
          </p15:clr>
        </p15:guide>
        <p15:guide id="6" pos="1454" userDrawn="1">
          <p15:clr>
            <a:srgbClr val="A4A3A4"/>
          </p15:clr>
        </p15:guide>
        <p15:guide id="7" pos="1947" userDrawn="1">
          <p15:clr>
            <a:srgbClr val="A4A3A4"/>
          </p15:clr>
        </p15:guide>
        <p15:guide id="8" pos="2064" userDrawn="1">
          <p15:clr>
            <a:srgbClr val="A4A3A4"/>
          </p15:clr>
        </p15:guide>
        <p15:guide id="9" pos="2558" userDrawn="1">
          <p15:clr>
            <a:srgbClr val="A4A3A4"/>
          </p15:clr>
        </p15:guide>
        <p15:guide id="10" pos="2678" userDrawn="1">
          <p15:clr>
            <a:srgbClr val="A4A3A4"/>
          </p15:clr>
        </p15:guide>
        <p15:guide id="11" pos="3170" userDrawn="1">
          <p15:clr>
            <a:srgbClr val="A4A3A4"/>
          </p15:clr>
        </p15:guide>
        <p15:guide id="12" pos="3288" userDrawn="1">
          <p15:clr>
            <a:srgbClr val="A4A3A4"/>
          </p15:clr>
        </p15:guide>
        <p15:guide id="13" pos="3780" userDrawn="1">
          <p15:clr>
            <a:srgbClr val="A4A3A4"/>
          </p15:clr>
        </p15:guide>
        <p15:guide id="14" pos="3900" userDrawn="1">
          <p15:clr>
            <a:srgbClr val="A4A3A4"/>
          </p15:clr>
        </p15:guide>
        <p15:guide id="15" pos="4392" userDrawn="1">
          <p15:clr>
            <a:srgbClr val="A4A3A4"/>
          </p15:clr>
        </p15:guide>
        <p15:guide id="16" pos="4512" userDrawn="1">
          <p15:clr>
            <a:srgbClr val="A4A3A4"/>
          </p15:clr>
        </p15:guide>
        <p15:guide id="17" pos="5124" userDrawn="1">
          <p15:clr>
            <a:srgbClr val="A4A3A4"/>
          </p15:clr>
        </p15:guide>
        <p15:guide id="18" pos="5004" userDrawn="1">
          <p15:clr>
            <a:srgbClr val="A4A3A4"/>
          </p15:clr>
        </p15:guide>
        <p15:guide id="19" pos="5616" userDrawn="1">
          <p15:clr>
            <a:srgbClr val="A4A3A4"/>
          </p15:clr>
        </p15:guide>
        <p15:guide id="20" pos="5736" userDrawn="1">
          <p15:clr>
            <a:srgbClr val="A4A3A4"/>
          </p15:clr>
        </p15:guide>
        <p15:guide id="21" pos="6227" userDrawn="1">
          <p15:clr>
            <a:srgbClr val="A4A3A4"/>
          </p15:clr>
        </p15:guide>
        <p15:guide id="22" pos="6348" userDrawn="1">
          <p15:clr>
            <a:srgbClr val="A4A3A4"/>
          </p15:clr>
        </p15:guide>
        <p15:guide id="23" pos="6839" userDrawn="1">
          <p15:clr>
            <a:srgbClr val="A4A3A4"/>
          </p15:clr>
        </p15:guide>
        <p15:guide id="24" pos="6960" userDrawn="1">
          <p15:clr>
            <a:srgbClr val="A4A3A4"/>
          </p15:clr>
        </p15:guide>
        <p15:guide id="25" pos="7451" userDrawn="1">
          <p15:clr>
            <a:srgbClr val="A4A3A4"/>
          </p15:clr>
        </p15:guide>
        <p15:guide id="26" orient="horz" pos="1799" userDrawn="1">
          <p15:clr>
            <a:srgbClr val="A4A3A4"/>
          </p15:clr>
        </p15:guide>
        <p15:guide id="27" orient="horz" pos="1437" userDrawn="1">
          <p15:clr>
            <a:srgbClr val="A4A3A4"/>
          </p15:clr>
        </p15:guide>
        <p15:guide id="28" orient="horz" pos="1077" userDrawn="1">
          <p15:clr>
            <a:srgbClr val="A4A3A4"/>
          </p15:clr>
        </p15:guide>
        <p15:guide id="29" orient="horz" pos="717" userDrawn="1">
          <p15:clr>
            <a:srgbClr val="A4A3A4"/>
          </p15:clr>
        </p15:guide>
        <p15:guide id="30" orient="horz" pos="2519" userDrawn="1">
          <p15:clr>
            <a:srgbClr val="A4A3A4"/>
          </p15:clr>
        </p15:guide>
        <p15:guide id="31" orient="horz" pos="2879" userDrawn="1">
          <p15:clr>
            <a:srgbClr val="A4A3A4"/>
          </p15:clr>
        </p15:guide>
        <p15:guide id="32" orient="horz" pos="3240" userDrawn="1">
          <p15:clr>
            <a:srgbClr val="A4A3A4"/>
          </p15:clr>
        </p15:guide>
        <p15:guide id="33" orient="horz" pos="3600" userDrawn="1">
          <p15:clr>
            <a:srgbClr val="A4A3A4"/>
          </p15:clr>
        </p15:guide>
        <p15:guide id="34" orient="horz" pos="3855" userDrawn="1">
          <p15:clr>
            <a:srgbClr val="A4A3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hidden="1"/>
          <p:cNvGrpSpPr/>
          <p:nvPr/>
        </p:nvGrpSpPr>
        <p:grpSpPr>
          <a:xfrm>
            <a:off x="-1143000" y="-438330"/>
            <a:ext cx="13716000" cy="6621721"/>
            <a:chOff x="-1143000" y="-438330"/>
            <a:chExt cx="13716000" cy="6621721"/>
          </a:xfrm>
        </p:grpSpPr>
        <p:cxnSp>
          <p:nvCxnSpPr>
            <p:cNvPr id="12" name="Straight Connector 11" hidden="1"/>
            <p:cNvCxnSpPr/>
            <p:nvPr userDrawn="1"/>
          </p:nvCxnSpPr>
          <p:spPr>
            <a:xfrm>
              <a:off x="11826875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 hidden="1"/>
            <p:cNvCxnSpPr/>
            <p:nvPr userDrawn="1"/>
          </p:nvCxnSpPr>
          <p:spPr>
            <a:xfrm>
              <a:off x="-256200" y="1138238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 hidden="1"/>
            <p:cNvCxnSpPr/>
            <p:nvPr userDrawn="1"/>
          </p:nvCxnSpPr>
          <p:spPr>
            <a:xfrm>
              <a:off x="-256200" y="1710267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 hidden="1"/>
            <p:cNvCxnSpPr/>
            <p:nvPr userDrawn="1"/>
          </p:nvCxnSpPr>
          <p:spPr>
            <a:xfrm>
              <a:off x="-256200" y="6120000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 hidden="1"/>
            <p:cNvSpPr txBox="1"/>
            <p:nvPr userDrawn="1"/>
          </p:nvSpPr>
          <p:spPr>
            <a:xfrm>
              <a:off x="-747711" y="1075580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 smtClean="0">
                  <a:solidFill>
                    <a:schemeClr val="tx1"/>
                  </a:solidFill>
                </a:rPr>
                <a:t>3.16cm</a:t>
              </a:r>
            </a:p>
          </p:txBody>
        </p:sp>
        <p:cxnSp>
          <p:nvCxnSpPr>
            <p:cNvPr id="21" name="Straight Connector 20" hidden="1"/>
            <p:cNvCxnSpPr/>
            <p:nvPr userDrawn="1"/>
          </p:nvCxnSpPr>
          <p:spPr>
            <a:xfrm>
              <a:off x="-256200" y="2282296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 hidden="1"/>
            <p:cNvCxnSpPr/>
            <p:nvPr userDrawn="1"/>
          </p:nvCxnSpPr>
          <p:spPr>
            <a:xfrm>
              <a:off x="-256200" y="2854325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 hidden="1"/>
            <p:cNvCxnSpPr/>
            <p:nvPr userDrawn="1"/>
          </p:nvCxnSpPr>
          <p:spPr>
            <a:xfrm>
              <a:off x="-256200" y="3426354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 hidden="1"/>
            <p:cNvCxnSpPr/>
            <p:nvPr userDrawn="1"/>
          </p:nvCxnSpPr>
          <p:spPr>
            <a:xfrm>
              <a:off x="-256200" y="3998383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 hidden="1"/>
            <p:cNvCxnSpPr/>
            <p:nvPr userDrawn="1"/>
          </p:nvCxnSpPr>
          <p:spPr>
            <a:xfrm>
              <a:off x="-256200" y="4570412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 hidden="1"/>
            <p:cNvCxnSpPr/>
            <p:nvPr userDrawn="1"/>
          </p:nvCxnSpPr>
          <p:spPr>
            <a:xfrm>
              <a:off x="-256200" y="5142441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 hidden="1"/>
            <p:cNvCxnSpPr/>
            <p:nvPr userDrawn="1"/>
          </p:nvCxnSpPr>
          <p:spPr>
            <a:xfrm>
              <a:off x="-256200" y="5714470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 hidden="1"/>
            <p:cNvCxnSpPr/>
            <p:nvPr userDrawn="1"/>
          </p:nvCxnSpPr>
          <p:spPr>
            <a:xfrm>
              <a:off x="1149350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 hidden="1"/>
            <p:cNvCxnSpPr/>
            <p:nvPr userDrawn="1"/>
          </p:nvCxnSpPr>
          <p:spPr>
            <a:xfrm>
              <a:off x="2120034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 hidden="1"/>
            <p:cNvCxnSpPr/>
            <p:nvPr userDrawn="1"/>
          </p:nvCxnSpPr>
          <p:spPr>
            <a:xfrm>
              <a:off x="3090718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 hidden="1"/>
            <p:cNvCxnSpPr/>
            <p:nvPr userDrawn="1"/>
          </p:nvCxnSpPr>
          <p:spPr>
            <a:xfrm>
              <a:off x="4061402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 hidden="1"/>
            <p:cNvCxnSpPr/>
            <p:nvPr userDrawn="1"/>
          </p:nvCxnSpPr>
          <p:spPr>
            <a:xfrm>
              <a:off x="5032086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 hidden="1"/>
            <p:cNvCxnSpPr/>
            <p:nvPr userDrawn="1"/>
          </p:nvCxnSpPr>
          <p:spPr>
            <a:xfrm>
              <a:off x="6002770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 hidden="1"/>
            <p:cNvCxnSpPr/>
            <p:nvPr userDrawn="1"/>
          </p:nvCxnSpPr>
          <p:spPr>
            <a:xfrm>
              <a:off x="6973454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 hidden="1"/>
            <p:cNvCxnSpPr/>
            <p:nvPr userDrawn="1"/>
          </p:nvCxnSpPr>
          <p:spPr>
            <a:xfrm>
              <a:off x="7944138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 hidden="1"/>
            <p:cNvCxnSpPr/>
            <p:nvPr userDrawn="1"/>
          </p:nvCxnSpPr>
          <p:spPr>
            <a:xfrm>
              <a:off x="8914822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 hidden="1"/>
            <p:cNvCxnSpPr/>
            <p:nvPr userDrawn="1"/>
          </p:nvCxnSpPr>
          <p:spPr>
            <a:xfrm>
              <a:off x="9885506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 hidden="1"/>
            <p:cNvCxnSpPr/>
            <p:nvPr userDrawn="1"/>
          </p:nvCxnSpPr>
          <p:spPr>
            <a:xfrm>
              <a:off x="10856190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 hidden="1"/>
            <p:cNvCxnSpPr/>
            <p:nvPr userDrawn="1"/>
          </p:nvCxnSpPr>
          <p:spPr>
            <a:xfrm>
              <a:off x="11049000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 hidden="1"/>
            <p:cNvCxnSpPr/>
            <p:nvPr userDrawn="1"/>
          </p:nvCxnSpPr>
          <p:spPr>
            <a:xfrm>
              <a:off x="10077270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 hidden="1"/>
            <p:cNvCxnSpPr/>
            <p:nvPr userDrawn="1"/>
          </p:nvCxnSpPr>
          <p:spPr>
            <a:xfrm>
              <a:off x="9105543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 hidden="1"/>
            <p:cNvCxnSpPr/>
            <p:nvPr userDrawn="1"/>
          </p:nvCxnSpPr>
          <p:spPr>
            <a:xfrm>
              <a:off x="8133816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 hidden="1"/>
            <p:cNvCxnSpPr/>
            <p:nvPr userDrawn="1"/>
          </p:nvCxnSpPr>
          <p:spPr>
            <a:xfrm>
              <a:off x="7162089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 hidden="1"/>
            <p:cNvCxnSpPr/>
            <p:nvPr userDrawn="1"/>
          </p:nvCxnSpPr>
          <p:spPr>
            <a:xfrm>
              <a:off x="6190362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 hidden="1"/>
            <p:cNvCxnSpPr/>
            <p:nvPr userDrawn="1"/>
          </p:nvCxnSpPr>
          <p:spPr>
            <a:xfrm>
              <a:off x="5218635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 hidden="1"/>
            <p:cNvCxnSpPr/>
            <p:nvPr userDrawn="1"/>
          </p:nvCxnSpPr>
          <p:spPr>
            <a:xfrm>
              <a:off x="4246908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 hidden="1"/>
            <p:cNvCxnSpPr/>
            <p:nvPr userDrawn="1"/>
          </p:nvCxnSpPr>
          <p:spPr>
            <a:xfrm>
              <a:off x="3275181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 hidden="1"/>
            <p:cNvCxnSpPr/>
            <p:nvPr userDrawn="1"/>
          </p:nvCxnSpPr>
          <p:spPr>
            <a:xfrm>
              <a:off x="2303454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 hidden="1"/>
            <p:cNvCxnSpPr/>
            <p:nvPr userDrawn="1"/>
          </p:nvCxnSpPr>
          <p:spPr>
            <a:xfrm>
              <a:off x="1331727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 hidden="1"/>
            <p:cNvSpPr txBox="1"/>
            <p:nvPr userDrawn="1"/>
          </p:nvSpPr>
          <p:spPr>
            <a:xfrm>
              <a:off x="-747711" y="164615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 smtClean="0">
                  <a:solidFill>
                    <a:schemeClr val="tx1"/>
                  </a:solidFill>
                </a:rPr>
                <a:t>4.75cm</a:t>
              </a:r>
            </a:p>
          </p:txBody>
        </p:sp>
        <p:sp>
          <p:nvSpPr>
            <p:cNvPr id="52" name="TextBox 51" hidden="1"/>
            <p:cNvSpPr txBox="1"/>
            <p:nvPr userDrawn="1"/>
          </p:nvSpPr>
          <p:spPr>
            <a:xfrm>
              <a:off x="-747711" y="2216732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 smtClean="0">
                  <a:solidFill>
                    <a:schemeClr val="tx1"/>
                  </a:solidFill>
                </a:rPr>
                <a:t>6.34cm</a:t>
              </a:r>
            </a:p>
          </p:txBody>
        </p:sp>
        <p:sp>
          <p:nvSpPr>
            <p:cNvPr id="53" name="TextBox 52" hidden="1"/>
            <p:cNvSpPr txBox="1"/>
            <p:nvPr userDrawn="1"/>
          </p:nvSpPr>
          <p:spPr>
            <a:xfrm>
              <a:off x="-747711" y="2787308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 smtClean="0">
                  <a:solidFill>
                    <a:schemeClr val="tx1"/>
                  </a:solidFill>
                </a:rPr>
                <a:t>7.93cm</a:t>
              </a:r>
            </a:p>
          </p:txBody>
        </p:sp>
        <p:sp>
          <p:nvSpPr>
            <p:cNvPr id="54" name="TextBox 53" hidden="1"/>
            <p:cNvSpPr txBox="1"/>
            <p:nvPr userDrawn="1"/>
          </p:nvSpPr>
          <p:spPr>
            <a:xfrm>
              <a:off x="-747711" y="3357884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 smtClean="0">
                  <a:solidFill>
                    <a:schemeClr val="tx1"/>
                  </a:solidFill>
                </a:rPr>
                <a:t>9.52cm</a:t>
              </a:r>
            </a:p>
          </p:txBody>
        </p:sp>
        <p:sp>
          <p:nvSpPr>
            <p:cNvPr id="55" name="TextBox 54" hidden="1"/>
            <p:cNvSpPr txBox="1"/>
            <p:nvPr userDrawn="1"/>
          </p:nvSpPr>
          <p:spPr>
            <a:xfrm>
              <a:off x="-747711" y="3928460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 smtClean="0">
                  <a:solidFill>
                    <a:schemeClr val="tx1"/>
                  </a:solidFill>
                </a:rPr>
                <a:t>11.11cm</a:t>
              </a:r>
            </a:p>
          </p:txBody>
        </p:sp>
        <p:sp>
          <p:nvSpPr>
            <p:cNvPr id="56" name="TextBox 55" hidden="1"/>
            <p:cNvSpPr txBox="1"/>
            <p:nvPr userDrawn="1"/>
          </p:nvSpPr>
          <p:spPr>
            <a:xfrm>
              <a:off x="-747711" y="44990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 smtClean="0">
                  <a:solidFill>
                    <a:schemeClr val="tx1"/>
                  </a:solidFill>
                </a:rPr>
                <a:t>12.70cm</a:t>
              </a:r>
            </a:p>
          </p:txBody>
        </p:sp>
        <p:sp>
          <p:nvSpPr>
            <p:cNvPr id="57" name="TextBox 56" hidden="1"/>
            <p:cNvSpPr txBox="1"/>
            <p:nvPr userDrawn="1"/>
          </p:nvSpPr>
          <p:spPr>
            <a:xfrm>
              <a:off x="-747711" y="5069612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 smtClean="0">
                  <a:solidFill>
                    <a:schemeClr val="tx1"/>
                  </a:solidFill>
                </a:rPr>
                <a:t>14.29cm</a:t>
              </a:r>
            </a:p>
          </p:txBody>
        </p:sp>
        <p:sp>
          <p:nvSpPr>
            <p:cNvPr id="58" name="TextBox 57" hidden="1"/>
            <p:cNvSpPr txBox="1"/>
            <p:nvPr userDrawn="1"/>
          </p:nvSpPr>
          <p:spPr>
            <a:xfrm>
              <a:off x="-747711" y="5640188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 smtClean="0">
                  <a:solidFill>
                    <a:schemeClr val="tx1"/>
                  </a:solidFill>
                </a:rPr>
                <a:t>15.87cm</a:t>
              </a:r>
            </a:p>
          </p:txBody>
        </p:sp>
        <p:sp>
          <p:nvSpPr>
            <p:cNvPr id="59" name="TextBox 58" hidden="1"/>
            <p:cNvSpPr txBox="1"/>
            <p:nvPr userDrawn="1"/>
          </p:nvSpPr>
          <p:spPr>
            <a:xfrm>
              <a:off x="-747711" y="6060280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 smtClean="0">
                  <a:solidFill>
                    <a:schemeClr val="tx1"/>
                  </a:solidFill>
                </a:rPr>
                <a:t>17.00cm</a:t>
              </a:r>
            </a:p>
          </p:txBody>
        </p:sp>
        <p:sp>
          <p:nvSpPr>
            <p:cNvPr id="60" name="TextBox 59" hidden="1"/>
            <p:cNvSpPr txBox="1"/>
            <p:nvPr userDrawn="1"/>
          </p:nvSpPr>
          <p:spPr>
            <a:xfrm>
              <a:off x="304800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 smtClean="0">
                  <a:solidFill>
                    <a:schemeClr val="tx1"/>
                  </a:solidFill>
                </a:rPr>
                <a:t>1.00cm</a:t>
              </a:r>
            </a:p>
          </p:txBody>
        </p:sp>
        <p:sp>
          <p:nvSpPr>
            <p:cNvPr id="61" name="TextBox 60" hidden="1"/>
            <p:cNvSpPr txBox="1"/>
            <p:nvPr userDrawn="1"/>
          </p:nvSpPr>
          <p:spPr>
            <a:xfrm>
              <a:off x="1276838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 smtClean="0">
                  <a:solidFill>
                    <a:schemeClr val="tx1"/>
                  </a:solidFill>
                </a:rPr>
                <a:t>3.70cm</a:t>
              </a:r>
            </a:p>
          </p:txBody>
        </p:sp>
        <p:sp>
          <p:nvSpPr>
            <p:cNvPr id="62" name="TextBox 61" hidden="1"/>
            <p:cNvSpPr txBox="1"/>
            <p:nvPr userDrawn="1"/>
          </p:nvSpPr>
          <p:spPr>
            <a:xfrm>
              <a:off x="2248876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 smtClean="0">
                  <a:solidFill>
                    <a:schemeClr val="tx1"/>
                  </a:solidFill>
                </a:rPr>
                <a:t>6.40cm</a:t>
              </a:r>
            </a:p>
          </p:txBody>
        </p:sp>
        <p:sp>
          <p:nvSpPr>
            <p:cNvPr id="63" name="TextBox 62" hidden="1"/>
            <p:cNvSpPr txBox="1"/>
            <p:nvPr userDrawn="1"/>
          </p:nvSpPr>
          <p:spPr>
            <a:xfrm>
              <a:off x="3220914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 smtClean="0">
                  <a:solidFill>
                    <a:schemeClr val="tx1"/>
                  </a:solidFill>
                </a:rPr>
                <a:t>9.10cm</a:t>
              </a:r>
            </a:p>
          </p:txBody>
        </p:sp>
        <p:sp>
          <p:nvSpPr>
            <p:cNvPr id="64" name="TextBox 63" hidden="1"/>
            <p:cNvSpPr txBox="1"/>
            <p:nvPr userDrawn="1"/>
          </p:nvSpPr>
          <p:spPr>
            <a:xfrm>
              <a:off x="4192952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 smtClean="0">
                  <a:solidFill>
                    <a:schemeClr val="tx1"/>
                  </a:solidFill>
                </a:rPr>
                <a:t>11.80cm</a:t>
              </a:r>
            </a:p>
          </p:txBody>
        </p:sp>
        <p:sp>
          <p:nvSpPr>
            <p:cNvPr id="65" name="TextBox 64" hidden="1"/>
            <p:cNvSpPr txBox="1"/>
            <p:nvPr userDrawn="1"/>
          </p:nvSpPr>
          <p:spPr>
            <a:xfrm>
              <a:off x="5164990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 smtClean="0">
                  <a:solidFill>
                    <a:schemeClr val="tx1"/>
                  </a:solidFill>
                </a:rPr>
                <a:t>14.50cm</a:t>
              </a:r>
            </a:p>
          </p:txBody>
        </p:sp>
        <p:sp>
          <p:nvSpPr>
            <p:cNvPr id="66" name="TextBox 65" hidden="1"/>
            <p:cNvSpPr txBox="1"/>
            <p:nvPr userDrawn="1"/>
          </p:nvSpPr>
          <p:spPr>
            <a:xfrm>
              <a:off x="6137028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 smtClean="0">
                  <a:solidFill>
                    <a:schemeClr val="tx1"/>
                  </a:solidFill>
                </a:rPr>
                <a:t>17.20cm</a:t>
              </a:r>
            </a:p>
          </p:txBody>
        </p:sp>
        <p:sp>
          <p:nvSpPr>
            <p:cNvPr id="67" name="TextBox 66" hidden="1"/>
            <p:cNvSpPr txBox="1"/>
            <p:nvPr userDrawn="1"/>
          </p:nvSpPr>
          <p:spPr>
            <a:xfrm>
              <a:off x="7109066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 smtClean="0">
                  <a:solidFill>
                    <a:schemeClr val="tx1"/>
                  </a:solidFill>
                </a:rPr>
                <a:t>9.90cm</a:t>
              </a:r>
            </a:p>
          </p:txBody>
        </p:sp>
        <p:sp>
          <p:nvSpPr>
            <p:cNvPr id="68" name="TextBox 67" hidden="1"/>
            <p:cNvSpPr txBox="1"/>
            <p:nvPr userDrawn="1"/>
          </p:nvSpPr>
          <p:spPr>
            <a:xfrm>
              <a:off x="8081104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 smtClean="0">
                  <a:solidFill>
                    <a:schemeClr val="tx1"/>
                  </a:solidFill>
                </a:rPr>
                <a:t>22.60cm</a:t>
              </a:r>
            </a:p>
          </p:txBody>
        </p:sp>
        <p:sp>
          <p:nvSpPr>
            <p:cNvPr id="69" name="TextBox 68" hidden="1"/>
            <p:cNvSpPr txBox="1"/>
            <p:nvPr userDrawn="1"/>
          </p:nvSpPr>
          <p:spPr>
            <a:xfrm>
              <a:off x="9053142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 smtClean="0">
                  <a:solidFill>
                    <a:schemeClr val="tx1"/>
                  </a:solidFill>
                </a:rPr>
                <a:t>25.30cm</a:t>
              </a:r>
            </a:p>
          </p:txBody>
        </p:sp>
        <p:sp>
          <p:nvSpPr>
            <p:cNvPr id="70" name="TextBox 69" hidden="1"/>
            <p:cNvSpPr txBox="1"/>
            <p:nvPr userDrawn="1"/>
          </p:nvSpPr>
          <p:spPr>
            <a:xfrm>
              <a:off x="10025180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 smtClean="0">
                  <a:solidFill>
                    <a:schemeClr val="tx1"/>
                  </a:solidFill>
                </a:rPr>
                <a:t>27.99cm</a:t>
              </a:r>
            </a:p>
          </p:txBody>
        </p:sp>
        <p:sp>
          <p:nvSpPr>
            <p:cNvPr id="71" name="TextBox 70" hidden="1"/>
            <p:cNvSpPr txBox="1"/>
            <p:nvPr userDrawn="1"/>
          </p:nvSpPr>
          <p:spPr>
            <a:xfrm>
              <a:off x="10997215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 smtClean="0">
                  <a:solidFill>
                    <a:schemeClr val="tx1"/>
                  </a:solidFill>
                </a:rPr>
                <a:t>30.69cm</a:t>
              </a:r>
            </a:p>
          </p:txBody>
        </p:sp>
        <p:sp>
          <p:nvSpPr>
            <p:cNvPr id="72" name="TextBox 71" hidden="1"/>
            <p:cNvSpPr txBox="1"/>
            <p:nvPr userDrawn="1"/>
          </p:nvSpPr>
          <p:spPr>
            <a:xfrm>
              <a:off x="11461750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 smtClean="0">
                  <a:solidFill>
                    <a:schemeClr val="tx1"/>
                  </a:solidFill>
                </a:rPr>
                <a:t>32.85cm</a:t>
              </a:r>
            </a:p>
          </p:txBody>
        </p:sp>
        <p:sp>
          <p:nvSpPr>
            <p:cNvPr id="74" name="TextBox 73" hidden="1"/>
            <p:cNvSpPr txBox="1"/>
            <p:nvPr userDrawn="1"/>
          </p:nvSpPr>
          <p:spPr>
            <a:xfrm>
              <a:off x="10490780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 smtClean="0">
                  <a:solidFill>
                    <a:schemeClr val="tx1"/>
                  </a:solidFill>
                </a:rPr>
                <a:t>30.16cm</a:t>
              </a:r>
            </a:p>
          </p:txBody>
        </p:sp>
        <p:sp>
          <p:nvSpPr>
            <p:cNvPr id="75" name="TextBox 74" hidden="1"/>
            <p:cNvSpPr txBox="1"/>
            <p:nvPr userDrawn="1"/>
          </p:nvSpPr>
          <p:spPr>
            <a:xfrm>
              <a:off x="9519807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 smtClean="0">
                  <a:solidFill>
                    <a:schemeClr val="tx1"/>
                  </a:solidFill>
                </a:rPr>
                <a:t>27.46cm</a:t>
              </a:r>
            </a:p>
          </p:txBody>
        </p:sp>
        <p:sp>
          <p:nvSpPr>
            <p:cNvPr id="76" name="TextBox 75" hidden="1"/>
            <p:cNvSpPr txBox="1"/>
            <p:nvPr userDrawn="1"/>
          </p:nvSpPr>
          <p:spPr>
            <a:xfrm>
              <a:off x="8548834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 smtClean="0">
                  <a:solidFill>
                    <a:schemeClr val="tx1"/>
                  </a:solidFill>
                </a:rPr>
                <a:t>24.76cm</a:t>
              </a:r>
            </a:p>
          </p:txBody>
        </p:sp>
        <p:sp>
          <p:nvSpPr>
            <p:cNvPr id="77" name="TextBox 76" hidden="1"/>
            <p:cNvSpPr txBox="1"/>
            <p:nvPr userDrawn="1"/>
          </p:nvSpPr>
          <p:spPr>
            <a:xfrm>
              <a:off x="7577861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 smtClean="0">
                  <a:solidFill>
                    <a:schemeClr val="tx1"/>
                  </a:solidFill>
                </a:rPr>
                <a:t>22.07cm</a:t>
              </a:r>
            </a:p>
          </p:txBody>
        </p:sp>
        <p:sp>
          <p:nvSpPr>
            <p:cNvPr id="78" name="TextBox 77" hidden="1"/>
            <p:cNvSpPr txBox="1"/>
            <p:nvPr userDrawn="1"/>
          </p:nvSpPr>
          <p:spPr>
            <a:xfrm>
              <a:off x="6606888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 smtClean="0">
                  <a:solidFill>
                    <a:schemeClr val="tx1"/>
                  </a:solidFill>
                </a:rPr>
                <a:t>19.37cm</a:t>
              </a:r>
            </a:p>
          </p:txBody>
        </p:sp>
        <p:sp>
          <p:nvSpPr>
            <p:cNvPr id="79" name="TextBox 78" hidden="1"/>
            <p:cNvSpPr txBox="1"/>
            <p:nvPr userDrawn="1"/>
          </p:nvSpPr>
          <p:spPr>
            <a:xfrm>
              <a:off x="5635915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 smtClean="0">
                  <a:solidFill>
                    <a:schemeClr val="tx1"/>
                  </a:solidFill>
                </a:rPr>
                <a:t>16.67cm</a:t>
              </a:r>
            </a:p>
          </p:txBody>
        </p:sp>
        <p:sp>
          <p:nvSpPr>
            <p:cNvPr id="80" name="TextBox 79" hidden="1"/>
            <p:cNvSpPr txBox="1"/>
            <p:nvPr userDrawn="1"/>
          </p:nvSpPr>
          <p:spPr>
            <a:xfrm>
              <a:off x="4664942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 smtClean="0">
                  <a:solidFill>
                    <a:schemeClr val="tx1"/>
                  </a:solidFill>
                </a:rPr>
                <a:t>13.98cm</a:t>
              </a:r>
            </a:p>
          </p:txBody>
        </p:sp>
        <p:sp>
          <p:nvSpPr>
            <p:cNvPr id="81" name="TextBox 80" hidden="1"/>
            <p:cNvSpPr txBox="1"/>
            <p:nvPr userDrawn="1"/>
          </p:nvSpPr>
          <p:spPr>
            <a:xfrm>
              <a:off x="3693969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 smtClean="0">
                  <a:solidFill>
                    <a:schemeClr val="tx1"/>
                  </a:solidFill>
                </a:rPr>
                <a:t>11.28cm</a:t>
              </a:r>
            </a:p>
          </p:txBody>
        </p:sp>
        <p:sp>
          <p:nvSpPr>
            <p:cNvPr id="82" name="TextBox 81" hidden="1"/>
            <p:cNvSpPr txBox="1"/>
            <p:nvPr userDrawn="1"/>
          </p:nvSpPr>
          <p:spPr>
            <a:xfrm>
              <a:off x="2722996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 smtClean="0">
                  <a:solidFill>
                    <a:schemeClr val="tx1"/>
                  </a:solidFill>
                </a:rPr>
                <a:t>8.59cm</a:t>
              </a:r>
            </a:p>
          </p:txBody>
        </p:sp>
        <p:sp>
          <p:nvSpPr>
            <p:cNvPr id="83" name="TextBox 82" hidden="1"/>
            <p:cNvSpPr txBox="1"/>
            <p:nvPr userDrawn="1"/>
          </p:nvSpPr>
          <p:spPr>
            <a:xfrm>
              <a:off x="1752023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 smtClean="0">
                  <a:solidFill>
                    <a:schemeClr val="tx1"/>
                  </a:solidFill>
                </a:rPr>
                <a:t>5.89cm</a:t>
              </a:r>
            </a:p>
          </p:txBody>
        </p:sp>
        <p:sp>
          <p:nvSpPr>
            <p:cNvPr id="84" name="TextBox 83" hidden="1"/>
            <p:cNvSpPr txBox="1"/>
            <p:nvPr userDrawn="1"/>
          </p:nvSpPr>
          <p:spPr>
            <a:xfrm>
              <a:off x="781050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 smtClean="0">
                  <a:solidFill>
                    <a:schemeClr val="tx1"/>
                  </a:solidFill>
                </a:rPr>
                <a:t>3.19cm</a:t>
              </a:r>
            </a:p>
          </p:txBody>
        </p:sp>
        <p:cxnSp>
          <p:nvCxnSpPr>
            <p:cNvPr id="5" name="Straight Connector 4" hidden="1"/>
            <p:cNvCxnSpPr/>
            <p:nvPr userDrawn="1"/>
          </p:nvCxnSpPr>
          <p:spPr>
            <a:xfrm>
              <a:off x="360000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 hidden="1"/>
            <p:cNvSpPr txBox="1"/>
            <p:nvPr userDrawn="1"/>
          </p:nvSpPr>
          <p:spPr>
            <a:xfrm>
              <a:off x="-1143000" y="5763299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 smtClean="0">
                  <a:solidFill>
                    <a:schemeClr val="tx1"/>
                  </a:solidFill>
                </a:rPr>
                <a:t>Content Bottom</a:t>
              </a:r>
            </a:p>
          </p:txBody>
        </p:sp>
        <p:sp>
          <p:nvSpPr>
            <p:cNvPr id="86" name="TextBox 85" hidden="1"/>
            <p:cNvSpPr txBox="1"/>
            <p:nvPr userDrawn="1"/>
          </p:nvSpPr>
          <p:spPr>
            <a:xfrm>
              <a:off x="-1143000" y="1769267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 smtClean="0">
                  <a:solidFill>
                    <a:schemeClr val="tx1"/>
                  </a:solidFill>
                </a:rPr>
                <a:t>Content Top</a:t>
              </a:r>
            </a:p>
          </p:txBody>
        </p:sp>
        <p:sp>
          <p:nvSpPr>
            <p:cNvPr id="87" name="TextBox 86" hidden="1"/>
            <p:cNvSpPr txBox="1"/>
            <p:nvPr userDrawn="1"/>
          </p:nvSpPr>
          <p:spPr>
            <a:xfrm>
              <a:off x="-1143000" y="1198691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 smtClean="0">
                  <a:solidFill>
                    <a:schemeClr val="tx1"/>
                  </a:solidFill>
                </a:rPr>
                <a:t>Heading Baseline</a:t>
              </a:r>
            </a:p>
          </p:txBody>
        </p:sp>
        <p:sp>
          <p:nvSpPr>
            <p:cNvPr id="88" name="TextBox 87" hidden="1"/>
            <p:cNvSpPr txBox="1"/>
            <p:nvPr userDrawn="1"/>
          </p:nvSpPr>
          <p:spPr>
            <a:xfrm>
              <a:off x="-590537" y="-438330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 smtClean="0">
                  <a:solidFill>
                    <a:schemeClr val="tx1"/>
                  </a:solidFill>
                </a:rPr>
                <a:t>Left Margin</a:t>
              </a:r>
            </a:p>
          </p:txBody>
        </p:sp>
        <p:sp>
          <p:nvSpPr>
            <p:cNvPr id="89" name="TextBox 88" hidden="1"/>
            <p:cNvSpPr txBox="1"/>
            <p:nvPr userDrawn="1"/>
          </p:nvSpPr>
          <p:spPr>
            <a:xfrm>
              <a:off x="11933758" y="-438330"/>
              <a:ext cx="639242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 smtClean="0">
                  <a:solidFill>
                    <a:schemeClr val="tx1"/>
                  </a:solidFill>
                </a:rPr>
                <a:t>Right Margin</a:t>
              </a:r>
            </a:p>
          </p:txBody>
        </p:sp>
      </p:grpSp>
      <p:sp>
        <p:nvSpPr>
          <p:cNvPr id="91" name="Title Placeholder 1"/>
          <p:cNvSpPr>
            <a:spLocks noGrp="1"/>
          </p:cNvSpPr>
          <p:nvPr>
            <p:ph type="title"/>
          </p:nvPr>
        </p:nvSpPr>
        <p:spPr>
          <a:xfrm>
            <a:off x="359999" y="430718"/>
            <a:ext cx="11466875" cy="70434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92" name="Text Placeholder 2"/>
          <p:cNvSpPr>
            <a:spLocks noGrp="1"/>
          </p:cNvSpPr>
          <p:nvPr>
            <p:ph type="body" idx="1"/>
          </p:nvPr>
        </p:nvSpPr>
        <p:spPr>
          <a:xfrm>
            <a:off x="359999" y="1708150"/>
            <a:ext cx="11466875" cy="40036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9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4275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94" name="Straight Connector 93"/>
          <p:cNvCxnSpPr/>
          <p:nvPr/>
        </p:nvCxnSpPr>
        <p:spPr>
          <a:xfrm>
            <a:off x="0" y="6124991"/>
            <a:ext cx="12193200" cy="0"/>
          </a:xfrm>
          <a:prstGeom prst="line">
            <a:avLst/>
          </a:prstGeom>
          <a:ln w="19050">
            <a:gradFill>
              <a:gsLst>
                <a:gs pos="0">
                  <a:srgbClr val="F2DA64"/>
                </a:gs>
                <a:gs pos="18000">
                  <a:srgbClr val="A27700"/>
                </a:gs>
                <a:gs pos="71000">
                  <a:srgbClr val="D7B446"/>
                </a:gs>
                <a:gs pos="51000">
                  <a:srgbClr val="F2DA64"/>
                </a:gs>
                <a:gs pos="100000">
                  <a:srgbClr val="987000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6" name="Picture 95" descr="logo-03.png"/>
          <p:cNvPicPr>
            <a:picLocks noChangeAspect="1"/>
          </p:cNvPicPr>
          <p:nvPr/>
        </p:nvPicPr>
        <p:blipFill>
          <a:blip r:embed="rId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73" y="6334125"/>
            <a:ext cx="4329415" cy="324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397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42" r:id="rId6"/>
    <p:sldLayoutId id="2147483744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100000"/>
        </a:lnSpc>
        <a:spcBef>
          <a:spcPts val="60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lnSpc>
          <a:spcPct val="10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1950" indent="-180975" algn="l" defTabSz="914400" rtl="0" eaLnBrk="1" latinLnBrk="0" hangingPunct="1">
        <a:lnSpc>
          <a:spcPct val="10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42925" indent="-180975" algn="l" defTabSz="914400" rtl="0" eaLnBrk="1" latinLnBrk="0" hangingPunct="1">
        <a:lnSpc>
          <a:spcPct val="10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1450" algn="l" defTabSz="914400" rtl="0" eaLnBrk="1" latinLnBrk="0" hangingPunct="1">
        <a:lnSpc>
          <a:spcPct val="10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27">
          <p15:clr>
            <a:srgbClr val="A4A3A4"/>
          </p15:clr>
        </p15:guide>
        <p15:guide id="2" orient="horz" pos="2159">
          <p15:clr>
            <a:srgbClr val="A4A3A4"/>
          </p15:clr>
        </p15:guide>
        <p15:guide id="3" pos="725">
          <p15:clr>
            <a:srgbClr val="A4A3A4"/>
          </p15:clr>
        </p15:guide>
        <p15:guide id="4" pos="842">
          <p15:clr>
            <a:srgbClr val="A4A3A4"/>
          </p15:clr>
        </p15:guide>
        <p15:guide id="5" pos="1335">
          <p15:clr>
            <a:srgbClr val="A4A3A4"/>
          </p15:clr>
        </p15:guide>
        <p15:guide id="6" pos="1454">
          <p15:clr>
            <a:srgbClr val="A4A3A4"/>
          </p15:clr>
        </p15:guide>
        <p15:guide id="7" pos="1947">
          <p15:clr>
            <a:srgbClr val="A4A3A4"/>
          </p15:clr>
        </p15:guide>
        <p15:guide id="8" pos="2064">
          <p15:clr>
            <a:srgbClr val="A4A3A4"/>
          </p15:clr>
        </p15:guide>
        <p15:guide id="9" pos="2558">
          <p15:clr>
            <a:srgbClr val="A4A3A4"/>
          </p15:clr>
        </p15:guide>
        <p15:guide id="10" pos="2678">
          <p15:clr>
            <a:srgbClr val="A4A3A4"/>
          </p15:clr>
        </p15:guide>
        <p15:guide id="11" pos="3170">
          <p15:clr>
            <a:srgbClr val="A4A3A4"/>
          </p15:clr>
        </p15:guide>
        <p15:guide id="12" pos="3288">
          <p15:clr>
            <a:srgbClr val="A4A3A4"/>
          </p15:clr>
        </p15:guide>
        <p15:guide id="13" pos="3780">
          <p15:clr>
            <a:srgbClr val="A4A3A4"/>
          </p15:clr>
        </p15:guide>
        <p15:guide id="14" pos="3900">
          <p15:clr>
            <a:srgbClr val="A4A3A4"/>
          </p15:clr>
        </p15:guide>
        <p15:guide id="15" pos="4392">
          <p15:clr>
            <a:srgbClr val="A4A3A4"/>
          </p15:clr>
        </p15:guide>
        <p15:guide id="16" pos="4512">
          <p15:clr>
            <a:srgbClr val="A4A3A4"/>
          </p15:clr>
        </p15:guide>
        <p15:guide id="17" pos="5124">
          <p15:clr>
            <a:srgbClr val="A4A3A4"/>
          </p15:clr>
        </p15:guide>
        <p15:guide id="18" pos="5004">
          <p15:clr>
            <a:srgbClr val="A4A3A4"/>
          </p15:clr>
        </p15:guide>
        <p15:guide id="19" pos="5616">
          <p15:clr>
            <a:srgbClr val="A4A3A4"/>
          </p15:clr>
        </p15:guide>
        <p15:guide id="20" pos="5736">
          <p15:clr>
            <a:srgbClr val="A4A3A4"/>
          </p15:clr>
        </p15:guide>
        <p15:guide id="21" pos="6227">
          <p15:clr>
            <a:srgbClr val="A4A3A4"/>
          </p15:clr>
        </p15:guide>
        <p15:guide id="22" pos="6348">
          <p15:clr>
            <a:srgbClr val="A4A3A4"/>
          </p15:clr>
        </p15:guide>
        <p15:guide id="23" pos="6839">
          <p15:clr>
            <a:srgbClr val="A4A3A4"/>
          </p15:clr>
        </p15:guide>
        <p15:guide id="24" pos="6960">
          <p15:clr>
            <a:srgbClr val="A4A3A4"/>
          </p15:clr>
        </p15:guide>
        <p15:guide id="25" pos="7451">
          <p15:clr>
            <a:srgbClr val="A4A3A4"/>
          </p15:clr>
        </p15:guide>
        <p15:guide id="26" orient="horz" pos="1799">
          <p15:clr>
            <a:srgbClr val="A4A3A4"/>
          </p15:clr>
        </p15:guide>
        <p15:guide id="27" orient="horz" pos="1437">
          <p15:clr>
            <a:srgbClr val="A4A3A4"/>
          </p15:clr>
        </p15:guide>
        <p15:guide id="28" orient="horz" pos="1077">
          <p15:clr>
            <a:srgbClr val="A4A3A4"/>
          </p15:clr>
        </p15:guide>
        <p15:guide id="29" orient="horz" pos="717">
          <p15:clr>
            <a:srgbClr val="A4A3A4"/>
          </p15:clr>
        </p15:guide>
        <p15:guide id="30" orient="horz" pos="2519">
          <p15:clr>
            <a:srgbClr val="A4A3A4"/>
          </p15:clr>
        </p15:guide>
        <p15:guide id="31" orient="horz" pos="2879">
          <p15:clr>
            <a:srgbClr val="A4A3A4"/>
          </p15:clr>
        </p15:guide>
        <p15:guide id="32" orient="horz" pos="3240">
          <p15:clr>
            <a:srgbClr val="A4A3A4"/>
          </p15:clr>
        </p15:guide>
        <p15:guide id="33" orient="horz" pos="3600">
          <p15:clr>
            <a:srgbClr val="A4A3A4"/>
          </p15:clr>
        </p15:guide>
        <p15:guide id="34" orient="horz" pos="3855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Relationship Id="rId4" Type="http://schemas.openxmlformats.org/officeDocument/2006/relationships/chart" Target="../charts/char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3" Type="http://schemas.openxmlformats.org/officeDocument/2006/relationships/image" Target="../media/image28.png"/><Relationship Id="rId7" Type="http://schemas.openxmlformats.org/officeDocument/2006/relationships/image" Target="../media/image3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1.pn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67200" y="1795463"/>
            <a:ext cx="5576400" cy="1787237"/>
          </a:xfrm>
        </p:spPr>
        <p:txBody>
          <a:bodyPr/>
          <a:lstStyle/>
          <a:p>
            <a:r>
              <a:rPr lang="en-GB" dirty="0" smtClean="0"/>
              <a:t>Building Irresistible Brands Part </a:t>
            </a:r>
            <a:r>
              <a:rPr lang="en-GB" dirty="0" smtClean="0"/>
              <a:t>6: </a:t>
            </a:r>
            <a:r>
              <a:rPr lang="en-GB" dirty="0" smtClean="0"/>
              <a:t>Touchpoint Management</a:t>
            </a:r>
            <a:endParaRPr lang="en-GB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367200" y="3804127"/>
            <a:ext cx="4665663" cy="1882298"/>
          </a:xfrm>
        </p:spPr>
        <p:txBody>
          <a:bodyPr>
            <a:normAutofit/>
          </a:bodyPr>
          <a:lstStyle/>
          <a:p>
            <a:r>
              <a:rPr lang="en-GB" sz="1600" dirty="0" smtClean="0"/>
              <a:t>Eirik Friberg Ekrann &amp; Sandra Zieba</a:t>
            </a:r>
          </a:p>
          <a:p>
            <a:r>
              <a:rPr lang="en-GB" sz="1600" dirty="0" smtClean="0"/>
              <a:t>Breakfast seminar, Kantar TNS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52994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#1: High variation among categories and markets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nb-NO"/>
          </a:p>
        </p:txBody>
      </p:sp>
      <p:graphicFrame>
        <p:nvGraphicFramePr>
          <p:cNvPr id="30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8896012"/>
              </p:ext>
            </p:extLst>
          </p:nvPr>
        </p:nvGraphicFramePr>
        <p:xfrm>
          <a:off x="360363" y="1496292"/>
          <a:ext cx="11466512" cy="42298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2" name="TextBox 31"/>
          <p:cNvSpPr txBox="1"/>
          <p:nvPr/>
        </p:nvSpPr>
        <p:spPr>
          <a:xfrm rot="16200000">
            <a:off x="9411411" y="3673778"/>
            <a:ext cx="4254536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nb-NO" sz="1400" dirty="0" smtClean="0"/>
              <a:t>Retail Romania                                                    32 %</a:t>
            </a:r>
          </a:p>
        </p:txBody>
      </p:sp>
      <p:sp>
        <p:nvSpPr>
          <p:cNvPr id="31" name="TextBox 30"/>
          <p:cNvSpPr txBox="1"/>
          <p:nvPr/>
        </p:nvSpPr>
        <p:spPr>
          <a:xfrm rot="16200000">
            <a:off x="354521" y="4604804"/>
            <a:ext cx="2392484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nb-NO" sz="1400" dirty="0" smtClean="0"/>
              <a:t>Banking Norway              7 %</a:t>
            </a:r>
          </a:p>
        </p:txBody>
      </p:sp>
    </p:spTree>
    <p:extLst>
      <p:ext uri="{BB962C8B-B14F-4D97-AF65-F5344CB8AC3E}">
        <p14:creationId xmlns:p14="http://schemas.microsoft.com/office/powerpoint/2010/main" val="2794695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Learning #2: Brand exposure is fragmented, and becoming more so</a:t>
            </a:r>
            <a:endParaRPr lang="en-GB" dirty="0"/>
          </a:p>
        </p:txBody>
      </p:sp>
      <p:grpSp>
        <p:nvGrpSpPr>
          <p:cNvPr id="59" name="Gruppieren 104"/>
          <p:cNvGrpSpPr/>
          <p:nvPr/>
        </p:nvGrpSpPr>
        <p:grpSpPr>
          <a:xfrm>
            <a:off x="2356338" y="1416418"/>
            <a:ext cx="6890552" cy="4421673"/>
            <a:chOff x="4231194" y="1051439"/>
            <a:chExt cx="4473553" cy="2959028"/>
          </a:xfrm>
        </p:grpSpPr>
        <p:sp>
          <p:nvSpPr>
            <p:cNvPr id="60" name="Sechseck 105"/>
            <p:cNvSpPr/>
            <p:nvPr/>
          </p:nvSpPr>
          <p:spPr bwMode="ltGray">
            <a:xfrm>
              <a:off x="5979147" y="2228930"/>
              <a:ext cx="1104969" cy="958645"/>
            </a:xfrm>
            <a:prstGeom prst="hexagon">
              <a:avLst/>
            </a:prstGeom>
            <a:solidFill>
              <a:schemeClr val="accent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en-GB" sz="1600" b="0" dirty="0" smtClean="0"/>
                <a:t>People</a:t>
              </a:r>
            </a:p>
          </p:txBody>
        </p:sp>
        <p:sp>
          <p:nvSpPr>
            <p:cNvPr id="61" name="Sechseck 106"/>
            <p:cNvSpPr/>
            <p:nvPr/>
          </p:nvSpPr>
          <p:spPr bwMode="ltGray">
            <a:xfrm>
              <a:off x="5527221" y="1179350"/>
              <a:ext cx="592663" cy="514180"/>
            </a:xfrm>
            <a:prstGeom prst="hexagon">
              <a:avLst/>
            </a:prstGeom>
            <a:solidFill>
              <a:schemeClr val="bg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en-GB" sz="1200" b="0" dirty="0" smtClean="0"/>
                <a:t>Product Design</a:t>
              </a:r>
            </a:p>
          </p:txBody>
        </p:sp>
        <p:sp>
          <p:nvSpPr>
            <p:cNvPr id="62" name="Sechseck 107"/>
            <p:cNvSpPr/>
            <p:nvPr/>
          </p:nvSpPr>
          <p:spPr bwMode="ltGray">
            <a:xfrm>
              <a:off x="6101567" y="1299504"/>
              <a:ext cx="999943" cy="867527"/>
            </a:xfrm>
            <a:prstGeom prst="hexagon">
              <a:avLst/>
            </a:prstGeom>
            <a:solidFill>
              <a:schemeClr val="tx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en-GB" sz="1200" b="0" dirty="0" smtClean="0"/>
                <a:t>Customer Service</a:t>
              </a:r>
            </a:p>
          </p:txBody>
        </p:sp>
        <p:sp>
          <p:nvSpPr>
            <p:cNvPr id="63" name="Sechseck 108"/>
            <p:cNvSpPr/>
            <p:nvPr/>
          </p:nvSpPr>
          <p:spPr bwMode="ltGray">
            <a:xfrm>
              <a:off x="6937744" y="1806932"/>
              <a:ext cx="999943" cy="867527"/>
            </a:xfrm>
            <a:prstGeom prst="hexagon">
              <a:avLst/>
            </a:prstGeom>
            <a:solidFill>
              <a:schemeClr val="accent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en-GB" sz="1200" b="0" dirty="0" smtClean="0"/>
                <a:t>Packaging</a:t>
              </a:r>
            </a:p>
            <a:p>
              <a:pPr algn="ctr"/>
              <a:r>
                <a:rPr lang="en-GB" sz="1200" b="0" dirty="0" smtClean="0"/>
                <a:t>Design</a:t>
              </a:r>
            </a:p>
          </p:txBody>
        </p:sp>
        <p:sp>
          <p:nvSpPr>
            <p:cNvPr id="64" name="Sechseck 109"/>
            <p:cNvSpPr/>
            <p:nvPr/>
          </p:nvSpPr>
          <p:spPr bwMode="ltGray">
            <a:xfrm>
              <a:off x="7071001" y="1179350"/>
              <a:ext cx="618662" cy="557493"/>
            </a:xfrm>
            <a:prstGeom prst="hexagon">
              <a:avLst/>
            </a:prstGeom>
            <a:solidFill>
              <a:schemeClr val="accent3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en-GB" sz="1200" b="0" dirty="0" smtClean="0"/>
                <a:t>Media</a:t>
              </a:r>
            </a:p>
          </p:txBody>
        </p:sp>
        <p:sp>
          <p:nvSpPr>
            <p:cNvPr id="65" name="Sechseck 110"/>
            <p:cNvSpPr/>
            <p:nvPr/>
          </p:nvSpPr>
          <p:spPr bwMode="ltGray">
            <a:xfrm>
              <a:off x="7775620" y="1389503"/>
              <a:ext cx="880160" cy="763606"/>
            </a:xfrm>
            <a:prstGeom prst="hexagon">
              <a:avLst/>
            </a:prstGeom>
            <a:solidFill>
              <a:schemeClr val="accent5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en-GB" sz="1200" b="0" dirty="0" smtClean="0"/>
                <a:t>Messaging</a:t>
              </a:r>
            </a:p>
          </p:txBody>
        </p:sp>
        <p:sp>
          <p:nvSpPr>
            <p:cNvPr id="72" name="Sechseck 111"/>
            <p:cNvSpPr/>
            <p:nvPr/>
          </p:nvSpPr>
          <p:spPr bwMode="ltGray">
            <a:xfrm>
              <a:off x="4231194" y="1051439"/>
              <a:ext cx="763728" cy="662592"/>
            </a:xfrm>
            <a:prstGeom prst="hexagon">
              <a:avLst/>
            </a:prstGeom>
            <a:solidFill>
              <a:schemeClr val="accent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en-GB" sz="1000" b="0" dirty="0" smtClean="0"/>
                <a:t>Word of Mouth</a:t>
              </a:r>
            </a:p>
          </p:txBody>
        </p:sp>
        <p:sp>
          <p:nvSpPr>
            <p:cNvPr id="73" name="Sechseck 112"/>
            <p:cNvSpPr/>
            <p:nvPr/>
          </p:nvSpPr>
          <p:spPr bwMode="ltGray">
            <a:xfrm>
              <a:off x="5429116" y="1785376"/>
              <a:ext cx="763728" cy="662592"/>
            </a:xfrm>
            <a:prstGeom prst="hexagon">
              <a:avLst/>
            </a:prstGeom>
            <a:solidFill>
              <a:schemeClr val="accent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en-GB" sz="1100" b="0" dirty="0" smtClean="0"/>
                <a:t>Public Relations</a:t>
              </a:r>
            </a:p>
          </p:txBody>
        </p:sp>
        <p:sp>
          <p:nvSpPr>
            <p:cNvPr id="74" name="Sechseck 113"/>
            <p:cNvSpPr/>
            <p:nvPr/>
          </p:nvSpPr>
          <p:spPr bwMode="ltGray">
            <a:xfrm>
              <a:off x="7143448" y="2745383"/>
              <a:ext cx="763728" cy="662592"/>
            </a:xfrm>
            <a:prstGeom prst="hexagon">
              <a:avLst/>
            </a:prstGeom>
            <a:solidFill>
              <a:schemeClr val="bg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en-GB" sz="1100" b="0" dirty="0" smtClean="0"/>
                <a:t>Website</a:t>
              </a:r>
              <a:br>
                <a:rPr lang="en-GB" sz="1100" b="0" dirty="0" smtClean="0"/>
              </a:br>
              <a:r>
                <a:rPr lang="en-GB" sz="1100" b="0" dirty="0" smtClean="0"/>
                <a:t>&amp; Apps</a:t>
              </a:r>
            </a:p>
          </p:txBody>
        </p:sp>
        <p:sp>
          <p:nvSpPr>
            <p:cNvPr id="75" name="Sechseck 114"/>
            <p:cNvSpPr/>
            <p:nvPr/>
          </p:nvSpPr>
          <p:spPr bwMode="ltGray">
            <a:xfrm>
              <a:off x="5361294" y="2843197"/>
              <a:ext cx="763728" cy="662592"/>
            </a:xfrm>
            <a:prstGeom prst="hexagon">
              <a:avLst/>
            </a:prstGeom>
            <a:solidFill>
              <a:schemeClr val="tx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en-GB" sz="1100" b="0" dirty="0" smtClean="0"/>
                <a:t>Internet of Things</a:t>
              </a:r>
            </a:p>
          </p:txBody>
        </p:sp>
        <p:sp>
          <p:nvSpPr>
            <p:cNvPr id="76" name="Sechseck 115"/>
            <p:cNvSpPr/>
            <p:nvPr/>
          </p:nvSpPr>
          <p:spPr bwMode="ltGray">
            <a:xfrm>
              <a:off x="4931434" y="1407849"/>
              <a:ext cx="614612" cy="533223"/>
            </a:xfrm>
            <a:prstGeom prst="hexagon">
              <a:avLst/>
            </a:prstGeom>
            <a:solidFill>
              <a:schemeClr val="accent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en-GB" sz="1100" b="0" dirty="0" smtClean="0"/>
                <a:t>Games</a:t>
              </a:r>
            </a:p>
          </p:txBody>
        </p:sp>
        <p:sp>
          <p:nvSpPr>
            <p:cNvPr id="77" name="Sechseck 116"/>
            <p:cNvSpPr/>
            <p:nvPr/>
          </p:nvSpPr>
          <p:spPr bwMode="ltGray">
            <a:xfrm>
              <a:off x="6002457" y="3258217"/>
              <a:ext cx="766227" cy="690468"/>
            </a:xfrm>
            <a:prstGeom prst="hexagon">
              <a:avLst/>
            </a:prstGeom>
            <a:solidFill>
              <a:schemeClr val="accent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en-GB" sz="1200" b="0" dirty="0" smtClean="0"/>
                <a:t>Payment</a:t>
              </a:r>
            </a:p>
          </p:txBody>
        </p:sp>
        <p:sp>
          <p:nvSpPr>
            <p:cNvPr id="78" name="Sechseck 117"/>
            <p:cNvSpPr/>
            <p:nvPr/>
          </p:nvSpPr>
          <p:spPr bwMode="ltGray">
            <a:xfrm>
              <a:off x="7842810" y="2295346"/>
              <a:ext cx="861937" cy="776715"/>
            </a:xfrm>
            <a:prstGeom prst="hexagon">
              <a:avLst/>
            </a:prstGeom>
            <a:solidFill>
              <a:schemeClr val="accent6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en-GB" sz="1200" b="0" dirty="0" smtClean="0"/>
                <a:t>Social Networks</a:t>
              </a:r>
            </a:p>
          </p:txBody>
        </p:sp>
        <p:sp>
          <p:nvSpPr>
            <p:cNvPr id="80" name="Sechseck 118"/>
            <p:cNvSpPr/>
            <p:nvPr/>
          </p:nvSpPr>
          <p:spPr bwMode="ltGray">
            <a:xfrm>
              <a:off x="7796738" y="3112868"/>
              <a:ext cx="763728" cy="662592"/>
            </a:xfrm>
            <a:prstGeom prst="hexagon">
              <a:avLst/>
            </a:prstGeom>
            <a:solidFill>
              <a:schemeClr val="accent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en-GB" sz="1100" b="0" dirty="0" smtClean="0"/>
                <a:t>Store Design</a:t>
              </a:r>
            </a:p>
          </p:txBody>
        </p:sp>
        <p:sp>
          <p:nvSpPr>
            <p:cNvPr id="81" name="Sechseck 119"/>
            <p:cNvSpPr/>
            <p:nvPr/>
          </p:nvSpPr>
          <p:spPr bwMode="ltGray">
            <a:xfrm>
              <a:off x="4538145" y="2032917"/>
              <a:ext cx="913554" cy="792577"/>
            </a:xfrm>
            <a:prstGeom prst="hexagon">
              <a:avLst/>
            </a:prstGeom>
            <a:solidFill>
              <a:schemeClr val="accent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en-GB" sz="1200" b="0" dirty="0" smtClean="0"/>
                <a:t>Employees</a:t>
              </a:r>
            </a:p>
          </p:txBody>
        </p:sp>
        <p:sp>
          <p:nvSpPr>
            <p:cNvPr id="82" name="Sechseck 120"/>
            <p:cNvSpPr/>
            <p:nvPr/>
          </p:nvSpPr>
          <p:spPr bwMode="ltGray">
            <a:xfrm>
              <a:off x="7258106" y="3462871"/>
              <a:ext cx="631180" cy="547596"/>
            </a:xfrm>
            <a:prstGeom prst="hexagon">
              <a:avLst/>
            </a:prstGeom>
            <a:solidFill>
              <a:schemeClr val="accent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en-GB" sz="1100" b="0" dirty="0" smtClean="0"/>
                <a:t>Sales Force</a:t>
              </a:r>
            </a:p>
          </p:txBody>
        </p:sp>
        <p:sp>
          <p:nvSpPr>
            <p:cNvPr id="83" name="Sechseck 121"/>
            <p:cNvSpPr/>
            <p:nvPr/>
          </p:nvSpPr>
          <p:spPr bwMode="ltGray">
            <a:xfrm>
              <a:off x="4624263" y="3180154"/>
              <a:ext cx="853098" cy="768750"/>
            </a:xfrm>
            <a:prstGeom prst="hexagon">
              <a:avLst/>
            </a:prstGeom>
            <a:solidFill>
              <a:schemeClr val="accent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en-GB" sz="1200" b="0" dirty="0" smtClean="0"/>
                <a:t>Customer Service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56023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ontent Placeholder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6901907"/>
              </p:ext>
            </p:extLst>
          </p:nvPr>
        </p:nvGraphicFramePr>
        <p:xfrm>
          <a:off x="275658" y="1255408"/>
          <a:ext cx="11466512" cy="4370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Learning #3: Product </a:t>
            </a:r>
            <a:r>
              <a:rPr lang="nb-NO" dirty="0" err="1" smtClean="0"/>
              <a:t>trumps</a:t>
            </a:r>
            <a:r>
              <a:rPr lang="nb-NO" dirty="0" smtClean="0"/>
              <a:t> </a:t>
            </a:r>
            <a:r>
              <a:rPr lang="nb-NO" dirty="0" err="1" smtClean="0"/>
              <a:t>marketing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4" name="TextBox 13"/>
          <p:cNvSpPr txBox="1"/>
          <p:nvPr/>
        </p:nvSpPr>
        <p:spPr>
          <a:xfrm>
            <a:off x="4959569" y="3676584"/>
            <a:ext cx="1338943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400" b="1" dirty="0" smtClean="0"/>
              <a:t>Product </a:t>
            </a:r>
          </a:p>
          <a:p>
            <a:pPr algn="ctr"/>
            <a:r>
              <a:rPr lang="nb-NO" sz="1400" b="1" dirty="0" smtClean="0"/>
              <a:t>54%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899043" y="3004047"/>
            <a:ext cx="1338943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400" dirty="0" smtClean="0"/>
              <a:t>Marketing</a:t>
            </a:r>
          </a:p>
          <a:p>
            <a:pPr algn="ctr"/>
            <a:r>
              <a:rPr lang="nb-NO" sz="1400" dirty="0" smtClean="0"/>
              <a:t> 35%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65455" y="2513461"/>
            <a:ext cx="1338943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400" dirty="0" smtClean="0"/>
              <a:t>PR </a:t>
            </a:r>
          </a:p>
          <a:p>
            <a:pPr algn="ctr"/>
            <a:r>
              <a:rPr lang="nb-NO" sz="1400" dirty="0" smtClean="0"/>
              <a:t>11%</a:t>
            </a:r>
          </a:p>
        </p:txBody>
      </p:sp>
    </p:spTree>
    <p:extLst>
      <p:ext uri="{BB962C8B-B14F-4D97-AF65-F5344CB8AC3E}">
        <p14:creationId xmlns:p14="http://schemas.microsoft.com/office/powerpoint/2010/main" val="114307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 bwMode="ltGray">
          <a:xfrm>
            <a:off x="5773847" y="1508974"/>
            <a:ext cx="1800000" cy="18000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1600" b="0" dirty="0" smtClean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859808" y="1985038"/>
            <a:ext cx="1628078" cy="23789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1600" b="0" dirty="0" smtClean="0">
                <a:solidFill>
                  <a:schemeClr val="bg1"/>
                </a:solidFill>
                <a:latin typeface="+mn-lt"/>
              </a:rPr>
              <a:t>Word of mouth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Learning #4: </a:t>
            </a:r>
            <a:r>
              <a:rPr lang="nb-NO" dirty="0" err="1" smtClean="0"/>
              <a:t>Number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eyeballs</a:t>
            </a:r>
            <a:r>
              <a:rPr lang="nb-NO" dirty="0" smtClean="0"/>
              <a:t> is a </a:t>
            </a:r>
            <a:r>
              <a:rPr lang="nb-NO" dirty="0" err="1" smtClean="0"/>
              <a:t>poor</a:t>
            </a:r>
            <a:r>
              <a:rPr lang="nb-NO" dirty="0" smtClean="0"/>
              <a:t> </a:t>
            </a:r>
            <a:r>
              <a:rPr lang="nb-NO" dirty="0" err="1" smtClean="0"/>
              <a:t>measure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effect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7" name="Rectangle 6"/>
          <p:cNvSpPr/>
          <p:nvPr/>
        </p:nvSpPr>
        <p:spPr bwMode="ltGray">
          <a:xfrm>
            <a:off x="3966410" y="1507748"/>
            <a:ext cx="1800000" cy="180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1600" b="0" dirty="0" smtClean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 bwMode="ltGray">
          <a:xfrm>
            <a:off x="3966410" y="3307748"/>
            <a:ext cx="1800000" cy="180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1600" b="0" dirty="0" smtClean="0"/>
          </a:p>
        </p:txBody>
      </p:sp>
      <p:sp>
        <p:nvSpPr>
          <p:cNvPr id="10" name="Rectangle 9"/>
          <p:cNvSpPr/>
          <p:nvPr/>
        </p:nvSpPr>
        <p:spPr bwMode="ltGray">
          <a:xfrm>
            <a:off x="5766410" y="3307748"/>
            <a:ext cx="1800000" cy="180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1600" b="0" dirty="0" smtClean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3966410" y="1507748"/>
            <a:ext cx="0" cy="36000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966410" y="5107748"/>
            <a:ext cx="36000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774429" y="1524121"/>
            <a:ext cx="1062705" cy="46091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400" b="0" dirty="0" smtClean="0">
                <a:solidFill>
                  <a:srgbClr val="333333"/>
                </a:solidFill>
                <a:latin typeface="+mn-lt"/>
              </a:rPr>
              <a:t>Experienced Reach</a:t>
            </a:r>
            <a:endParaRPr lang="en-US" sz="1400" b="0" dirty="0" smtClean="0">
              <a:solidFill>
                <a:srgbClr val="333333"/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37141" y="5213669"/>
            <a:ext cx="929269" cy="46091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1400" b="0" dirty="0" smtClean="0">
                <a:solidFill>
                  <a:srgbClr val="333333"/>
                </a:solidFill>
                <a:latin typeface="+mn-lt"/>
              </a:rPr>
              <a:t>Quality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49309" y="2046257"/>
            <a:ext cx="1628078" cy="23789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1600" b="0" dirty="0" smtClean="0">
                <a:solidFill>
                  <a:schemeClr val="bg1"/>
                </a:solidFill>
                <a:latin typeface="+mn-lt"/>
              </a:rPr>
              <a:t>TV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855433" y="3783812"/>
            <a:ext cx="1628078" cy="23789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1600" b="0" dirty="0" smtClean="0">
                <a:solidFill>
                  <a:schemeClr val="bg1"/>
                </a:solidFill>
                <a:latin typeface="+mn-lt"/>
              </a:rPr>
              <a:t>Events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5766410" y="1507748"/>
            <a:ext cx="0" cy="360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966410" y="3307748"/>
            <a:ext cx="360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048832" y="3767869"/>
            <a:ext cx="1628078" cy="23789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1600" b="0" dirty="0" smtClean="0">
                <a:latin typeface="+mn-lt"/>
              </a:rPr>
              <a:t>SoMe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6362299" y="2397072"/>
            <a:ext cx="583765" cy="570873"/>
            <a:chOff x="3162300" y="698500"/>
            <a:chExt cx="5854700" cy="5461000"/>
          </a:xfrm>
          <a:solidFill>
            <a:schemeClr val="bg1"/>
          </a:solidFill>
        </p:grpSpPr>
        <p:sp>
          <p:nvSpPr>
            <p:cNvPr id="20" name="Freeform 19"/>
            <p:cNvSpPr>
              <a:spLocks noEditPoints="1"/>
            </p:cNvSpPr>
            <p:nvPr/>
          </p:nvSpPr>
          <p:spPr bwMode="auto">
            <a:xfrm>
              <a:off x="3162300" y="3152775"/>
              <a:ext cx="2355850" cy="3006725"/>
            </a:xfrm>
            <a:custGeom>
              <a:avLst/>
              <a:gdLst>
                <a:gd name="T0" fmla="*/ 1152 w 1484"/>
                <a:gd name="T1" fmla="*/ 687 h 1894"/>
                <a:gd name="T2" fmla="*/ 1184 w 1484"/>
                <a:gd name="T3" fmla="*/ 488 h 1894"/>
                <a:gd name="T4" fmla="*/ 1150 w 1484"/>
                <a:gd name="T5" fmla="*/ 292 h 1894"/>
                <a:gd name="T6" fmla="*/ 1028 w 1484"/>
                <a:gd name="T7" fmla="*/ 108 h 1894"/>
                <a:gd name="T8" fmla="*/ 834 w 1484"/>
                <a:gd name="T9" fmla="*/ 10 h 1894"/>
                <a:gd name="T10" fmla="*/ 718 w 1484"/>
                <a:gd name="T11" fmla="*/ 2 h 1894"/>
                <a:gd name="T12" fmla="*/ 526 w 1484"/>
                <a:gd name="T13" fmla="*/ 58 h 1894"/>
                <a:gd name="T14" fmla="*/ 374 w 1484"/>
                <a:gd name="T15" fmla="*/ 210 h 1894"/>
                <a:gd name="T16" fmla="*/ 304 w 1484"/>
                <a:gd name="T17" fmla="*/ 436 h 1894"/>
                <a:gd name="T18" fmla="*/ 312 w 1484"/>
                <a:gd name="T19" fmla="*/ 609 h 1894"/>
                <a:gd name="T20" fmla="*/ 378 w 1484"/>
                <a:gd name="T21" fmla="*/ 793 h 1894"/>
                <a:gd name="T22" fmla="*/ 224 w 1484"/>
                <a:gd name="T23" fmla="*/ 933 h 1894"/>
                <a:gd name="T24" fmla="*/ 82 w 1484"/>
                <a:gd name="T25" fmla="*/ 1169 h 1894"/>
                <a:gd name="T26" fmla="*/ 8 w 1484"/>
                <a:gd name="T27" fmla="*/ 1449 h 1894"/>
                <a:gd name="T28" fmla="*/ 4 w 1484"/>
                <a:gd name="T29" fmla="*/ 1650 h 1894"/>
                <a:gd name="T30" fmla="*/ 22 w 1484"/>
                <a:gd name="T31" fmla="*/ 1756 h 1894"/>
                <a:gd name="T32" fmla="*/ 70 w 1484"/>
                <a:gd name="T33" fmla="*/ 1802 h 1894"/>
                <a:gd name="T34" fmla="*/ 320 w 1484"/>
                <a:gd name="T35" fmla="*/ 1860 h 1894"/>
                <a:gd name="T36" fmla="*/ 742 w 1484"/>
                <a:gd name="T37" fmla="*/ 1894 h 1894"/>
                <a:gd name="T38" fmla="*/ 1082 w 1484"/>
                <a:gd name="T39" fmla="*/ 1872 h 1894"/>
                <a:gd name="T40" fmla="*/ 1402 w 1484"/>
                <a:gd name="T41" fmla="*/ 1806 h 1894"/>
                <a:gd name="T42" fmla="*/ 1456 w 1484"/>
                <a:gd name="T43" fmla="*/ 1768 h 1894"/>
                <a:gd name="T44" fmla="*/ 1476 w 1484"/>
                <a:gd name="T45" fmla="*/ 1690 h 1894"/>
                <a:gd name="T46" fmla="*/ 1482 w 1484"/>
                <a:gd name="T47" fmla="*/ 1508 h 1894"/>
                <a:gd name="T48" fmla="*/ 1424 w 1484"/>
                <a:gd name="T49" fmla="*/ 1223 h 1894"/>
                <a:gd name="T50" fmla="*/ 1294 w 1484"/>
                <a:gd name="T51" fmla="*/ 975 h 1894"/>
                <a:gd name="T52" fmla="*/ 1106 w 1484"/>
                <a:gd name="T53" fmla="*/ 793 h 1894"/>
                <a:gd name="T54" fmla="*/ 1154 w 1484"/>
                <a:gd name="T55" fmla="*/ 1662 h 1894"/>
                <a:gd name="T56" fmla="*/ 812 w 1484"/>
                <a:gd name="T57" fmla="*/ 1696 h 1894"/>
                <a:gd name="T58" fmla="*/ 532 w 1484"/>
                <a:gd name="T59" fmla="*/ 1688 h 1894"/>
                <a:gd name="T60" fmla="*/ 200 w 1484"/>
                <a:gd name="T61" fmla="*/ 1634 h 1894"/>
                <a:gd name="T62" fmla="*/ 200 w 1484"/>
                <a:gd name="T63" fmla="*/ 1522 h 1894"/>
                <a:gd name="T64" fmla="*/ 244 w 1484"/>
                <a:gd name="T65" fmla="*/ 1295 h 1894"/>
                <a:gd name="T66" fmla="*/ 344 w 1484"/>
                <a:gd name="T67" fmla="*/ 1099 h 1894"/>
                <a:gd name="T68" fmla="*/ 488 w 1484"/>
                <a:gd name="T69" fmla="*/ 957 h 1894"/>
                <a:gd name="T70" fmla="*/ 542 w 1484"/>
                <a:gd name="T71" fmla="*/ 903 h 1894"/>
                <a:gd name="T72" fmla="*/ 574 w 1484"/>
                <a:gd name="T73" fmla="*/ 819 h 1894"/>
                <a:gd name="T74" fmla="*/ 566 w 1484"/>
                <a:gd name="T75" fmla="*/ 729 h 1894"/>
                <a:gd name="T76" fmla="*/ 528 w 1484"/>
                <a:gd name="T77" fmla="*/ 649 h 1894"/>
                <a:gd name="T78" fmla="*/ 500 w 1484"/>
                <a:gd name="T79" fmla="*/ 516 h 1894"/>
                <a:gd name="T80" fmla="*/ 508 w 1484"/>
                <a:gd name="T81" fmla="*/ 398 h 1894"/>
                <a:gd name="T82" fmla="*/ 566 w 1484"/>
                <a:gd name="T83" fmla="*/ 278 h 1894"/>
                <a:gd name="T84" fmla="*/ 666 w 1484"/>
                <a:gd name="T85" fmla="*/ 210 h 1894"/>
                <a:gd name="T86" fmla="*/ 768 w 1484"/>
                <a:gd name="T87" fmla="*/ 200 h 1894"/>
                <a:gd name="T88" fmla="*/ 884 w 1484"/>
                <a:gd name="T89" fmla="*/ 244 h 1894"/>
                <a:gd name="T90" fmla="*/ 958 w 1484"/>
                <a:gd name="T91" fmla="*/ 344 h 1894"/>
                <a:gd name="T92" fmla="*/ 986 w 1484"/>
                <a:gd name="T93" fmla="*/ 488 h 1894"/>
                <a:gd name="T94" fmla="*/ 972 w 1484"/>
                <a:gd name="T95" fmla="*/ 596 h 1894"/>
                <a:gd name="T96" fmla="*/ 934 w 1484"/>
                <a:gd name="T97" fmla="*/ 695 h 1894"/>
                <a:gd name="T98" fmla="*/ 908 w 1484"/>
                <a:gd name="T99" fmla="*/ 783 h 1894"/>
                <a:gd name="T100" fmla="*/ 926 w 1484"/>
                <a:gd name="T101" fmla="*/ 871 h 1894"/>
                <a:gd name="T102" fmla="*/ 980 w 1484"/>
                <a:gd name="T103" fmla="*/ 945 h 1894"/>
                <a:gd name="T104" fmla="*/ 1088 w 1484"/>
                <a:gd name="T105" fmla="*/ 1035 h 1894"/>
                <a:gd name="T106" fmla="*/ 1206 w 1484"/>
                <a:gd name="T107" fmla="*/ 1213 h 1894"/>
                <a:gd name="T108" fmla="*/ 1274 w 1484"/>
                <a:gd name="T109" fmla="*/ 1429 h 1894"/>
                <a:gd name="T110" fmla="*/ 1286 w 1484"/>
                <a:gd name="T111" fmla="*/ 1600 h 18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84" h="1894">
                  <a:moveTo>
                    <a:pt x="1106" y="793"/>
                  </a:moveTo>
                  <a:lnTo>
                    <a:pt x="1106" y="793"/>
                  </a:lnTo>
                  <a:lnTo>
                    <a:pt x="1124" y="759"/>
                  </a:lnTo>
                  <a:lnTo>
                    <a:pt x="1140" y="723"/>
                  </a:lnTo>
                  <a:lnTo>
                    <a:pt x="1152" y="687"/>
                  </a:lnTo>
                  <a:lnTo>
                    <a:pt x="1164" y="649"/>
                  </a:lnTo>
                  <a:lnTo>
                    <a:pt x="1172" y="609"/>
                  </a:lnTo>
                  <a:lnTo>
                    <a:pt x="1178" y="570"/>
                  </a:lnTo>
                  <a:lnTo>
                    <a:pt x="1182" y="528"/>
                  </a:lnTo>
                  <a:lnTo>
                    <a:pt x="1184" y="488"/>
                  </a:lnTo>
                  <a:lnTo>
                    <a:pt x="1184" y="488"/>
                  </a:lnTo>
                  <a:lnTo>
                    <a:pt x="1182" y="436"/>
                  </a:lnTo>
                  <a:lnTo>
                    <a:pt x="1176" y="386"/>
                  </a:lnTo>
                  <a:lnTo>
                    <a:pt x="1164" y="338"/>
                  </a:lnTo>
                  <a:lnTo>
                    <a:pt x="1150" y="292"/>
                  </a:lnTo>
                  <a:lnTo>
                    <a:pt x="1132" y="250"/>
                  </a:lnTo>
                  <a:lnTo>
                    <a:pt x="1112" y="210"/>
                  </a:lnTo>
                  <a:lnTo>
                    <a:pt x="1086" y="172"/>
                  </a:lnTo>
                  <a:lnTo>
                    <a:pt x="1058" y="138"/>
                  </a:lnTo>
                  <a:lnTo>
                    <a:pt x="1028" y="108"/>
                  </a:lnTo>
                  <a:lnTo>
                    <a:pt x="994" y="80"/>
                  </a:lnTo>
                  <a:lnTo>
                    <a:pt x="958" y="58"/>
                  </a:lnTo>
                  <a:lnTo>
                    <a:pt x="920" y="38"/>
                  </a:lnTo>
                  <a:lnTo>
                    <a:pt x="878" y="22"/>
                  </a:lnTo>
                  <a:lnTo>
                    <a:pt x="834" y="10"/>
                  </a:lnTo>
                  <a:lnTo>
                    <a:pt x="790" y="4"/>
                  </a:lnTo>
                  <a:lnTo>
                    <a:pt x="766" y="2"/>
                  </a:lnTo>
                  <a:lnTo>
                    <a:pt x="742" y="0"/>
                  </a:lnTo>
                  <a:lnTo>
                    <a:pt x="742" y="0"/>
                  </a:lnTo>
                  <a:lnTo>
                    <a:pt x="718" y="2"/>
                  </a:lnTo>
                  <a:lnTo>
                    <a:pt x="696" y="4"/>
                  </a:lnTo>
                  <a:lnTo>
                    <a:pt x="650" y="10"/>
                  </a:lnTo>
                  <a:lnTo>
                    <a:pt x="606" y="22"/>
                  </a:lnTo>
                  <a:lnTo>
                    <a:pt x="566" y="38"/>
                  </a:lnTo>
                  <a:lnTo>
                    <a:pt x="526" y="58"/>
                  </a:lnTo>
                  <a:lnTo>
                    <a:pt x="490" y="80"/>
                  </a:lnTo>
                  <a:lnTo>
                    <a:pt x="456" y="108"/>
                  </a:lnTo>
                  <a:lnTo>
                    <a:pt x="426" y="138"/>
                  </a:lnTo>
                  <a:lnTo>
                    <a:pt x="398" y="172"/>
                  </a:lnTo>
                  <a:lnTo>
                    <a:pt x="374" y="210"/>
                  </a:lnTo>
                  <a:lnTo>
                    <a:pt x="352" y="250"/>
                  </a:lnTo>
                  <a:lnTo>
                    <a:pt x="334" y="292"/>
                  </a:lnTo>
                  <a:lnTo>
                    <a:pt x="320" y="338"/>
                  </a:lnTo>
                  <a:lnTo>
                    <a:pt x="310" y="386"/>
                  </a:lnTo>
                  <a:lnTo>
                    <a:pt x="304" y="436"/>
                  </a:lnTo>
                  <a:lnTo>
                    <a:pt x="302" y="488"/>
                  </a:lnTo>
                  <a:lnTo>
                    <a:pt x="302" y="488"/>
                  </a:lnTo>
                  <a:lnTo>
                    <a:pt x="302" y="528"/>
                  </a:lnTo>
                  <a:lnTo>
                    <a:pt x="306" y="570"/>
                  </a:lnTo>
                  <a:lnTo>
                    <a:pt x="312" y="609"/>
                  </a:lnTo>
                  <a:lnTo>
                    <a:pt x="320" y="649"/>
                  </a:lnTo>
                  <a:lnTo>
                    <a:pt x="332" y="687"/>
                  </a:lnTo>
                  <a:lnTo>
                    <a:pt x="346" y="723"/>
                  </a:lnTo>
                  <a:lnTo>
                    <a:pt x="360" y="759"/>
                  </a:lnTo>
                  <a:lnTo>
                    <a:pt x="378" y="793"/>
                  </a:lnTo>
                  <a:lnTo>
                    <a:pt x="378" y="793"/>
                  </a:lnTo>
                  <a:lnTo>
                    <a:pt x="338" y="823"/>
                  </a:lnTo>
                  <a:lnTo>
                    <a:pt x="298" y="855"/>
                  </a:lnTo>
                  <a:lnTo>
                    <a:pt x="260" y="893"/>
                  </a:lnTo>
                  <a:lnTo>
                    <a:pt x="224" y="933"/>
                  </a:lnTo>
                  <a:lnTo>
                    <a:pt x="192" y="975"/>
                  </a:lnTo>
                  <a:lnTo>
                    <a:pt x="160" y="1021"/>
                  </a:lnTo>
                  <a:lnTo>
                    <a:pt x="132" y="1067"/>
                  </a:lnTo>
                  <a:lnTo>
                    <a:pt x="106" y="1117"/>
                  </a:lnTo>
                  <a:lnTo>
                    <a:pt x="82" y="1169"/>
                  </a:lnTo>
                  <a:lnTo>
                    <a:pt x="60" y="1223"/>
                  </a:lnTo>
                  <a:lnTo>
                    <a:pt x="42" y="1277"/>
                  </a:lnTo>
                  <a:lnTo>
                    <a:pt x="28" y="1333"/>
                  </a:lnTo>
                  <a:lnTo>
                    <a:pt x="16" y="1391"/>
                  </a:lnTo>
                  <a:lnTo>
                    <a:pt x="8" y="1449"/>
                  </a:lnTo>
                  <a:lnTo>
                    <a:pt x="2" y="1508"/>
                  </a:lnTo>
                  <a:lnTo>
                    <a:pt x="0" y="1568"/>
                  </a:lnTo>
                  <a:lnTo>
                    <a:pt x="0" y="1568"/>
                  </a:lnTo>
                  <a:lnTo>
                    <a:pt x="2" y="1608"/>
                  </a:lnTo>
                  <a:lnTo>
                    <a:pt x="4" y="1650"/>
                  </a:lnTo>
                  <a:lnTo>
                    <a:pt x="8" y="1690"/>
                  </a:lnTo>
                  <a:lnTo>
                    <a:pt x="14" y="1730"/>
                  </a:lnTo>
                  <a:lnTo>
                    <a:pt x="14" y="1730"/>
                  </a:lnTo>
                  <a:lnTo>
                    <a:pt x="18" y="1744"/>
                  </a:lnTo>
                  <a:lnTo>
                    <a:pt x="22" y="1756"/>
                  </a:lnTo>
                  <a:lnTo>
                    <a:pt x="30" y="1768"/>
                  </a:lnTo>
                  <a:lnTo>
                    <a:pt x="38" y="1778"/>
                  </a:lnTo>
                  <a:lnTo>
                    <a:pt x="48" y="1788"/>
                  </a:lnTo>
                  <a:lnTo>
                    <a:pt x="58" y="1796"/>
                  </a:lnTo>
                  <a:lnTo>
                    <a:pt x="70" y="1802"/>
                  </a:lnTo>
                  <a:lnTo>
                    <a:pt x="82" y="1806"/>
                  </a:lnTo>
                  <a:lnTo>
                    <a:pt x="82" y="1806"/>
                  </a:lnTo>
                  <a:lnTo>
                    <a:pt x="160" y="1826"/>
                  </a:lnTo>
                  <a:lnTo>
                    <a:pt x="240" y="1844"/>
                  </a:lnTo>
                  <a:lnTo>
                    <a:pt x="320" y="1860"/>
                  </a:lnTo>
                  <a:lnTo>
                    <a:pt x="402" y="1872"/>
                  </a:lnTo>
                  <a:lnTo>
                    <a:pt x="486" y="1882"/>
                  </a:lnTo>
                  <a:lnTo>
                    <a:pt x="570" y="1890"/>
                  </a:lnTo>
                  <a:lnTo>
                    <a:pt x="656" y="1894"/>
                  </a:lnTo>
                  <a:lnTo>
                    <a:pt x="742" y="1894"/>
                  </a:lnTo>
                  <a:lnTo>
                    <a:pt x="742" y="1894"/>
                  </a:lnTo>
                  <a:lnTo>
                    <a:pt x="828" y="1894"/>
                  </a:lnTo>
                  <a:lnTo>
                    <a:pt x="914" y="1890"/>
                  </a:lnTo>
                  <a:lnTo>
                    <a:pt x="998" y="1882"/>
                  </a:lnTo>
                  <a:lnTo>
                    <a:pt x="1082" y="1872"/>
                  </a:lnTo>
                  <a:lnTo>
                    <a:pt x="1164" y="1860"/>
                  </a:lnTo>
                  <a:lnTo>
                    <a:pt x="1244" y="1844"/>
                  </a:lnTo>
                  <a:lnTo>
                    <a:pt x="1324" y="1826"/>
                  </a:lnTo>
                  <a:lnTo>
                    <a:pt x="1402" y="1806"/>
                  </a:lnTo>
                  <a:lnTo>
                    <a:pt x="1402" y="1806"/>
                  </a:lnTo>
                  <a:lnTo>
                    <a:pt x="1416" y="1802"/>
                  </a:lnTo>
                  <a:lnTo>
                    <a:pt x="1426" y="1796"/>
                  </a:lnTo>
                  <a:lnTo>
                    <a:pt x="1438" y="1788"/>
                  </a:lnTo>
                  <a:lnTo>
                    <a:pt x="1448" y="1778"/>
                  </a:lnTo>
                  <a:lnTo>
                    <a:pt x="1456" y="1768"/>
                  </a:lnTo>
                  <a:lnTo>
                    <a:pt x="1462" y="1756"/>
                  </a:lnTo>
                  <a:lnTo>
                    <a:pt x="1466" y="1744"/>
                  </a:lnTo>
                  <a:lnTo>
                    <a:pt x="1470" y="1730"/>
                  </a:lnTo>
                  <a:lnTo>
                    <a:pt x="1470" y="1730"/>
                  </a:lnTo>
                  <a:lnTo>
                    <a:pt x="1476" y="1690"/>
                  </a:lnTo>
                  <a:lnTo>
                    <a:pt x="1480" y="1650"/>
                  </a:lnTo>
                  <a:lnTo>
                    <a:pt x="1484" y="1608"/>
                  </a:lnTo>
                  <a:lnTo>
                    <a:pt x="1484" y="1568"/>
                  </a:lnTo>
                  <a:lnTo>
                    <a:pt x="1484" y="1568"/>
                  </a:lnTo>
                  <a:lnTo>
                    <a:pt x="1482" y="1508"/>
                  </a:lnTo>
                  <a:lnTo>
                    <a:pt x="1478" y="1449"/>
                  </a:lnTo>
                  <a:lnTo>
                    <a:pt x="1468" y="1391"/>
                  </a:lnTo>
                  <a:lnTo>
                    <a:pt x="1456" y="1333"/>
                  </a:lnTo>
                  <a:lnTo>
                    <a:pt x="1442" y="1277"/>
                  </a:lnTo>
                  <a:lnTo>
                    <a:pt x="1424" y="1223"/>
                  </a:lnTo>
                  <a:lnTo>
                    <a:pt x="1404" y="1169"/>
                  </a:lnTo>
                  <a:lnTo>
                    <a:pt x="1380" y="1117"/>
                  </a:lnTo>
                  <a:lnTo>
                    <a:pt x="1354" y="1067"/>
                  </a:lnTo>
                  <a:lnTo>
                    <a:pt x="1324" y="1021"/>
                  </a:lnTo>
                  <a:lnTo>
                    <a:pt x="1294" y="975"/>
                  </a:lnTo>
                  <a:lnTo>
                    <a:pt x="1260" y="933"/>
                  </a:lnTo>
                  <a:lnTo>
                    <a:pt x="1224" y="893"/>
                  </a:lnTo>
                  <a:lnTo>
                    <a:pt x="1188" y="855"/>
                  </a:lnTo>
                  <a:lnTo>
                    <a:pt x="1148" y="823"/>
                  </a:lnTo>
                  <a:lnTo>
                    <a:pt x="1106" y="793"/>
                  </a:lnTo>
                  <a:lnTo>
                    <a:pt x="1106" y="793"/>
                  </a:lnTo>
                  <a:close/>
                  <a:moveTo>
                    <a:pt x="1284" y="1634"/>
                  </a:moveTo>
                  <a:lnTo>
                    <a:pt x="1284" y="1634"/>
                  </a:lnTo>
                  <a:lnTo>
                    <a:pt x="1220" y="1648"/>
                  </a:lnTo>
                  <a:lnTo>
                    <a:pt x="1154" y="1662"/>
                  </a:lnTo>
                  <a:lnTo>
                    <a:pt x="1088" y="1672"/>
                  </a:lnTo>
                  <a:lnTo>
                    <a:pt x="1020" y="1680"/>
                  </a:lnTo>
                  <a:lnTo>
                    <a:pt x="952" y="1688"/>
                  </a:lnTo>
                  <a:lnTo>
                    <a:pt x="882" y="1692"/>
                  </a:lnTo>
                  <a:lnTo>
                    <a:pt x="812" y="1696"/>
                  </a:lnTo>
                  <a:lnTo>
                    <a:pt x="742" y="1698"/>
                  </a:lnTo>
                  <a:lnTo>
                    <a:pt x="742" y="1698"/>
                  </a:lnTo>
                  <a:lnTo>
                    <a:pt x="672" y="1696"/>
                  </a:lnTo>
                  <a:lnTo>
                    <a:pt x="602" y="1694"/>
                  </a:lnTo>
                  <a:lnTo>
                    <a:pt x="532" y="1688"/>
                  </a:lnTo>
                  <a:lnTo>
                    <a:pt x="464" y="1682"/>
                  </a:lnTo>
                  <a:lnTo>
                    <a:pt x="398" y="1672"/>
                  </a:lnTo>
                  <a:lnTo>
                    <a:pt x="330" y="1662"/>
                  </a:lnTo>
                  <a:lnTo>
                    <a:pt x="266" y="1648"/>
                  </a:lnTo>
                  <a:lnTo>
                    <a:pt x="200" y="1634"/>
                  </a:lnTo>
                  <a:lnTo>
                    <a:pt x="200" y="1634"/>
                  </a:lnTo>
                  <a:lnTo>
                    <a:pt x="198" y="1600"/>
                  </a:lnTo>
                  <a:lnTo>
                    <a:pt x="198" y="1568"/>
                  </a:lnTo>
                  <a:lnTo>
                    <a:pt x="198" y="1568"/>
                  </a:lnTo>
                  <a:lnTo>
                    <a:pt x="200" y="1522"/>
                  </a:lnTo>
                  <a:lnTo>
                    <a:pt x="204" y="1476"/>
                  </a:lnTo>
                  <a:lnTo>
                    <a:pt x="210" y="1429"/>
                  </a:lnTo>
                  <a:lnTo>
                    <a:pt x="218" y="1383"/>
                  </a:lnTo>
                  <a:lnTo>
                    <a:pt x="230" y="1339"/>
                  </a:lnTo>
                  <a:lnTo>
                    <a:pt x="244" y="1295"/>
                  </a:lnTo>
                  <a:lnTo>
                    <a:pt x="260" y="1253"/>
                  </a:lnTo>
                  <a:lnTo>
                    <a:pt x="278" y="1213"/>
                  </a:lnTo>
                  <a:lnTo>
                    <a:pt x="298" y="1173"/>
                  </a:lnTo>
                  <a:lnTo>
                    <a:pt x="320" y="1135"/>
                  </a:lnTo>
                  <a:lnTo>
                    <a:pt x="344" y="1099"/>
                  </a:lnTo>
                  <a:lnTo>
                    <a:pt x="370" y="1067"/>
                  </a:lnTo>
                  <a:lnTo>
                    <a:pt x="398" y="1035"/>
                  </a:lnTo>
                  <a:lnTo>
                    <a:pt x="426" y="1005"/>
                  </a:lnTo>
                  <a:lnTo>
                    <a:pt x="458" y="979"/>
                  </a:lnTo>
                  <a:lnTo>
                    <a:pt x="488" y="957"/>
                  </a:lnTo>
                  <a:lnTo>
                    <a:pt x="488" y="957"/>
                  </a:lnTo>
                  <a:lnTo>
                    <a:pt x="504" y="945"/>
                  </a:lnTo>
                  <a:lnTo>
                    <a:pt x="518" y="931"/>
                  </a:lnTo>
                  <a:lnTo>
                    <a:pt x="530" y="919"/>
                  </a:lnTo>
                  <a:lnTo>
                    <a:pt x="542" y="903"/>
                  </a:lnTo>
                  <a:lnTo>
                    <a:pt x="552" y="887"/>
                  </a:lnTo>
                  <a:lnTo>
                    <a:pt x="560" y="871"/>
                  </a:lnTo>
                  <a:lnTo>
                    <a:pt x="566" y="855"/>
                  </a:lnTo>
                  <a:lnTo>
                    <a:pt x="570" y="837"/>
                  </a:lnTo>
                  <a:lnTo>
                    <a:pt x="574" y="819"/>
                  </a:lnTo>
                  <a:lnTo>
                    <a:pt x="576" y="801"/>
                  </a:lnTo>
                  <a:lnTo>
                    <a:pt x="576" y="783"/>
                  </a:lnTo>
                  <a:lnTo>
                    <a:pt x="574" y="765"/>
                  </a:lnTo>
                  <a:lnTo>
                    <a:pt x="572" y="747"/>
                  </a:lnTo>
                  <a:lnTo>
                    <a:pt x="566" y="729"/>
                  </a:lnTo>
                  <a:lnTo>
                    <a:pt x="560" y="711"/>
                  </a:lnTo>
                  <a:lnTo>
                    <a:pt x="550" y="695"/>
                  </a:lnTo>
                  <a:lnTo>
                    <a:pt x="550" y="695"/>
                  </a:lnTo>
                  <a:lnTo>
                    <a:pt x="538" y="673"/>
                  </a:lnTo>
                  <a:lnTo>
                    <a:pt x="528" y="649"/>
                  </a:lnTo>
                  <a:lnTo>
                    <a:pt x="520" y="623"/>
                  </a:lnTo>
                  <a:lnTo>
                    <a:pt x="512" y="596"/>
                  </a:lnTo>
                  <a:lnTo>
                    <a:pt x="506" y="570"/>
                  </a:lnTo>
                  <a:lnTo>
                    <a:pt x="502" y="544"/>
                  </a:lnTo>
                  <a:lnTo>
                    <a:pt x="500" y="516"/>
                  </a:lnTo>
                  <a:lnTo>
                    <a:pt x="498" y="488"/>
                  </a:lnTo>
                  <a:lnTo>
                    <a:pt x="498" y="488"/>
                  </a:lnTo>
                  <a:lnTo>
                    <a:pt x="500" y="456"/>
                  </a:lnTo>
                  <a:lnTo>
                    <a:pt x="504" y="426"/>
                  </a:lnTo>
                  <a:lnTo>
                    <a:pt x="508" y="398"/>
                  </a:lnTo>
                  <a:lnTo>
                    <a:pt x="516" y="370"/>
                  </a:lnTo>
                  <a:lnTo>
                    <a:pt x="526" y="344"/>
                  </a:lnTo>
                  <a:lnTo>
                    <a:pt x="538" y="320"/>
                  </a:lnTo>
                  <a:lnTo>
                    <a:pt x="550" y="298"/>
                  </a:lnTo>
                  <a:lnTo>
                    <a:pt x="566" y="278"/>
                  </a:lnTo>
                  <a:lnTo>
                    <a:pt x="582" y="260"/>
                  </a:lnTo>
                  <a:lnTo>
                    <a:pt x="602" y="244"/>
                  </a:lnTo>
                  <a:lnTo>
                    <a:pt x="622" y="230"/>
                  </a:lnTo>
                  <a:lnTo>
                    <a:pt x="642" y="220"/>
                  </a:lnTo>
                  <a:lnTo>
                    <a:pt x="666" y="210"/>
                  </a:lnTo>
                  <a:lnTo>
                    <a:pt x="690" y="204"/>
                  </a:lnTo>
                  <a:lnTo>
                    <a:pt x="716" y="200"/>
                  </a:lnTo>
                  <a:lnTo>
                    <a:pt x="742" y="198"/>
                  </a:lnTo>
                  <a:lnTo>
                    <a:pt x="742" y="198"/>
                  </a:lnTo>
                  <a:lnTo>
                    <a:pt x="768" y="200"/>
                  </a:lnTo>
                  <a:lnTo>
                    <a:pt x="794" y="204"/>
                  </a:lnTo>
                  <a:lnTo>
                    <a:pt x="818" y="210"/>
                  </a:lnTo>
                  <a:lnTo>
                    <a:pt x="842" y="220"/>
                  </a:lnTo>
                  <a:lnTo>
                    <a:pt x="864" y="230"/>
                  </a:lnTo>
                  <a:lnTo>
                    <a:pt x="884" y="244"/>
                  </a:lnTo>
                  <a:lnTo>
                    <a:pt x="902" y="260"/>
                  </a:lnTo>
                  <a:lnTo>
                    <a:pt x="918" y="278"/>
                  </a:lnTo>
                  <a:lnTo>
                    <a:pt x="934" y="298"/>
                  </a:lnTo>
                  <a:lnTo>
                    <a:pt x="948" y="320"/>
                  </a:lnTo>
                  <a:lnTo>
                    <a:pt x="958" y="344"/>
                  </a:lnTo>
                  <a:lnTo>
                    <a:pt x="968" y="370"/>
                  </a:lnTo>
                  <a:lnTo>
                    <a:pt x="976" y="398"/>
                  </a:lnTo>
                  <a:lnTo>
                    <a:pt x="982" y="426"/>
                  </a:lnTo>
                  <a:lnTo>
                    <a:pt x="984" y="456"/>
                  </a:lnTo>
                  <a:lnTo>
                    <a:pt x="986" y="488"/>
                  </a:lnTo>
                  <a:lnTo>
                    <a:pt x="986" y="488"/>
                  </a:lnTo>
                  <a:lnTo>
                    <a:pt x="984" y="516"/>
                  </a:lnTo>
                  <a:lnTo>
                    <a:pt x="982" y="542"/>
                  </a:lnTo>
                  <a:lnTo>
                    <a:pt x="978" y="570"/>
                  </a:lnTo>
                  <a:lnTo>
                    <a:pt x="972" y="596"/>
                  </a:lnTo>
                  <a:lnTo>
                    <a:pt x="966" y="623"/>
                  </a:lnTo>
                  <a:lnTo>
                    <a:pt x="956" y="649"/>
                  </a:lnTo>
                  <a:lnTo>
                    <a:pt x="946" y="673"/>
                  </a:lnTo>
                  <a:lnTo>
                    <a:pt x="934" y="695"/>
                  </a:lnTo>
                  <a:lnTo>
                    <a:pt x="934" y="695"/>
                  </a:lnTo>
                  <a:lnTo>
                    <a:pt x="926" y="713"/>
                  </a:lnTo>
                  <a:lnTo>
                    <a:pt x="918" y="729"/>
                  </a:lnTo>
                  <a:lnTo>
                    <a:pt x="914" y="747"/>
                  </a:lnTo>
                  <a:lnTo>
                    <a:pt x="910" y="765"/>
                  </a:lnTo>
                  <a:lnTo>
                    <a:pt x="908" y="783"/>
                  </a:lnTo>
                  <a:lnTo>
                    <a:pt x="908" y="803"/>
                  </a:lnTo>
                  <a:lnTo>
                    <a:pt x="910" y="821"/>
                  </a:lnTo>
                  <a:lnTo>
                    <a:pt x="914" y="837"/>
                  </a:lnTo>
                  <a:lnTo>
                    <a:pt x="918" y="855"/>
                  </a:lnTo>
                  <a:lnTo>
                    <a:pt x="926" y="871"/>
                  </a:lnTo>
                  <a:lnTo>
                    <a:pt x="934" y="889"/>
                  </a:lnTo>
                  <a:lnTo>
                    <a:pt x="944" y="903"/>
                  </a:lnTo>
                  <a:lnTo>
                    <a:pt x="954" y="919"/>
                  </a:lnTo>
                  <a:lnTo>
                    <a:pt x="966" y="931"/>
                  </a:lnTo>
                  <a:lnTo>
                    <a:pt x="980" y="945"/>
                  </a:lnTo>
                  <a:lnTo>
                    <a:pt x="996" y="957"/>
                  </a:lnTo>
                  <a:lnTo>
                    <a:pt x="996" y="957"/>
                  </a:lnTo>
                  <a:lnTo>
                    <a:pt x="1028" y="979"/>
                  </a:lnTo>
                  <a:lnTo>
                    <a:pt x="1058" y="1005"/>
                  </a:lnTo>
                  <a:lnTo>
                    <a:pt x="1088" y="1035"/>
                  </a:lnTo>
                  <a:lnTo>
                    <a:pt x="1114" y="1067"/>
                  </a:lnTo>
                  <a:lnTo>
                    <a:pt x="1140" y="1099"/>
                  </a:lnTo>
                  <a:lnTo>
                    <a:pt x="1164" y="1135"/>
                  </a:lnTo>
                  <a:lnTo>
                    <a:pt x="1186" y="1173"/>
                  </a:lnTo>
                  <a:lnTo>
                    <a:pt x="1206" y="1213"/>
                  </a:lnTo>
                  <a:lnTo>
                    <a:pt x="1224" y="1253"/>
                  </a:lnTo>
                  <a:lnTo>
                    <a:pt x="1240" y="1295"/>
                  </a:lnTo>
                  <a:lnTo>
                    <a:pt x="1254" y="1339"/>
                  </a:lnTo>
                  <a:lnTo>
                    <a:pt x="1266" y="1383"/>
                  </a:lnTo>
                  <a:lnTo>
                    <a:pt x="1274" y="1429"/>
                  </a:lnTo>
                  <a:lnTo>
                    <a:pt x="1282" y="1476"/>
                  </a:lnTo>
                  <a:lnTo>
                    <a:pt x="1286" y="1522"/>
                  </a:lnTo>
                  <a:lnTo>
                    <a:pt x="1286" y="1568"/>
                  </a:lnTo>
                  <a:lnTo>
                    <a:pt x="1286" y="1568"/>
                  </a:lnTo>
                  <a:lnTo>
                    <a:pt x="1286" y="1600"/>
                  </a:lnTo>
                  <a:lnTo>
                    <a:pt x="1284" y="1634"/>
                  </a:lnTo>
                  <a:lnTo>
                    <a:pt x="1284" y="16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26" name="Freeform 25"/>
            <p:cNvSpPr>
              <a:spLocks noEditPoints="1"/>
            </p:cNvSpPr>
            <p:nvPr/>
          </p:nvSpPr>
          <p:spPr bwMode="auto">
            <a:xfrm>
              <a:off x="6661150" y="3152775"/>
              <a:ext cx="2355850" cy="3006725"/>
            </a:xfrm>
            <a:custGeom>
              <a:avLst/>
              <a:gdLst>
                <a:gd name="T0" fmla="*/ 1152 w 1484"/>
                <a:gd name="T1" fmla="*/ 687 h 1894"/>
                <a:gd name="T2" fmla="*/ 1184 w 1484"/>
                <a:gd name="T3" fmla="*/ 488 h 1894"/>
                <a:gd name="T4" fmla="*/ 1150 w 1484"/>
                <a:gd name="T5" fmla="*/ 292 h 1894"/>
                <a:gd name="T6" fmla="*/ 1028 w 1484"/>
                <a:gd name="T7" fmla="*/ 108 h 1894"/>
                <a:gd name="T8" fmla="*/ 834 w 1484"/>
                <a:gd name="T9" fmla="*/ 10 h 1894"/>
                <a:gd name="T10" fmla="*/ 718 w 1484"/>
                <a:gd name="T11" fmla="*/ 2 h 1894"/>
                <a:gd name="T12" fmla="*/ 526 w 1484"/>
                <a:gd name="T13" fmla="*/ 58 h 1894"/>
                <a:gd name="T14" fmla="*/ 374 w 1484"/>
                <a:gd name="T15" fmla="*/ 210 h 1894"/>
                <a:gd name="T16" fmla="*/ 304 w 1484"/>
                <a:gd name="T17" fmla="*/ 436 h 1894"/>
                <a:gd name="T18" fmla="*/ 312 w 1484"/>
                <a:gd name="T19" fmla="*/ 609 h 1894"/>
                <a:gd name="T20" fmla="*/ 378 w 1484"/>
                <a:gd name="T21" fmla="*/ 793 h 1894"/>
                <a:gd name="T22" fmla="*/ 224 w 1484"/>
                <a:gd name="T23" fmla="*/ 933 h 1894"/>
                <a:gd name="T24" fmla="*/ 82 w 1484"/>
                <a:gd name="T25" fmla="*/ 1169 h 1894"/>
                <a:gd name="T26" fmla="*/ 8 w 1484"/>
                <a:gd name="T27" fmla="*/ 1449 h 1894"/>
                <a:gd name="T28" fmla="*/ 4 w 1484"/>
                <a:gd name="T29" fmla="*/ 1650 h 1894"/>
                <a:gd name="T30" fmla="*/ 22 w 1484"/>
                <a:gd name="T31" fmla="*/ 1756 h 1894"/>
                <a:gd name="T32" fmla="*/ 70 w 1484"/>
                <a:gd name="T33" fmla="*/ 1802 h 1894"/>
                <a:gd name="T34" fmla="*/ 320 w 1484"/>
                <a:gd name="T35" fmla="*/ 1860 h 1894"/>
                <a:gd name="T36" fmla="*/ 742 w 1484"/>
                <a:gd name="T37" fmla="*/ 1894 h 1894"/>
                <a:gd name="T38" fmla="*/ 1082 w 1484"/>
                <a:gd name="T39" fmla="*/ 1872 h 1894"/>
                <a:gd name="T40" fmla="*/ 1402 w 1484"/>
                <a:gd name="T41" fmla="*/ 1806 h 1894"/>
                <a:gd name="T42" fmla="*/ 1456 w 1484"/>
                <a:gd name="T43" fmla="*/ 1768 h 1894"/>
                <a:gd name="T44" fmla="*/ 1476 w 1484"/>
                <a:gd name="T45" fmla="*/ 1690 h 1894"/>
                <a:gd name="T46" fmla="*/ 1482 w 1484"/>
                <a:gd name="T47" fmla="*/ 1508 h 1894"/>
                <a:gd name="T48" fmla="*/ 1424 w 1484"/>
                <a:gd name="T49" fmla="*/ 1223 h 1894"/>
                <a:gd name="T50" fmla="*/ 1294 w 1484"/>
                <a:gd name="T51" fmla="*/ 975 h 1894"/>
                <a:gd name="T52" fmla="*/ 1106 w 1484"/>
                <a:gd name="T53" fmla="*/ 793 h 1894"/>
                <a:gd name="T54" fmla="*/ 1154 w 1484"/>
                <a:gd name="T55" fmla="*/ 1662 h 1894"/>
                <a:gd name="T56" fmla="*/ 812 w 1484"/>
                <a:gd name="T57" fmla="*/ 1696 h 1894"/>
                <a:gd name="T58" fmla="*/ 532 w 1484"/>
                <a:gd name="T59" fmla="*/ 1688 h 1894"/>
                <a:gd name="T60" fmla="*/ 200 w 1484"/>
                <a:gd name="T61" fmla="*/ 1634 h 1894"/>
                <a:gd name="T62" fmla="*/ 200 w 1484"/>
                <a:gd name="T63" fmla="*/ 1522 h 1894"/>
                <a:gd name="T64" fmla="*/ 244 w 1484"/>
                <a:gd name="T65" fmla="*/ 1295 h 1894"/>
                <a:gd name="T66" fmla="*/ 344 w 1484"/>
                <a:gd name="T67" fmla="*/ 1099 h 1894"/>
                <a:gd name="T68" fmla="*/ 488 w 1484"/>
                <a:gd name="T69" fmla="*/ 957 h 1894"/>
                <a:gd name="T70" fmla="*/ 542 w 1484"/>
                <a:gd name="T71" fmla="*/ 903 h 1894"/>
                <a:gd name="T72" fmla="*/ 574 w 1484"/>
                <a:gd name="T73" fmla="*/ 819 h 1894"/>
                <a:gd name="T74" fmla="*/ 566 w 1484"/>
                <a:gd name="T75" fmla="*/ 729 h 1894"/>
                <a:gd name="T76" fmla="*/ 528 w 1484"/>
                <a:gd name="T77" fmla="*/ 649 h 1894"/>
                <a:gd name="T78" fmla="*/ 500 w 1484"/>
                <a:gd name="T79" fmla="*/ 516 h 1894"/>
                <a:gd name="T80" fmla="*/ 508 w 1484"/>
                <a:gd name="T81" fmla="*/ 398 h 1894"/>
                <a:gd name="T82" fmla="*/ 566 w 1484"/>
                <a:gd name="T83" fmla="*/ 278 h 1894"/>
                <a:gd name="T84" fmla="*/ 666 w 1484"/>
                <a:gd name="T85" fmla="*/ 210 h 1894"/>
                <a:gd name="T86" fmla="*/ 768 w 1484"/>
                <a:gd name="T87" fmla="*/ 200 h 1894"/>
                <a:gd name="T88" fmla="*/ 884 w 1484"/>
                <a:gd name="T89" fmla="*/ 244 h 1894"/>
                <a:gd name="T90" fmla="*/ 958 w 1484"/>
                <a:gd name="T91" fmla="*/ 344 h 1894"/>
                <a:gd name="T92" fmla="*/ 986 w 1484"/>
                <a:gd name="T93" fmla="*/ 488 h 1894"/>
                <a:gd name="T94" fmla="*/ 972 w 1484"/>
                <a:gd name="T95" fmla="*/ 596 h 1894"/>
                <a:gd name="T96" fmla="*/ 934 w 1484"/>
                <a:gd name="T97" fmla="*/ 695 h 1894"/>
                <a:gd name="T98" fmla="*/ 908 w 1484"/>
                <a:gd name="T99" fmla="*/ 783 h 1894"/>
                <a:gd name="T100" fmla="*/ 926 w 1484"/>
                <a:gd name="T101" fmla="*/ 871 h 1894"/>
                <a:gd name="T102" fmla="*/ 980 w 1484"/>
                <a:gd name="T103" fmla="*/ 945 h 1894"/>
                <a:gd name="T104" fmla="*/ 1088 w 1484"/>
                <a:gd name="T105" fmla="*/ 1035 h 1894"/>
                <a:gd name="T106" fmla="*/ 1206 w 1484"/>
                <a:gd name="T107" fmla="*/ 1213 h 1894"/>
                <a:gd name="T108" fmla="*/ 1274 w 1484"/>
                <a:gd name="T109" fmla="*/ 1429 h 1894"/>
                <a:gd name="T110" fmla="*/ 1286 w 1484"/>
                <a:gd name="T111" fmla="*/ 1600 h 18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84" h="1894">
                  <a:moveTo>
                    <a:pt x="1106" y="793"/>
                  </a:moveTo>
                  <a:lnTo>
                    <a:pt x="1106" y="793"/>
                  </a:lnTo>
                  <a:lnTo>
                    <a:pt x="1124" y="759"/>
                  </a:lnTo>
                  <a:lnTo>
                    <a:pt x="1140" y="723"/>
                  </a:lnTo>
                  <a:lnTo>
                    <a:pt x="1152" y="687"/>
                  </a:lnTo>
                  <a:lnTo>
                    <a:pt x="1164" y="649"/>
                  </a:lnTo>
                  <a:lnTo>
                    <a:pt x="1172" y="609"/>
                  </a:lnTo>
                  <a:lnTo>
                    <a:pt x="1178" y="570"/>
                  </a:lnTo>
                  <a:lnTo>
                    <a:pt x="1182" y="528"/>
                  </a:lnTo>
                  <a:lnTo>
                    <a:pt x="1184" y="488"/>
                  </a:lnTo>
                  <a:lnTo>
                    <a:pt x="1184" y="488"/>
                  </a:lnTo>
                  <a:lnTo>
                    <a:pt x="1182" y="436"/>
                  </a:lnTo>
                  <a:lnTo>
                    <a:pt x="1174" y="386"/>
                  </a:lnTo>
                  <a:lnTo>
                    <a:pt x="1164" y="338"/>
                  </a:lnTo>
                  <a:lnTo>
                    <a:pt x="1150" y="292"/>
                  </a:lnTo>
                  <a:lnTo>
                    <a:pt x="1132" y="250"/>
                  </a:lnTo>
                  <a:lnTo>
                    <a:pt x="1112" y="210"/>
                  </a:lnTo>
                  <a:lnTo>
                    <a:pt x="1086" y="172"/>
                  </a:lnTo>
                  <a:lnTo>
                    <a:pt x="1058" y="138"/>
                  </a:lnTo>
                  <a:lnTo>
                    <a:pt x="1028" y="108"/>
                  </a:lnTo>
                  <a:lnTo>
                    <a:pt x="994" y="80"/>
                  </a:lnTo>
                  <a:lnTo>
                    <a:pt x="958" y="58"/>
                  </a:lnTo>
                  <a:lnTo>
                    <a:pt x="920" y="38"/>
                  </a:lnTo>
                  <a:lnTo>
                    <a:pt x="878" y="22"/>
                  </a:lnTo>
                  <a:lnTo>
                    <a:pt x="834" y="10"/>
                  </a:lnTo>
                  <a:lnTo>
                    <a:pt x="790" y="4"/>
                  </a:lnTo>
                  <a:lnTo>
                    <a:pt x="766" y="2"/>
                  </a:lnTo>
                  <a:lnTo>
                    <a:pt x="742" y="0"/>
                  </a:lnTo>
                  <a:lnTo>
                    <a:pt x="742" y="0"/>
                  </a:lnTo>
                  <a:lnTo>
                    <a:pt x="718" y="2"/>
                  </a:lnTo>
                  <a:lnTo>
                    <a:pt x="696" y="4"/>
                  </a:lnTo>
                  <a:lnTo>
                    <a:pt x="650" y="10"/>
                  </a:lnTo>
                  <a:lnTo>
                    <a:pt x="606" y="22"/>
                  </a:lnTo>
                  <a:lnTo>
                    <a:pt x="566" y="38"/>
                  </a:lnTo>
                  <a:lnTo>
                    <a:pt x="526" y="58"/>
                  </a:lnTo>
                  <a:lnTo>
                    <a:pt x="490" y="80"/>
                  </a:lnTo>
                  <a:lnTo>
                    <a:pt x="456" y="108"/>
                  </a:lnTo>
                  <a:lnTo>
                    <a:pt x="426" y="138"/>
                  </a:lnTo>
                  <a:lnTo>
                    <a:pt x="398" y="172"/>
                  </a:lnTo>
                  <a:lnTo>
                    <a:pt x="374" y="210"/>
                  </a:lnTo>
                  <a:lnTo>
                    <a:pt x="352" y="250"/>
                  </a:lnTo>
                  <a:lnTo>
                    <a:pt x="334" y="292"/>
                  </a:lnTo>
                  <a:lnTo>
                    <a:pt x="320" y="338"/>
                  </a:lnTo>
                  <a:lnTo>
                    <a:pt x="310" y="386"/>
                  </a:lnTo>
                  <a:lnTo>
                    <a:pt x="304" y="436"/>
                  </a:lnTo>
                  <a:lnTo>
                    <a:pt x="300" y="488"/>
                  </a:lnTo>
                  <a:lnTo>
                    <a:pt x="300" y="488"/>
                  </a:lnTo>
                  <a:lnTo>
                    <a:pt x="302" y="528"/>
                  </a:lnTo>
                  <a:lnTo>
                    <a:pt x="306" y="570"/>
                  </a:lnTo>
                  <a:lnTo>
                    <a:pt x="312" y="609"/>
                  </a:lnTo>
                  <a:lnTo>
                    <a:pt x="320" y="649"/>
                  </a:lnTo>
                  <a:lnTo>
                    <a:pt x="332" y="687"/>
                  </a:lnTo>
                  <a:lnTo>
                    <a:pt x="346" y="723"/>
                  </a:lnTo>
                  <a:lnTo>
                    <a:pt x="360" y="759"/>
                  </a:lnTo>
                  <a:lnTo>
                    <a:pt x="378" y="793"/>
                  </a:lnTo>
                  <a:lnTo>
                    <a:pt x="378" y="793"/>
                  </a:lnTo>
                  <a:lnTo>
                    <a:pt x="338" y="823"/>
                  </a:lnTo>
                  <a:lnTo>
                    <a:pt x="298" y="855"/>
                  </a:lnTo>
                  <a:lnTo>
                    <a:pt x="260" y="893"/>
                  </a:lnTo>
                  <a:lnTo>
                    <a:pt x="224" y="933"/>
                  </a:lnTo>
                  <a:lnTo>
                    <a:pt x="192" y="975"/>
                  </a:lnTo>
                  <a:lnTo>
                    <a:pt x="160" y="1021"/>
                  </a:lnTo>
                  <a:lnTo>
                    <a:pt x="132" y="1067"/>
                  </a:lnTo>
                  <a:lnTo>
                    <a:pt x="106" y="1117"/>
                  </a:lnTo>
                  <a:lnTo>
                    <a:pt x="82" y="1169"/>
                  </a:lnTo>
                  <a:lnTo>
                    <a:pt x="60" y="1223"/>
                  </a:lnTo>
                  <a:lnTo>
                    <a:pt x="42" y="1277"/>
                  </a:lnTo>
                  <a:lnTo>
                    <a:pt x="28" y="1333"/>
                  </a:lnTo>
                  <a:lnTo>
                    <a:pt x="16" y="1391"/>
                  </a:lnTo>
                  <a:lnTo>
                    <a:pt x="8" y="1449"/>
                  </a:lnTo>
                  <a:lnTo>
                    <a:pt x="2" y="1508"/>
                  </a:lnTo>
                  <a:lnTo>
                    <a:pt x="0" y="1568"/>
                  </a:lnTo>
                  <a:lnTo>
                    <a:pt x="0" y="1568"/>
                  </a:lnTo>
                  <a:lnTo>
                    <a:pt x="2" y="1608"/>
                  </a:lnTo>
                  <a:lnTo>
                    <a:pt x="4" y="1650"/>
                  </a:lnTo>
                  <a:lnTo>
                    <a:pt x="8" y="1690"/>
                  </a:lnTo>
                  <a:lnTo>
                    <a:pt x="14" y="1730"/>
                  </a:lnTo>
                  <a:lnTo>
                    <a:pt x="14" y="1730"/>
                  </a:lnTo>
                  <a:lnTo>
                    <a:pt x="18" y="1744"/>
                  </a:lnTo>
                  <a:lnTo>
                    <a:pt x="22" y="1756"/>
                  </a:lnTo>
                  <a:lnTo>
                    <a:pt x="30" y="1768"/>
                  </a:lnTo>
                  <a:lnTo>
                    <a:pt x="38" y="1778"/>
                  </a:lnTo>
                  <a:lnTo>
                    <a:pt x="46" y="1788"/>
                  </a:lnTo>
                  <a:lnTo>
                    <a:pt x="58" y="1796"/>
                  </a:lnTo>
                  <a:lnTo>
                    <a:pt x="70" y="1802"/>
                  </a:lnTo>
                  <a:lnTo>
                    <a:pt x="82" y="1806"/>
                  </a:lnTo>
                  <a:lnTo>
                    <a:pt x="82" y="1806"/>
                  </a:lnTo>
                  <a:lnTo>
                    <a:pt x="160" y="1826"/>
                  </a:lnTo>
                  <a:lnTo>
                    <a:pt x="240" y="1844"/>
                  </a:lnTo>
                  <a:lnTo>
                    <a:pt x="320" y="1860"/>
                  </a:lnTo>
                  <a:lnTo>
                    <a:pt x="402" y="1872"/>
                  </a:lnTo>
                  <a:lnTo>
                    <a:pt x="486" y="1882"/>
                  </a:lnTo>
                  <a:lnTo>
                    <a:pt x="570" y="1890"/>
                  </a:lnTo>
                  <a:lnTo>
                    <a:pt x="656" y="1894"/>
                  </a:lnTo>
                  <a:lnTo>
                    <a:pt x="742" y="1894"/>
                  </a:lnTo>
                  <a:lnTo>
                    <a:pt x="742" y="1894"/>
                  </a:lnTo>
                  <a:lnTo>
                    <a:pt x="828" y="1894"/>
                  </a:lnTo>
                  <a:lnTo>
                    <a:pt x="914" y="1890"/>
                  </a:lnTo>
                  <a:lnTo>
                    <a:pt x="998" y="1882"/>
                  </a:lnTo>
                  <a:lnTo>
                    <a:pt x="1082" y="1872"/>
                  </a:lnTo>
                  <a:lnTo>
                    <a:pt x="1164" y="1860"/>
                  </a:lnTo>
                  <a:lnTo>
                    <a:pt x="1244" y="1844"/>
                  </a:lnTo>
                  <a:lnTo>
                    <a:pt x="1324" y="1826"/>
                  </a:lnTo>
                  <a:lnTo>
                    <a:pt x="1402" y="1806"/>
                  </a:lnTo>
                  <a:lnTo>
                    <a:pt x="1402" y="1806"/>
                  </a:lnTo>
                  <a:lnTo>
                    <a:pt x="1414" y="1802"/>
                  </a:lnTo>
                  <a:lnTo>
                    <a:pt x="1426" y="1796"/>
                  </a:lnTo>
                  <a:lnTo>
                    <a:pt x="1438" y="1788"/>
                  </a:lnTo>
                  <a:lnTo>
                    <a:pt x="1446" y="1778"/>
                  </a:lnTo>
                  <a:lnTo>
                    <a:pt x="1456" y="1768"/>
                  </a:lnTo>
                  <a:lnTo>
                    <a:pt x="1462" y="1756"/>
                  </a:lnTo>
                  <a:lnTo>
                    <a:pt x="1466" y="1744"/>
                  </a:lnTo>
                  <a:lnTo>
                    <a:pt x="1470" y="1730"/>
                  </a:lnTo>
                  <a:lnTo>
                    <a:pt x="1470" y="1730"/>
                  </a:lnTo>
                  <a:lnTo>
                    <a:pt x="1476" y="1690"/>
                  </a:lnTo>
                  <a:lnTo>
                    <a:pt x="1480" y="1650"/>
                  </a:lnTo>
                  <a:lnTo>
                    <a:pt x="1484" y="1608"/>
                  </a:lnTo>
                  <a:lnTo>
                    <a:pt x="1484" y="1568"/>
                  </a:lnTo>
                  <a:lnTo>
                    <a:pt x="1484" y="1568"/>
                  </a:lnTo>
                  <a:lnTo>
                    <a:pt x="1482" y="1508"/>
                  </a:lnTo>
                  <a:lnTo>
                    <a:pt x="1478" y="1449"/>
                  </a:lnTo>
                  <a:lnTo>
                    <a:pt x="1468" y="1391"/>
                  </a:lnTo>
                  <a:lnTo>
                    <a:pt x="1456" y="1333"/>
                  </a:lnTo>
                  <a:lnTo>
                    <a:pt x="1442" y="1277"/>
                  </a:lnTo>
                  <a:lnTo>
                    <a:pt x="1424" y="1223"/>
                  </a:lnTo>
                  <a:lnTo>
                    <a:pt x="1402" y="1169"/>
                  </a:lnTo>
                  <a:lnTo>
                    <a:pt x="1380" y="1117"/>
                  </a:lnTo>
                  <a:lnTo>
                    <a:pt x="1354" y="1067"/>
                  </a:lnTo>
                  <a:lnTo>
                    <a:pt x="1324" y="1021"/>
                  </a:lnTo>
                  <a:lnTo>
                    <a:pt x="1294" y="975"/>
                  </a:lnTo>
                  <a:lnTo>
                    <a:pt x="1260" y="933"/>
                  </a:lnTo>
                  <a:lnTo>
                    <a:pt x="1224" y="893"/>
                  </a:lnTo>
                  <a:lnTo>
                    <a:pt x="1186" y="855"/>
                  </a:lnTo>
                  <a:lnTo>
                    <a:pt x="1148" y="823"/>
                  </a:lnTo>
                  <a:lnTo>
                    <a:pt x="1106" y="793"/>
                  </a:lnTo>
                  <a:lnTo>
                    <a:pt x="1106" y="793"/>
                  </a:lnTo>
                  <a:close/>
                  <a:moveTo>
                    <a:pt x="1284" y="1634"/>
                  </a:moveTo>
                  <a:lnTo>
                    <a:pt x="1284" y="1634"/>
                  </a:lnTo>
                  <a:lnTo>
                    <a:pt x="1220" y="1648"/>
                  </a:lnTo>
                  <a:lnTo>
                    <a:pt x="1154" y="1662"/>
                  </a:lnTo>
                  <a:lnTo>
                    <a:pt x="1088" y="1672"/>
                  </a:lnTo>
                  <a:lnTo>
                    <a:pt x="1020" y="1680"/>
                  </a:lnTo>
                  <a:lnTo>
                    <a:pt x="952" y="1688"/>
                  </a:lnTo>
                  <a:lnTo>
                    <a:pt x="882" y="1692"/>
                  </a:lnTo>
                  <a:lnTo>
                    <a:pt x="812" y="1696"/>
                  </a:lnTo>
                  <a:lnTo>
                    <a:pt x="742" y="1698"/>
                  </a:lnTo>
                  <a:lnTo>
                    <a:pt x="742" y="1698"/>
                  </a:lnTo>
                  <a:lnTo>
                    <a:pt x="672" y="1696"/>
                  </a:lnTo>
                  <a:lnTo>
                    <a:pt x="602" y="1694"/>
                  </a:lnTo>
                  <a:lnTo>
                    <a:pt x="532" y="1688"/>
                  </a:lnTo>
                  <a:lnTo>
                    <a:pt x="464" y="1682"/>
                  </a:lnTo>
                  <a:lnTo>
                    <a:pt x="398" y="1672"/>
                  </a:lnTo>
                  <a:lnTo>
                    <a:pt x="330" y="1662"/>
                  </a:lnTo>
                  <a:lnTo>
                    <a:pt x="266" y="1648"/>
                  </a:lnTo>
                  <a:lnTo>
                    <a:pt x="200" y="1634"/>
                  </a:lnTo>
                  <a:lnTo>
                    <a:pt x="200" y="1634"/>
                  </a:lnTo>
                  <a:lnTo>
                    <a:pt x="198" y="1600"/>
                  </a:lnTo>
                  <a:lnTo>
                    <a:pt x="198" y="1568"/>
                  </a:lnTo>
                  <a:lnTo>
                    <a:pt x="198" y="1568"/>
                  </a:lnTo>
                  <a:lnTo>
                    <a:pt x="200" y="1522"/>
                  </a:lnTo>
                  <a:lnTo>
                    <a:pt x="204" y="1476"/>
                  </a:lnTo>
                  <a:lnTo>
                    <a:pt x="210" y="1429"/>
                  </a:lnTo>
                  <a:lnTo>
                    <a:pt x="220" y="1383"/>
                  </a:lnTo>
                  <a:lnTo>
                    <a:pt x="230" y="1339"/>
                  </a:lnTo>
                  <a:lnTo>
                    <a:pt x="244" y="1295"/>
                  </a:lnTo>
                  <a:lnTo>
                    <a:pt x="260" y="1253"/>
                  </a:lnTo>
                  <a:lnTo>
                    <a:pt x="278" y="1213"/>
                  </a:lnTo>
                  <a:lnTo>
                    <a:pt x="298" y="1173"/>
                  </a:lnTo>
                  <a:lnTo>
                    <a:pt x="320" y="1135"/>
                  </a:lnTo>
                  <a:lnTo>
                    <a:pt x="344" y="1099"/>
                  </a:lnTo>
                  <a:lnTo>
                    <a:pt x="370" y="1067"/>
                  </a:lnTo>
                  <a:lnTo>
                    <a:pt x="398" y="1035"/>
                  </a:lnTo>
                  <a:lnTo>
                    <a:pt x="426" y="1005"/>
                  </a:lnTo>
                  <a:lnTo>
                    <a:pt x="456" y="979"/>
                  </a:lnTo>
                  <a:lnTo>
                    <a:pt x="488" y="957"/>
                  </a:lnTo>
                  <a:lnTo>
                    <a:pt x="488" y="957"/>
                  </a:lnTo>
                  <a:lnTo>
                    <a:pt x="504" y="945"/>
                  </a:lnTo>
                  <a:lnTo>
                    <a:pt x="518" y="931"/>
                  </a:lnTo>
                  <a:lnTo>
                    <a:pt x="530" y="919"/>
                  </a:lnTo>
                  <a:lnTo>
                    <a:pt x="542" y="903"/>
                  </a:lnTo>
                  <a:lnTo>
                    <a:pt x="552" y="887"/>
                  </a:lnTo>
                  <a:lnTo>
                    <a:pt x="560" y="871"/>
                  </a:lnTo>
                  <a:lnTo>
                    <a:pt x="566" y="855"/>
                  </a:lnTo>
                  <a:lnTo>
                    <a:pt x="570" y="837"/>
                  </a:lnTo>
                  <a:lnTo>
                    <a:pt x="574" y="819"/>
                  </a:lnTo>
                  <a:lnTo>
                    <a:pt x="576" y="801"/>
                  </a:lnTo>
                  <a:lnTo>
                    <a:pt x="576" y="783"/>
                  </a:lnTo>
                  <a:lnTo>
                    <a:pt x="574" y="765"/>
                  </a:lnTo>
                  <a:lnTo>
                    <a:pt x="570" y="747"/>
                  </a:lnTo>
                  <a:lnTo>
                    <a:pt x="566" y="729"/>
                  </a:lnTo>
                  <a:lnTo>
                    <a:pt x="558" y="711"/>
                  </a:lnTo>
                  <a:lnTo>
                    <a:pt x="550" y="695"/>
                  </a:lnTo>
                  <a:lnTo>
                    <a:pt x="550" y="695"/>
                  </a:lnTo>
                  <a:lnTo>
                    <a:pt x="538" y="671"/>
                  </a:lnTo>
                  <a:lnTo>
                    <a:pt x="528" y="649"/>
                  </a:lnTo>
                  <a:lnTo>
                    <a:pt x="520" y="623"/>
                  </a:lnTo>
                  <a:lnTo>
                    <a:pt x="512" y="596"/>
                  </a:lnTo>
                  <a:lnTo>
                    <a:pt x="506" y="570"/>
                  </a:lnTo>
                  <a:lnTo>
                    <a:pt x="502" y="544"/>
                  </a:lnTo>
                  <a:lnTo>
                    <a:pt x="500" y="516"/>
                  </a:lnTo>
                  <a:lnTo>
                    <a:pt x="498" y="488"/>
                  </a:lnTo>
                  <a:lnTo>
                    <a:pt x="498" y="488"/>
                  </a:lnTo>
                  <a:lnTo>
                    <a:pt x="500" y="456"/>
                  </a:lnTo>
                  <a:lnTo>
                    <a:pt x="504" y="426"/>
                  </a:lnTo>
                  <a:lnTo>
                    <a:pt x="508" y="398"/>
                  </a:lnTo>
                  <a:lnTo>
                    <a:pt x="516" y="370"/>
                  </a:lnTo>
                  <a:lnTo>
                    <a:pt x="526" y="344"/>
                  </a:lnTo>
                  <a:lnTo>
                    <a:pt x="538" y="320"/>
                  </a:lnTo>
                  <a:lnTo>
                    <a:pt x="550" y="298"/>
                  </a:lnTo>
                  <a:lnTo>
                    <a:pt x="566" y="278"/>
                  </a:lnTo>
                  <a:lnTo>
                    <a:pt x="582" y="260"/>
                  </a:lnTo>
                  <a:lnTo>
                    <a:pt x="602" y="244"/>
                  </a:lnTo>
                  <a:lnTo>
                    <a:pt x="622" y="230"/>
                  </a:lnTo>
                  <a:lnTo>
                    <a:pt x="642" y="220"/>
                  </a:lnTo>
                  <a:lnTo>
                    <a:pt x="666" y="210"/>
                  </a:lnTo>
                  <a:lnTo>
                    <a:pt x="690" y="204"/>
                  </a:lnTo>
                  <a:lnTo>
                    <a:pt x="716" y="200"/>
                  </a:lnTo>
                  <a:lnTo>
                    <a:pt x="742" y="198"/>
                  </a:lnTo>
                  <a:lnTo>
                    <a:pt x="742" y="198"/>
                  </a:lnTo>
                  <a:lnTo>
                    <a:pt x="768" y="200"/>
                  </a:lnTo>
                  <a:lnTo>
                    <a:pt x="794" y="204"/>
                  </a:lnTo>
                  <a:lnTo>
                    <a:pt x="818" y="210"/>
                  </a:lnTo>
                  <a:lnTo>
                    <a:pt x="842" y="220"/>
                  </a:lnTo>
                  <a:lnTo>
                    <a:pt x="864" y="230"/>
                  </a:lnTo>
                  <a:lnTo>
                    <a:pt x="884" y="244"/>
                  </a:lnTo>
                  <a:lnTo>
                    <a:pt x="902" y="260"/>
                  </a:lnTo>
                  <a:lnTo>
                    <a:pt x="918" y="278"/>
                  </a:lnTo>
                  <a:lnTo>
                    <a:pt x="934" y="298"/>
                  </a:lnTo>
                  <a:lnTo>
                    <a:pt x="946" y="320"/>
                  </a:lnTo>
                  <a:lnTo>
                    <a:pt x="958" y="344"/>
                  </a:lnTo>
                  <a:lnTo>
                    <a:pt x="968" y="370"/>
                  </a:lnTo>
                  <a:lnTo>
                    <a:pt x="976" y="398"/>
                  </a:lnTo>
                  <a:lnTo>
                    <a:pt x="982" y="426"/>
                  </a:lnTo>
                  <a:lnTo>
                    <a:pt x="984" y="456"/>
                  </a:lnTo>
                  <a:lnTo>
                    <a:pt x="986" y="488"/>
                  </a:lnTo>
                  <a:lnTo>
                    <a:pt x="986" y="488"/>
                  </a:lnTo>
                  <a:lnTo>
                    <a:pt x="984" y="516"/>
                  </a:lnTo>
                  <a:lnTo>
                    <a:pt x="982" y="544"/>
                  </a:lnTo>
                  <a:lnTo>
                    <a:pt x="978" y="570"/>
                  </a:lnTo>
                  <a:lnTo>
                    <a:pt x="972" y="596"/>
                  </a:lnTo>
                  <a:lnTo>
                    <a:pt x="964" y="623"/>
                  </a:lnTo>
                  <a:lnTo>
                    <a:pt x="956" y="649"/>
                  </a:lnTo>
                  <a:lnTo>
                    <a:pt x="946" y="673"/>
                  </a:lnTo>
                  <a:lnTo>
                    <a:pt x="934" y="695"/>
                  </a:lnTo>
                  <a:lnTo>
                    <a:pt x="934" y="695"/>
                  </a:lnTo>
                  <a:lnTo>
                    <a:pt x="926" y="711"/>
                  </a:lnTo>
                  <a:lnTo>
                    <a:pt x="918" y="729"/>
                  </a:lnTo>
                  <a:lnTo>
                    <a:pt x="914" y="747"/>
                  </a:lnTo>
                  <a:lnTo>
                    <a:pt x="910" y="765"/>
                  </a:lnTo>
                  <a:lnTo>
                    <a:pt x="908" y="783"/>
                  </a:lnTo>
                  <a:lnTo>
                    <a:pt x="908" y="801"/>
                  </a:lnTo>
                  <a:lnTo>
                    <a:pt x="910" y="819"/>
                  </a:lnTo>
                  <a:lnTo>
                    <a:pt x="914" y="837"/>
                  </a:lnTo>
                  <a:lnTo>
                    <a:pt x="918" y="855"/>
                  </a:lnTo>
                  <a:lnTo>
                    <a:pt x="926" y="871"/>
                  </a:lnTo>
                  <a:lnTo>
                    <a:pt x="934" y="887"/>
                  </a:lnTo>
                  <a:lnTo>
                    <a:pt x="942" y="903"/>
                  </a:lnTo>
                  <a:lnTo>
                    <a:pt x="954" y="919"/>
                  </a:lnTo>
                  <a:lnTo>
                    <a:pt x="966" y="931"/>
                  </a:lnTo>
                  <a:lnTo>
                    <a:pt x="980" y="945"/>
                  </a:lnTo>
                  <a:lnTo>
                    <a:pt x="996" y="957"/>
                  </a:lnTo>
                  <a:lnTo>
                    <a:pt x="996" y="957"/>
                  </a:lnTo>
                  <a:lnTo>
                    <a:pt x="1028" y="979"/>
                  </a:lnTo>
                  <a:lnTo>
                    <a:pt x="1058" y="1005"/>
                  </a:lnTo>
                  <a:lnTo>
                    <a:pt x="1088" y="1035"/>
                  </a:lnTo>
                  <a:lnTo>
                    <a:pt x="1114" y="1067"/>
                  </a:lnTo>
                  <a:lnTo>
                    <a:pt x="1140" y="1099"/>
                  </a:lnTo>
                  <a:lnTo>
                    <a:pt x="1164" y="1135"/>
                  </a:lnTo>
                  <a:lnTo>
                    <a:pt x="1186" y="1173"/>
                  </a:lnTo>
                  <a:lnTo>
                    <a:pt x="1206" y="1213"/>
                  </a:lnTo>
                  <a:lnTo>
                    <a:pt x="1224" y="1253"/>
                  </a:lnTo>
                  <a:lnTo>
                    <a:pt x="1240" y="1295"/>
                  </a:lnTo>
                  <a:lnTo>
                    <a:pt x="1254" y="1339"/>
                  </a:lnTo>
                  <a:lnTo>
                    <a:pt x="1266" y="1383"/>
                  </a:lnTo>
                  <a:lnTo>
                    <a:pt x="1274" y="1429"/>
                  </a:lnTo>
                  <a:lnTo>
                    <a:pt x="1282" y="1476"/>
                  </a:lnTo>
                  <a:lnTo>
                    <a:pt x="1286" y="1522"/>
                  </a:lnTo>
                  <a:lnTo>
                    <a:pt x="1286" y="1568"/>
                  </a:lnTo>
                  <a:lnTo>
                    <a:pt x="1286" y="1568"/>
                  </a:lnTo>
                  <a:lnTo>
                    <a:pt x="1286" y="1600"/>
                  </a:lnTo>
                  <a:lnTo>
                    <a:pt x="1284" y="1634"/>
                  </a:lnTo>
                  <a:lnTo>
                    <a:pt x="1284" y="16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27" name="Freeform 26"/>
            <p:cNvSpPr>
              <a:spLocks noEditPoints="1"/>
            </p:cNvSpPr>
            <p:nvPr/>
          </p:nvSpPr>
          <p:spPr bwMode="auto">
            <a:xfrm>
              <a:off x="4479925" y="698500"/>
              <a:ext cx="3219450" cy="2908300"/>
            </a:xfrm>
            <a:custGeom>
              <a:avLst/>
              <a:gdLst>
                <a:gd name="T0" fmla="*/ 1434 w 2028"/>
                <a:gd name="T1" fmla="*/ 1832 h 1832"/>
                <a:gd name="T2" fmla="*/ 1492 w 2028"/>
                <a:gd name="T3" fmla="*/ 1814 h 1832"/>
                <a:gd name="T4" fmla="*/ 1532 w 2028"/>
                <a:gd name="T5" fmla="*/ 1748 h 1832"/>
                <a:gd name="T6" fmla="*/ 1488 w 2028"/>
                <a:gd name="T7" fmla="*/ 1650 h 1832"/>
                <a:gd name="T8" fmla="*/ 1392 w 2028"/>
                <a:gd name="T9" fmla="*/ 1542 h 1832"/>
                <a:gd name="T10" fmla="*/ 1344 w 2028"/>
                <a:gd name="T11" fmla="*/ 1420 h 1832"/>
                <a:gd name="T12" fmla="*/ 1736 w 2028"/>
                <a:gd name="T13" fmla="*/ 1243 h 1832"/>
                <a:gd name="T14" fmla="*/ 1878 w 2028"/>
                <a:gd name="T15" fmla="*/ 1111 h 1832"/>
                <a:gd name="T16" fmla="*/ 1976 w 2028"/>
                <a:gd name="T17" fmla="*/ 959 h 1832"/>
                <a:gd name="T18" fmla="*/ 2024 w 2028"/>
                <a:gd name="T19" fmla="*/ 789 h 1832"/>
                <a:gd name="T20" fmla="*/ 2016 w 2028"/>
                <a:gd name="T21" fmla="*/ 619 h 1832"/>
                <a:gd name="T22" fmla="*/ 1928 w 2028"/>
                <a:gd name="T23" fmla="*/ 414 h 1832"/>
                <a:gd name="T24" fmla="*/ 1764 w 2028"/>
                <a:gd name="T25" fmla="*/ 240 h 1832"/>
                <a:gd name="T26" fmla="*/ 1540 w 2028"/>
                <a:gd name="T27" fmla="*/ 106 h 1832"/>
                <a:gd name="T28" fmla="*/ 1268 w 2028"/>
                <a:gd name="T29" fmla="*/ 22 h 1832"/>
                <a:gd name="T30" fmla="*/ 1014 w 2028"/>
                <a:gd name="T31" fmla="*/ 0 h 1832"/>
                <a:gd name="T32" fmla="*/ 714 w 2028"/>
                <a:gd name="T33" fmla="*/ 32 h 1832"/>
                <a:gd name="T34" fmla="*/ 448 w 2028"/>
                <a:gd name="T35" fmla="*/ 124 h 1832"/>
                <a:gd name="T36" fmla="*/ 232 w 2028"/>
                <a:gd name="T37" fmla="*/ 266 h 1832"/>
                <a:gd name="T38" fmla="*/ 80 w 2028"/>
                <a:gd name="T39" fmla="*/ 447 h 1832"/>
                <a:gd name="T40" fmla="*/ 6 w 2028"/>
                <a:gd name="T41" fmla="*/ 655 h 1832"/>
                <a:gd name="T42" fmla="*/ 8 w 2028"/>
                <a:gd name="T43" fmla="*/ 821 h 1832"/>
                <a:gd name="T44" fmla="*/ 68 w 2028"/>
                <a:gd name="T45" fmla="*/ 991 h 1832"/>
                <a:gd name="T46" fmla="*/ 178 w 2028"/>
                <a:gd name="T47" fmla="*/ 1141 h 1832"/>
                <a:gd name="T48" fmla="*/ 332 w 2028"/>
                <a:gd name="T49" fmla="*/ 1269 h 1832"/>
                <a:gd name="T50" fmla="*/ 632 w 2028"/>
                <a:gd name="T51" fmla="*/ 1406 h 1832"/>
                <a:gd name="T52" fmla="*/ 672 w 2028"/>
                <a:gd name="T53" fmla="*/ 1524 h 1832"/>
                <a:gd name="T54" fmla="*/ 566 w 2028"/>
                <a:gd name="T55" fmla="*/ 1650 h 1832"/>
                <a:gd name="T56" fmla="*/ 520 w 2028"/>
                <a:gd name="T57" fmla="*/ 1730 h 1832"/>
                <a:gd name="T58" fmla="*/ 552 w 2028"/>
                <a:gd name="T59" fmla="*/ 1806 h 1832"/>
                <a:gd name="T60" fmla="*/ 618 w 2028"/>
                <a:gd name="T61" fmla="*/ 1832 h 1832"/>
                <a:gd name="T62" fmla="*/ 672 w 2028"/>
                <a:gd name="T63" fmla="*/ 1816 h 1832"/>
                <a:gd name="T64" fmla="*/ 792 w 2028"/>
                <a:gd name="T65" fmla="*/ 1700 h 1832"/>
                <a:gd name="T66" fmla="*/ 892 w 2028"/>
                <a:gd name="T67" fmla="*/ 1500 h 1832"/>
                <a:gd name="T68" fmla="*/ 1082 w 2028"/>
                <a:gd name="T69" fmla="*/ 1458 h 1832"/>
                <a:gd name="T70" fmla="*/ 1204 w 2028"/>
                <a:gd name="T71" fmla="*/ 1612 h 1832"/>
                <a:gd name="T72" fmla="*/ 1318 w 2028"/>
                <a:gd name="T73" fmla="*/ 1762 h 1832"/>
                <a:gd name="T74" fmla="*/ 198 w 2028"/>
                <a:gd name="T75" fmla="*/ 731 h 1832"/>
                <a:gd name="T76" fmla="*/ 236 w 2028"/>
                <a:gd name="T77" fmla="*/ 573 h 1832"/>
                <a:gd name="T78" fmla="*/ 338 w 2028"/>
                <a:gd name="T79" fmla="*/ 433 h 1832"/>
                <a:gd name="T80" fmla="*/ 496 w 2028"/>
                <a:gd name="T81" fmla="*/ 320 h 1832"/>
                <a:gd name="T82" fmla="*/ 698 w 2028"/>
                <a:gd name="T83" fmla="*/ 240 h 1832"/>
                <a:gd name="T84" fmla="*/ 930 w 2028"/>
                <a:gd name="T85" fmla="*/ 200 h 1832"/>
                <a:gd name="T86" fmla="*/ 1136 w 2028"/>
                <a:gd name="T87" fmla="*/ 204 h 1832"/>
                <a:gd name="T88" fmla="*/ 1364 w 2028"/>
                <a:gd name="T89" fmla="*/ 252 h 1832"/>
                <a:gd name="T90" fmla="*/ 1560 w 2028"/>
                <a:gd name="T91" fmla="*/ 338 h 1832"/>
                <a:gd name="T92" fmla="*/ 1710 w 2028"/>
                <a:gd name="T93" fmla="*/ 457 h 1832"/>
                <a:gd name="T94" fmla="*/ 1804 w 2028"/>
                <a:gd name="T95" fmla="*/ 599 h 1832"/>
                <a:gd name="T96" fmla="*/ 1830 w 2028"/>
                <a:gd name="T97" fmla="*/ 731 h 1832"/>
                <a:gd name="T98" fmla="*/ 1792 w 2028"/>
                <a:gd name="T99" fmla="*/ 887 h 1832"/>
                <a:gd name="T100" fmla="*/ 1688 w 2028"/>
                <a:gd name="T101" fmla="*/ 1025 h 1832"/>
                <a:gd name="T102" fmla="*/ 1530 w 2028"/>
                <a:gd name="T103" fmla="*/ 1139 h 1832"/>
                <a:gd name="T104" fmla="*/ 1328 w 2028"/>
                <a:gd name="T105" fmla="*/ 1219 h 1832"/>
                <a:gd name="T106" fmla="*/ 1096 w 2028"/>
                <a:gd name="T107" fmla="*/ 1259 h 1832"/>
                <a:gd name="T108" fmla="*/ 890 w 2028"/>
                <a:gd name="T109" fmla="*/ 1255 h 1832"/>
                <a:gd name="T110" fmla="*/ 660 w 2028"/>
                <a:gd name="T111" fmla="*/ 1209 h 1832"/>
                <a:gd name="T112" fmla="*/ 466 w 2028"/>
                <a:gd name="T113" fmla="*/ 1123 h 1832"/>
                <a:gd name="T114" fmla="*/ 316 w 2028"/>
                <a:gd name="T115" fmla="*/ 1005 h 1832"/>
                <a:gd name="T116" fmla="*/ 224 w 2028"/>
                <a:gd name="T117" fmla="*/ 863 h 1832"/>
                <a:gd name="T118" fmla="*/ 198 w 2028"/>
                <a:gd name="T119" fmla="*/ 731 h 1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28" h="1832">
                  <a:moveTo>
                    <a:pt x="1382" y="1816"/>
                  </a:moveTo>
                  <a:lnTo>
                    <a:pt x="1382" y="1816"/>
                  </a:lnTo>
                  <a:lnTo>
                    <a:pt x="1394" y="1824"/>
                  </a:lnTo>
                  <a:lnTo>
                    <a:pt x="1408" y="1828"/>
                  </a:lnTo>
                  <a:lnTo>
                    <a:pt x="1420" y="1830"/>
                  </a:lnTo>
                  <a:lnTo>
                    <a:pt x="1434" y="1832"/>
                  </a:lnTo>
                  <a:lnTo>
                    <a:pt x="1434" y="1832"/>
                  </a:lnTo>
                  <a:lnTo>
                    <a:pt x="1446" y="1830"/>
                  </a:lnTo>
                  <a:lnTo>
                    <a:pt x="1458" y="1828"/>
                  </a:lnTo>
                  <a:lnTo>
                    <a:pt x="1470" y="1824"/>
                  </a:lnTo>
                  <a:lnTo>
                    <a:pt x="1482" y="1820"/>
                  </a:lnTo>
                  <a:lnTo>
                    <a:pt x="1492" y="1814"/>
                  </a:lnTo>
                  <a:lnTo>
                    <a:pt x="1502" y="1806"/>
                  </a:lnTo>
                  <a:lnTo>
                    <a:pt x="1510" y="1796"/>
                  </a:lnTo>
                  <a:lnTo>
                    <a:pt x="1518" y="1786"/>
                  </a:lnTo>
                  <a:lnTo>
                    <a:pt x="1518" y="1786"/>
                  </a:lnTo>
                  <a:lnTo>
                    <a:pt x="1528" y="1768"/>
                  </a:lnTo>
                  <a:lnTo>
                    <a:pt x="1532" y="1748"/>
                  </a:lnTo>
                  <a:lnTo>
                    <a:pt x="1534" y="1730"/>
                  </a:lnTo>
                  <a:lnTo>
                    <a:pt x="1532" y="1712"/>
                  </a:lnTo>
                  <a:lnTo>
                    <a:pt x="1526" y="1694"/>
                  </a:lnTo>
                  <a:lnTo>
                    <a:pt x="1516" y="1676"/>
                  </a:lnTo>
                  <a:lnTo>
                    <a:pt x="1504" y="1662"/>
                  </a:lnTo>
                  <a:lnTo>
                    <a:pt x="1488" y="1650"/>
                  </a:lnTo>
                  <a:lnTo>
                    <a:pt x="1488" y="1650"/>
                  </a:lnTo>
                  <a:lnTo>
                    <a:pt x="1470" y="1634"/>
                  </a:lnTo>
                  <a:lnTo>
                    <a:pt x="1450" y="1616"/>
                  </a:lnTo>
                  <a:lnTo>
                    <a:pt x="1428" y="1592"/>
                  </a:lnTo>
                  <a:lnTo>
                    <a:pt x="1404" y="1560"/>
                  </a:lnTo>
                  <a:lnTo>
                    <a:pt x="1392" y="1542"/>
                  </a:lnTo>
                  <a:lnTo>
                    <a:pt x="1380" y="1520"/>
                  </a:lnTo>
                  <a:lnTo>
                    <a:pt x="1370" y="1498"/>
                  </a:lnTo>
                  <a:lnTo>
                    <a:pt x="1360" y="1474"/>
                  </a:lnTo>
                  <a:lnTo>
                    <a:pt x="1350" y="1448"/>
                  </a:lnTo>
                  <a:lnTo>
                    <a:pt x="1344" y="1420"/>
                  </a:lnTo>
                  <a:lnTo>
                    <a:pt x="1344" y="1420"/>
                  </a:lnTo>
                  <a:lnTo>
                    <a:pt x="1418" y="1400"/>
                  </a:lnTo>
                  <a:lnTo>
                    <a:pt x="1488" y="1376"/>
                  </a:lnTo>
                  <a:lnTo>
                    <a:pt x="1554" y="1348"/>
                  </a:lnTo>
                  <a:lnTo>
                    <a:pt x="1618" y="1316"/>
                  </a:lnTo>
                  <a:lnTo>
                    <a:pt x="1678" y="1281"/>
                  </a:lnTo>
                  <a:lnTo>
                    <a:pt x="1736" y="1243"/>
                  </a:lnTo>
                  <a:lnTo>
                    <a:pt x="1762" y="1221"/>
                  </a:lnTo>
                  <a:lnTo>
                    <a:pt x="1788" y="1201"/>
                  </a:lnTo>
                  <a:lnTo>
                    <a:pt x="1812" y="1179"/>
                  </a:lnTo>
                  <a:lnTo>
                    <a:pt x="1836" y="1157"/>
                  </a:lnTo>
                  <a:lnTo>
                    <a:pt x="1858" y="1135"/>
                  </a:lnTo>
                  <a:lnTo>
                    <a:pt x="1878" y="1111"/>
                  </a:lnTo>
                  <a:lnTo>
                    <a:pt x="1898" y="1087"/>
                  </a:lnTo>
                  <a:lnTo>
                    <a:pt x="1916" y="1063"/>
                  </a:lnTo>
                  <a:lnTo>
                    <a:pt x="1934" y="1037"/>
                  </a:lnTo>
                  <a:lnTo>
                    <a:pt x="1950" y="1011"/>
                  </a:lnTo>
                  <a:lnTo>
                    <a:pt x="1964" y="985"/>
                  </a:lnTo>
                  <a:lnTo>
                    <a:pt x="1976" y="959"/>
                  </a:lnTo>
                  <a:lnTo>
                    <a:pt x="1988" y="931"/>
                  </a:lnTo>
                  <a:lnTo>
                    <a:pt x="1998" y="903"/>
                  </a:lnTo>
                  <a:lnTo>
                    <a:pt x="2008" y="875"/>
                  </a:lnTo>
                  <a:lnTo>
                    <a:pt x="2014" y="847"/>
                  </a:lnTo>
                  <a:lnTo>
                    <a:pt x="2020" y="819"/>
                  </a:lnTo>
                  <a:lnTo>
                    <a:pt x="2024" y="789"/>
                  </a:lnTo>
                  <a:lnTo>
                    <a:pt x="2028" y="761"/>
                  </a:lnTo>
                  <a:lnTo>
                    <a:pt x="2028" y="731"/>
                  </a:lnTo>
                  <a:lnTo>
                    <a:pt x="2028" y="731"/>
                  </a:lnTo>
                  <a:lnTo>
                    <a:pt x="2026" y="693"/>
                  </a:lnTo>
                  <a:lnTo>
                    <a:pt x="2022" y="655"/>
                  </a:lnTo>
                  <a:lnTo>
                    <a:pt x="2016" y="619"/>
                  </a:lnTo>
                  <a:lnTo>
                    <a:pt x="2008" y="583"/>
                  </a:lnTo>
                  <a:lnTo>
                    <a:pt x="1996" y="549"/>
                  </a:lnTo>
                  <a:lnTo>
                    <a:pt x="1982" y="513"/>
                  </a:lnTo>
                  <a:lnTo>
                    <a:pt x="1966" y="479"/>
                  </a:lnTo>
                  <a:lnTo>
                    <a:pt x="1948" y="447"/>
                  </a:lnTo>
                  <a:lnTo>
                    <a:pt x="1928" y="414"/>
                  </a:lnTo>
                  <a:lnTo>
                    <a:pt x="1906" y="382"/>
                  </a:lnTo>
                  <a:lnTo>
                    <a:pt x="1882" y="352"/>
                  </a:lnTo>
                  <a:lnTo>
                    <a:pt x="1854" y="322"/>
                  </a:lnTo>
                  <a:lnTo>
                    <a:pt x="1826" y="294"/>
                  </a:lnTo>
                  <a:lnTo>
                    <a:pt x="1796" y="266"/>
                  </a:lnTo>
                  <a:lnTo>
                    <a:pt x="1764" y="240"/>
                  </a:lnTo>
                  <a:lnTo>
                    <a:pt x="1730" y="214"/>
                  </a:lnTo>
                  <a:lnTo>
                    <a:pt x="1696" y="190"/>
                  </a:lnTo>
                  <a:lnTo>
                    <a:pt x="1658" y="166"/>
                  </a:lnTo>
                  <a:lnTo>
                    <a:pt x="1620" y="146"/>
                  </a:lnTo>
                  <a:lnTo>
                    <a:pt x="1580" y="124"/>
                  </a:lnTo>
                  <a:lnTo>
                    <a:pt x="1540" y="106"/>
                  </a:lnTo>
                  <a:lnTo>
                    <a:pt x="1498" y="88"/>
                  </a:lnTo>
                  <a:lnTo>
                    <a:pt x="1454" y="72"/>
                  </a:lnTo>
                  <a:lnTo>
                    <a:pt x="1408" y="58"/>
                  </a:lnTo>
                  <a:lnTo>
                    <a:pt x="1362" y="44"/>
                  </a:lnTo>
                  <a:lnTo>
                    <a:pt x="1316" y="32"/>
                  </a:lnTo>
                  <a:lnTo>
                    <a:pt x="1268" y="22"/>
                  </a:lnTo>
                  <a:lnTo>
                    <a:pt x="1218" y="14"/>
                  </a:lnTo>
                  <a:lnTo>
                    <a:pt x="1168" y="8"/>
                  </a:lnTo>
                  <a:lnTo>
                    <a:pt x="1118" y="4"/>
                  </a:lnTo>
                  <a:lnTo>
                    <a:pt x="1066" y="0"/>
                  </a:lnTo>
                  <a:lnTo>
                    <a:pt x="1014" y="0"/>
                  </a:lnTo>
                  <a:lnTo>
                    <a:pt x="1014" y="0"/>
                  </a:lnTo>
                  <a:lnTo>
                    <a:pt x="962" y="0"/>
                  </a:lnTo>
                  <a:lnTo>
                    <a:pt x="910" y="4"/>
                  </a:lnTo>
                  <a:lnTo>
                    <a:pt x="860" y="8"/>
                  </a:lnTo>
                  <a:lnTo>
                    <a:pt x="810" y="14"/>
                  </a:lnTo>
                  <a:lnTo>
                    <a:pt x="762" y="22"/>
                  </a:lnTo>
                  <a:lnTo>
                    <a:pt x="714" y="32"/>
                  </a:lnTo>
                  <a:lnTo>
                    <a:pt x="666" y="44"/>
                  </a:lnTo>
                  <a:lnTo>
                    <a:pt x="620" y="58"/>
                  </a:lnTo>
                  <a:lnTo>
                    <a:pt x="576" y="72"/>
                  </a:lnTo>
                  <a:lnTo>
                    <a:pt x="532" y="88"/>
                  </a:lnTo>
                  <a:lnTo>
                    <a:pt x="490" y="106"/>
                  </a:lnTo>
                  <a:lnTo>
                    <a:pt x="448" y="124"/>
                  </a:lnTo>
                  <a:lnTo>
                    <a:pt x="408" y="146"/>
                  </a:lnTo>
                  <a:lnTo>
                    <a:pt x="370" y="166"/>
                  </a:lnTo>
                  <a:lnTo>
                    <a:pt x="334" y="190"/>
                  </a:lnTo>
                  <a:lnTo>
                    <a:pt x="298" y="214"/>
                  </a:lnTo>
                  <a:lnTo>
                    <a:pt x="264" y="240"/>
                  </a:lnTo>
                  <a:lnTo>
                    <a:pt x="232" y="266"/>
                  </a:lnTo>
                  <a:lnTo>
                    <a:pt x="202" y="294"/>
                  </a:lnTo>
                  <a:lnTo>
                    <a:pt x="174" y="322"/>
                  </a:lnTo>
                  <a:lnTo>
                    <a:pt x="148" y="352"/>
                  </a:lnTo>
                  <a:lnTo>
                    <a:pt x="124" y="382"/>
                  </a:lnTo>
                  <a:lnTo>
                    <a:pt x="100" y="414"/>
                  </a:lnTo>
                  <a:lnTo>
                    <a:pt x="80" y="447"/>
                  </a:lnTo>
                  <a:lnTo>
                    <a:pt x="62" y="479"/>
                  </a:lnTo>
                  <a:lnTo>
                    <a:pt x="46" y="513"/>
                  </a:lnTo>
                  <a:lnTo>
                    <a:pt x="32" y="549"/>
                  </a:lnTo>
                  <a:lnTo>
                    <a:pt x="22" y="583"/>
                  </a:lnTo>
                  <a:lnTo>
                    <a:pt x="12" y="619"/>
                  </a:lnTo>
                  <a:lnTo>
                    <a:pt x="6" y="655"/>
                  </a:lnTo>
                  <a:lnTo>
                    <a:pt x="2" y="693"/>
                  </a:lnTo>
                  <a:lnTo>
                    <a:pt x="0" y="731"/>
                  </a:lnTo>
                  <a:lnTo>
                    <a:pt x="0" y="731"/>
                  </a:lnTo>
                  <a:lnTo>
                    <a:pt x="2" y="761"/>
                  </a:lnTo>
                  <a:lnTo>
                    <a:pt x="4" y="791"/>
                  </a:lnTo>
                  <a:lnTo>
                    <a:pt x="8" y="821"/>
                  </a:lnTo>
                  <a:lnTo>
                    <a:pt x="14" y="849"/>
                  </a:lnTo>
                  <a:lnTo>
                    <a:pt x="22" y="879"/>
                  </a:lnTo>
                  <a:lnTo>
                    <a:pt x="30" y="907"/>
                  </a:lnTo>
                  <a:lnTo>
                    <a:pt x="42" y="935"/>
                  </a:lnTo>
                  <a:lnTo>
                    <a:pt x="54" y="963"/>
                  </a:lnTo>
                  <a:lnTo>
                    <a:pt x="68" y="991"/>
                  </a:lnTo>
                  <a:lnTo>
                    <a:pt x="82" y="1017"/>
                  </a:lnTo>
                  <a:lnTo>
                    <a:pt x="98" y="1043"/>
                  </a:lnTo>
                  <a:lnTo>
                    <a:pt x="116" y="1069"/>
                  </a:lnTo>
                  <a:lnTo>
                    <a:pt x="136" y="1093"/>
                  </a:lnTo>
                  <a:lnTo>
                    <a:pt x="156" y="1119"/>
                  </a:lnTo>
                  <a:lnTo>
                    <a:pt x="178" y="1141"/>
                  </a:lnTo>
                  <a:lnTo>
                    <a:pt x="200" y="1165"/>
                  </a:lnTo>
                  <a:lnTo>
                    <a:pt x="224" y="1187"/>
                  </a:lnTo>
                  <a:lnTo>
                    <a:pt x="250" y="1209"/>
                  </a:lnTo>
                  <a:lnTo>
                    <a:pt x="276" y="1231"/>
                  </a:lnTo>
                  <a:lnTo>
                    <a:pt x="304" y="1251"/>
                  </a:lnTo>
                  <a:lnTo>
                    <a:pt x="332" y="1269"/>
                  </a:lnTo>
                  <a:lnTo>
                    <a:pt x="362" y="1289"/>
                  </a:lnTo>
                  <a:lnTo>
                    <a:pt x="394" y="1308"/>
                  </a:lnTo>
                  <a:lnTo>
                    <a:pt x="424" y="1324"/>
                  </a:lnTo>
                  <a:lnTo>
                    <a:pt x="490" y="1356"/>
                  </a:lnTo>
                  <a:lnTo>
                    <a:pt x="560" y="1384"/>
                  </a:lnTo>
                  <a:lnTo>
                    <a:pt x="632" y="1406"/>
                  </a:lnTo>
                  <a:lnTo>
                    <a:pt x="708" y="1426"/>
                  </a:lnTo>
                  <a:lnTo>
                    <a:pt x="708" y="1426"/>
                  </a:lnTo>
                  <a:lnTo>
                    <a:pt x="702" y="1454"/>
                  </a:lnTo>
                  <a:lnTo>
                    <a:pt x="692" y="1478"/>
                  </a:lnTo>
                  <a:lnTo>
                    <a:pt x="684" y="1502"/>
                  </a:lnTo>
                  <a:lnTo>
                    <a:pt x="672" y="1524"/>
                  </a:lnTo>
                  <a:lnTo>
                    <a:pt x="662" y="1542"/>
                  </a:lnTo>
                  <a:lnTo>
                    <a:pt x="650" y="1560"/>
                  </a:lnTo>
                  <a:lnTo>
                    <a:pt x="626" y="1592"/>
                  </a:lnTo>
                  <a:lnTo>
                    <a:pt x="604" y="1616"/>
                  </a:lnTo>
                  <a:lnTo>
                    <a:pt x="586" y="1634"/>
                  </a:lnTo>
                  <a:lnTo>
                    <a:pt x="566" y="1650"/>
                  </a:lnTo>
                  <a:lnTo>
                    <a:pt x="566" y="1650"/>
                  </a:lnTo>
                  <a:lnTo>
                    <a:pt x="550" y="1662"/>
                  </a:lnTo>
                  <a:lnTo>
                    <a:pt x="538" y="1676"/>
                  </a:lnTo>
                  <a:lnTo>
                    <a:pt x="528" y="1694"/>
                  </a:lnTo>
                  <a:lnTo>
                    <a:pt x="522" y="1712"/>
                  </a:lnTo>
                  <a:lnTo>
                    <a:pt x="520" y="1730"/>
                  </a:lnTo>
                  <a:lnTo>
                    <a:pt x="522" y="1750"/>
                  </a:lnTo>
                  <a:lnTo>
                    <a:pt x="526" y="1768"/>
                  </a:lnTo>
                  <a:lnTo>
                    <a:pt x="536" y="1786"/>
                  </a:lnTo>
                  <a:lnTo>
                    <a:pt x="536" y="1786"/>
                  </a:lnTo>
                  <a:lnTo>
                    <a:pt x="542" y="1796"/>
                  </a:lnTo>
                  <a:lnTo>
                    <a:pt x="552" y="1806"/>
                  </a:lnTo>
                  <a:lnTo>
                    <a:pt x="562" y="1814"/>
                  </a:lnTo>
                  <a:lnTo>
                    <a:pt x="572" y="1820"/>
                  </a:lnTo>
                  <a:lnTo>
                    <a:pt x="582" y="1824"/>
                  </a:lnTo>
                  <a:lnTo>
                    <a:pt x="594" y="1828"/>
                  </a:lnTo>
                  <a:lnTo>
                    <a:pt x="606" y="1830"/>
                  </a:lnTo>
                  <a:lnTo>
                    <a:pt x="618" y="1832"/>
                  </a:lnTo>
                  <a:lnTo>
                    <a:pt x="618" y="1832"/>
                  </a:lnTo>
                  <a:lnTo>
                    <a:pt x="632" y="1830"/>
                  </a:lnTo>
                  <a:lnTo>
                    <a:pt x="646" y="1828"/>
                  </a:lnTo>
                  <a:lnTo>
                    <a:pt x="658" y="1824"/>
                  </a:lnTo>
                  <a:lnTo>
                    <a:pt x="672" y="1816"/>
                  </a:lnTo>
                  <a:lnTo>
                    <a:pt x="672" y="1816"/>
                  </a:lnTo>
                  <a:lnTo>
                    <a:pt x="682" y="1810"/>
                  </a:lnTo>
                  <a:lnTo>
                    <a:pt x="704" y="1792"/>
                  </a:lnTo>
                  <a:lnTo>
                    <a:pt x="736" y="1764"/>
                  </a:lnTo>
                  <a:lnTo>
                    <a:pt x="754" y="1744"/>
                  </a:lnTo>
                  <a:lnTo>
                    <a:pt x="772" y="1724"/>
                  </a:lnTo>
                  <a:lnTo>
                    <a:pt x="792" y="1700"/>
                  </a:lnTo>
                  <a:lnTo>
                    <a:pt x="812" y="1674"/>
                  </a:lnTo>
                  <a:lnTo>
                    <a:pt x="830" y="1644"/>
                  </a:lnTo>
                  <a:lnTo>
                    <a:pt x="848" y="1612"/>
                  </a:lnTo>
                  <a:lnTo>
                    <a:pt x="864" y="1578"/>
                  </a:lnTo>
                  <a:lnTo>
                    <a:pt x="880" y="1540"/>
                  </a:lnTo>
                  <a:lnTo>
                    <a:pt x="892" y="1500"/>
                  </a:lnTo>
                  <a:lnTo>
                    <a:pt x="904" y="1456"/>
                  </a:lnTo>
                  <a:lnTo>
                    <a:pt x="904" y="1456"/>
                  </a:lnTo>
                  <a:lnTo>
                    <a:pt x="958" y="1460"/>
                  </a:lnTo>
                  <a:lnTo>
                    <a:pt x="1014" y="1460"/>
                  </a:lnTo>
                  <a:lnTo>
                    <a:pt x="1014" y="1460"/>
                  </a:lnTo>
                  <a:lnTo>
                    <a:pt x="1082" y="1458"/>
                  </a:lnTo>
                  <a:lnTo>
                    <a:pt x="1150" y="1454"/>
                  </a:lnTo>
                  <a:lnTo>
                    <a:pt x="1150" y="1454"/>
                  </a:lnTo>
                  <a:lnTo>
                    <a:pt x="1160" y="1498"/>
                  </a:lnTo>
                  <a:lnTo>
                    <a:pt x="1172" y="1538"/>
                  </a:lnTo>
                  <a:lnTo>
                    <a:pt x="1188" y="1576"/>
                  </a:lnTo>
                  <a:lnTo>
                    <a:pt x="1204" y="1612"/>
                  </a:lnTo>
                  <a:lnTo>
                    <a:pt x="1222" y="1644"/>
                  </a:lnTo>
                  <a:lnTo>
                    <a:pt x="1242" y="1672"/>
                  </a:lnTo>
                  <a:lnTo>
                    <a:pt x="1260" y="1700"/>
                  </a:lnTo>
                  <a:lnTo>
                    <a:pt x="1280" y="1724"/>
                  </a:lnTo>
                  <a:lnTo>
                    <a:pt x="1300" y="1744"/>
                  </a:lnTo>
                  <a:lnTo>
                    <a:pt x="1318" y="1762"/>
                  </a:lnTo>
                  <a:lnTo>
                    <a:pt x="1348" y="1792"/>
                  </a:lnTo>
                  <a:lnTo>
                    <a:pt x="1372" y="1810"/>
                  </a:lnTo>
                  <a:lnTo>
                    <a:pt x="1382" y="1816"/>
                  </a:lnTo>
                  <a:lnTo>
                    <a:pt x="1382" y="1816"/>
                  </a:lnTo>
                  <a:close/>
                  <a:moveTo>
                    <a:pt x="198" y="731"/>
                  </a:moveTo>
                  <a:lnTo>
                    <a:pt x="198" y="731"/>
                  </a:lnTo>
                  <a:lnTo>
                    <a:pt x="200" y="703"/>
                  </a:lnTo>
                  <a:lnTo>
                    <a:pt x="202" y="677"/>
                  </a:lnTo>
                  <a:lnTo>
                    <a:pt x="208" y="649"/>
                  </a:lnTo>
                  <a:lnTo>
                    <a:pt x="214" y="623"/>
                  </a:lnTo>
                  <a:lnTo>
                    <a:pt x="224" y="597"/>
                  </a:lnTo>
                  <a:lnTo>
                    <a:pt x="236" y="573"/>
                  </a:lnTo>
                  <a:lnTo>
                    <a:pt x="248" y="547"/>
                  </a:lnTo>
                  <a:lnTo>
                    <a:pt x="262" y="523"/>
                  </a:lnTo>
                  <a:lnTo>
                    <a:pt x="278" y="501"/>
                  </a:lnTo>
                  <a:lnTo>
                    <a:pt x="296" y="477"/>
                  </a:lnTo>
                  <a:lnTo>
                    <a:pt x="316" y="455"/>
                  </a:lnTo>
                  <a:lnTo>
                    <a:pt x="338" y="433"/>
                  </a:lnTo>
                  <a:lnTo>
                    <a:pt x="360" y="412"/>
                  </a:lnTo>
                  <a:lnTo>
                    <a:pt x="384" y="392"/>
                  </a:lnTo>
                  <a:lnTo>
                    <a:pt x="410" y="372"/>
                  </a:lnTo>
                  <a:lnTo>
                    <a:pt x="438" y="354"/>
                  </a:lnTo>
                  <a:lnTo>
                    <a:pt x="466" y="336"/>
                  </a:lnTo>
                  <a:lnTo>
                    <a:pt x="496" y="320"/>
                  </a:lnTo>
                  <a:lnTo>
                    <a:pt x="526" y="304"/>
                  </a:lnTo>
                  <a:lnTo>
                    <a:pt x="558" y="288"/>
                  </a:lnTo>
                  <a:lnTo>
                    <a:pt x="592" y="274"/>
                  </a:lnTo>
                  <a:lnTo>
                    <a:pt x="626" y="262"/>
                  </a:lnTo>
                  <a:lnTo>
                    <a:pt x="660" y="250"/>
                  </a:lnTo>
                  <a:lnTo>
                    <a:pt x="698" y="240"/>
                  </a:lnTo>
                  <a:lnTo>
                    <a:pt x="734" y="230"/>
                  </a:lnTo>
                  <a:lnTo>
                    <a:pt x="772" y="222"/>
                  </a:lnTo>
                  <a:lnTo>
                    <a:pt x="810" y="214"/>
                  </a:lnTo>
                  <a:lnTo>
                    <a:pt x="850" y="208"/>
                  </a:lnTo>
                  <a:lnTo>
                    <a:pt x="890" y="204"/>
                  </a:lnTo>
                  <a:lnTo>
                    <a:pt x="930" y="200"/>
                  </a:lnTo>
                  <a:lnTo>
                    <a:pt x="972" y="198"/>
                  </a:lnTo>
                  <a:lnTo>
                    <a:pt x="1014" y="198"/>
                  </a:lnTo>
                  <a:lnTo>
                    <a:pt x="1014" y="198"/>
                  </a:lnTo>
                  <a:lnTo>
                    <a:pt x="1056" y="198"/>
                  </a:lnTo>
                  <a:lnTo>
                    <a:pt x="1096" y="200"/>
                  </a:lnTo>
                  <a:lnTo>
                    <a:pt x="1136" y="204"/>
                  </a:lnTo>
                  <a:lnTo>
                    <a:pt x="1176" y="208"/>
                  </a:lnTo>
                  <a:lnTo>
                    <a:pt x="1216" y="214"/>
                  </a:lnTo>
                  <a:lnTo>
                    <a:pt x="1254" y="222"/>
                  </a:lnTo>
                  <a:lnTo>
                    <a:pt x="1292" y="230"/>
                  </a:lnTo>
                  <a:lnTo>
                    <a:pt x="1328" y="240"/>
                  </a:lnTo>
                  <a:lnTo>
                    <a:pt x="1364" y="252"/>
                  </a:lnTo>
                  <a:lnTo>
                    <a:pt x="1400" y="264"/>
                  </a:lnTo>
                  <a:lnTo>
                    <a:pt x="1434" y="276"/>
                  </a:lnTo>
                  <a:lnTo>
                    <a:pt x="1466" y="290"/>
                  </a:lnTo>
                  <a:lnTo>
                    <a:pt x="1498" y="304"/>
                  </a:lnTo>
                  <a:lnTo>
                    <a:pt x="1530" y="320"/>
                  </a:lnTo>
                  <a:lnTo>
                    <a:pt x="1560" y="338"/>
                  </a:lnTo>
                  <a:lnTo>
                    <a:pt x="1588" y="356"/>
                  </a:lnTo>
                  <a:lnTo>
                    <a:pt x="1616" y="374"/>
                  </a:lnTo>
                  <a:lnTo>
                    <a:pt x="1642" y="394"/>
                  </a:lnTo>
                  <a:lnTo>
                    <a:pt x="1666" y="414"/>
                  </a:lnTo>
                  <a:lnTo>
                    <a:pt x="1688" y="435"/>
                  </a:lnTo>
                  <a:lnTo>
                    <a:pt x="1710" y="457"/>
                  </a:lnTo>
                  <a:lnTo>
                    <a:pt x="1730" y="479"/>
                  </a:lnTo>
                  <a:lnTo>
                    <a:pt x="1748" y="503"/>
                  </a:lnTo>
                  <a:lnTo>
                    <a:pt x="1764" y="525"/>
                  </a:lnTo>
                  <a:lnTo>
                    <a:pt x="1780" y="549"/>
                  </a:lnTo>
                  <a:lnTo>
                    <a:pt x="1792" y="575"/>
                  </a:lnTo>
                  <a:lnTo>
                    <a:pt x="1804" y="599"/>
                  </a:lnTo>
                  <a:lnTo>
                    <a:pt x="1814" y="625"/>
                  </a:lnTo>
                  <a:lnTo>
                    <a:pt x="1820" y="651"/>
                  </a:lnTo>
                  <a:lnTo>
                    <a:pt x="1826" y="677"/>
                  </a:lnTo>
                  <a:lnTo>
                    <a:pt x="1830" y="703"/>
                  </a:lnTo>
                  <a:lnTo>
                    <a:pt x="1830" y="731"/>
                  </a:lnTo>
                  <a:lnTo>
                    <a:pt x="1830" y="731"/>
                  </a:lnTo>
                  <a:lnTo>
                    <a:pt x="1830" y="757"/>
                  </a:lnTo>
                  <a:lnTo>
                    <a:pt x="1826" y="783"/>
                  </a:lnTo>
                  <a:lnTo>
                    <a:pt x="1820" y="811"/>
                  </a:lnTo>
                  <a:lnTo>
                    <a:pt x="1814" y="835"/>
                  </a:lnTo>
                  <a:lnTo>
                    <a:pt x="1804" y="861"/>
                  </a:lnTo>
                  <a:lnTo>
                    <a:pt x="1792" y="887"/>
                  </a:lnTo>
                  <a:lnTo>
                    <a:pt x="1780" y="911"/>
                  </a:lnTo>
                  <a:lnTo>
                    <a:pt x="1764" y="935"/>
                  </a:lnTo>
                  <a:lnTo>
                    <a:pt x="1748" y="959"/>
                  </a:lnTo>
                  <a:lnTo>
                    <a:pt x="1730" y="981"/>
                  </a:lnTo>
                  <a:lnTo>
                    <a:pt x="1710" y="1003"/>
                  </a:lnTo>
                  <a:lnTo>
                    <a:pt x="1688" y="1025"/>
                  </a:lnTo>
                  <a:lnTo>
                    <a:pt x="1666" y="1047"/>
                  </a:lnTo>
                  <a:lnTo>
                    <a:pt x="1642" y="1067"/>
                  </a:lnTo>
                  <a:lnTo>
                    <a:pt x="1616" y="1085"/>
                  </a:lnTo>
                  <a:lnTo>
                    <a:pt x="1588" y="1105"/>
                  </a:lnTo>
                  <a:lnTo>
                    <a:pt x="1560" y="1121"/>
                  </a:lnTo>
                  <a:lnTo>
                    <a:pt x="1530" y="1139"/>
                  </a:lnTo>
                  <a:lnTo>
                    <a:pt x="1498" y="1155"/>
                  </a:lnTo>
                  <a:lnTo>
                    <a:pt x="1466" y="1169"/>
                  </a:lnTo>
                  <a:lnTo>
                    <a:pt x="1434" y="1183"/>
                  </a:lnTo>
                  <a:lnTo>
                    <a:pt x="1400" y="1197"/>
                  </a:lnTo>
                  <a:lnTo>
                    <a:pt x="1364" y="1209"/>
                  </a:lnTo>
                  <a:lnTo>
                    <a:pt x="1328" y="1219"/>
                  </a:lnTo>
                  <a:lnTo>
                    <a:pt x="1292" y="1229"/>
                  </a:lnTo>
                  <a:lnTo>
                    <a:pt x="1254" y="1237"/>
                  </a:lnTo>
                  <a:lnTo>
                    <a:pt x="1216" y="1245"/>
                  </a:lnTo>
                  <a:lnTo>
                    <a:pt x="1176" y="1251"/>
                  </a:lnTo>
                  <a:lnTo>
                    <a:pt x="1136" y="1255"/>
                  </a:lnTo>
                  <a:lnTo>
                    <a:pt x="1096" y="1259"/>
                  </a:lnTo>
                  <a:lnTo>
                    <a:pt x="1056" y="1261"/>
                  </a:lnTo>
                  <a:lnTo>
                    <a:pt x="1014" y="1261"/>
                  </a:lnTo>
                  <a:lnTo>
                    <a:pt x="1014" y="1261"/>
                  </a:lnTo>
                  <a:lnTo>
                    <a:pt x="972" y="1261"/>
                  </a:lnTo>
                  <a:lnTo>
                    <a:pt x="930" y="1259"/>
                  </a:lnTo>
                  <a:lnTo>
                    <a:pt x="890" y="1255"/>
                  </a:lnTo>
                  <a:lnTo>
                    <a:pt x="850" y="1251"/>
                  </a:lnTo>
                  <a:lnTo>
                    <a:pt x="810" y="1245"/>
                  </a:lnTo>
                  <a:lnTo>
                    <a:pt x="772" y="1239"/>
                  </a:lnTo>
                  <a:lnTo>
                    <a:pt x="734" y="1229"/>
                  </a:lnTo>
                  <a:lnTo>
                    <a:pt x="698" y="1221"/>
                  </a:lnTo>
                  <a:lnTo>
                    <a:pt x="660" y="1209"/>
                  </a:lnTo>
                  <a:lnTo>
                    <a:pt x="626" y="1197"/>
                  </a:lnTo>
                  <a:lnTo>
                    <a:pt x="592" y="1185"/>
                  </a:lnTo>
                  <a:lnTo>
                    <a:pt x="558" y="1171"/>
                  </a:lnTo>
                  <a:lnTo>
                    <a:pt x="526" y="1157"/>
                  </a:lnTo>
                  <a:lnTo>
                    <a:pt x="496" y="1141"/>
                  </a:lnTo>
                  <a:lnTo>
                    <a:pt x="466" y="1123"/>
                  </a:lnTo>
                  <a:lnTo>
                    <a:pt x="438" y="1107"/>
                  </a:lnTo>
                  <a:lnTo>
                    <a:pt x="410" y="1087"/>
                  </a:lnTo>
                  <a:lnTo>
                    <a:pt x="384" y="1069"/>
                  </a:lnTo>
                  <a:lnTo>
                    <a:pt x="360" y="1049"/>
                  </a:lnTo>
                  <a:lnTo>
                    <a:pt x="338" y="1027"/>
                  </a:lnTo>
                  <a:lnTo>
                    <a:pt x="316" y="1005"/>
                  </a:lnTo>
                  <a:lnTo>
                    <a:pt x="296" y="983"/>
                  </a:lnTo>
                  <a:lnTo>
                    <a:pt x="278" y="961"/>
                  </a:lnTo>
                  <a:lnTo>
                    <a:pt x="262" y="937"/>
                  </a:lnTo>
                  <a:lnTo>
                    <a:pt x="248" y="913"/>
                  </a:lnTo>
                  <a:lnTo>
                    <a:pt x="236" y="889"/>
                  </a:lnTo>
                  <a:lnTo>
                    <a:pt x="224" y="863"/>
                  </a:lnTo>
                  <a:lnTo>
                    <a:pt x="214" y="837"/>
                  </a:lnTo>
                  <a:lnTo>
                    <a:pt x="208" y="811"/>
                  </a:lnTo>
                  <a:lnTo>
                    <a:pt x="202" y="785"/>
                  </a:lnTo>
                  <a:lnTo>
                    <a:pt x="200" y="757"/>
                  </a:lnTo>
                  <a:lnTo>
                    <a:pt x="198" y="731"/>
                  </a:lnTo>
                  <a:lnTo>
                    <a:pt x="198" y="7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427039" y="4207748"/>
            <a:ext cx="527795" cy="584363"/>
            <a:chOff x="2946400" y="254000"/>
            <a:chExt cx="6299200" cy="6337300"/>
          </a:xfrm>
          <a:solidFill>
            <a:schemeClr val="bg1"/>
          </a:solidFill>
        </p:grpSpPr>
        <p:sp>
          <p:nvSpPr>
            <p:cNvPr id="29" name="Freeform 28"/>
            <p:cNvSpPr>
              <a:spLocks noEditPoints="1"/>
            </p:cNvSpPr>
            <p:nvPr/>
          </p:nvSpPr>
          <p:spPr bwMode="auto">
            <a:xfrm>
              <a:off x="3495675" y="1416050"/>
              <a:ext cx="5749925" cy="5175250"/>
            </a:xfrm>
            <a:custGeom>
              <a:avLst/>
              <a:gdLst>
                <a:gd name="T0" fmla="*/ 3604 w 3622"/>
                <a:gd name="T1" fmla="*/ 1609 h 3260"/>
                <a:gd name="T2" fmla="*/ 1103 w 3622"/>
                <a:gd name="T3" fmla="*/ 18 h 3260"/>
                <a:gd name="T4" fmla="*/ 1023 w 3622"/>
                <a:gd name="T5" fmla="*/ 4 h 3260"/>
                <a:gd name="T6" fmla="*/ 955 w 3622"/>
                <a:gd name="T7" fmla="*/ 50 h 3260"/>
                <a:gd name="T8" fmla="*/ 661 w 3622"/>
                <a:gd name="T9" fmla="*/ 533 h 3260"/>
                <a:gd name="T10" fmla="*/ 679 w 3622"/>
                <a:gd name="T11" fmla="*/ 611 h 3260"/>
                <a:gd name="T12" fmla="*/ 731 w 3622"/>
                <a:gd name="T13" fmla="*/ 655 h 3260"/>
                <a:gd name="T14" fmla="*/ 793 w 3622"/>
                <a:gd name="T15" fmla="*/ 729 h 3260"/>
                <a:gd name="T16" fmla="*/ 823 w 3622"/>
                <a:gd name="T17" fmla="*/ 819 h 3260"/>
                <a:gd name="T18" fmla="*/ 815 w 3622"/>
                <a:gd name="T19" fmla="*/ 913 h 3260"/>
                <a:gd name="T20" fmla="*/ 785 w 3622"/>
                <a:gd name="T21" fmla="*/ 981 h 3260"/>
                <a:gd name="T22" fmla="*/ 719 w 3622"/>
                <a:gd name="T23" fmla="*/ 1051 h 3260"/>
                <a:gd name="T24" fmla="*/ 630 w 3622"/>
                <a:gd name="T25" fmla="*/ 1091 h 3260"/>
                <a:gd name="T26" fmla="*/ 558 w 3622"/>
                <a:gd name="T27" fmla="*/ 1095 h 3260"/>
                <a:gd name="T28" fmla="*/ 466 w 3622"/>
                <a:gd name="T29" fmla="*/ 1069 h 3260"/>
                <a:gd name="T30" fmla="*/ 404 w 3622"/>
                <a:gd name="T31" fmla="*/ 1043 h 3260"/>
                <a:gd name="T32" fmla="*/ 326 w 3622"/>
                <a:gd name="T33" fmla="*/ 1061 h 3260"/>
                <a:gd name="T34" fmla="*/ 18 w 3622"/>
                <a:gd name="T35" fmla="*/ 1531 h 3260"/>
                <a:gd name="T36" fmla="*/ 4 w 3622"/>
                <a:gd name="T37" fmla="*/ 1613 h 3260"/>
                <a:gd name="T38" fmla="*/ 34 w 3622"/>
                <a:gd name="T39" fmla="*/ 1667 h 3260"/>
                <a:gd name="T40" fmla="*/ 2533 w 3622"/>
                <a:gd name="T41" fmla="*/ 3250 h 3260"/>
                <a:gd name="T42" fmla="*/ 2577 w 3622"/>
                <a:gd name="T43" fmla="*/ 3260 h 3260"/>
                <a:gd name="T44" fmla="*/ 2621 w 3622"/>
                <a:gd name="T45" fmla="*/ 3252 h 3260"/>
                <a:gd name="T46" fmla="*/ 2948 w 3622"/>
                <a:gd name="T47" fmla="*/ 2770 h 3260"/>
                <a:gd name="T48" fmla="*/ 2964 w 3622"/>
                <a:gd name="T49" fmla="*/ 2710 h 3260"/>
                <a:gd name="T50" fmla="*/ 2932 w 3622"/>
                <a:gd name="T51" fmla="*/ 2634 h 3260"/>
                <a:gd name="T52" fmla="*/ 2876 w 3622"/>
                <a:gd name="T53" fmla="*/ 2592 h 3260"/>
                <a:gd name="T54" fmla="*/ 2822 w 3622"/>
                <a:gd name="T55" fmla="*/ 2514 h 3260"/>
                <a:gd name="T56" fmla="*/ 2802 w 3622"/>
                <a:gd name="T57" fmla="*/ 2442 h 3260"/>
                <a:gd name="T58" fmla="*/ 2808 w 3622"/>
                <a:gd name="T59" fmla="*/ 2348 h 3260"/>
                <a:gd name="T60" fmla="*/ 2838 w 3622"/>
                <a:gd name="T61" fmla="*/ 2280 h 3260"/>
                <a:gd name="T62" fmla="*/ 2904 w 3622"/>
                <a:gd name="T63" fmla="*/ 2209 h 3260"/>
                <a:gd name="T64" fmla="*/ 2992 w 3622"/>
                <a:gd name="T65" fmla="*/ 2171 h 3260"/>
                <a:gd name="T66" fmla="*/ 3066 w 3622"/>
                <a:gd name="T67" fmla="*/ 2165 h 3260"/>
                <a:gd name="T68" fmla="*/ 3158 w 3622"/>
                <a:gd name="T69" fmla="*/ 2191 h 3260"/>
                <a:gd name="T70" fmla="*/ 3218 w 3622"/>
                <a:gd name="T71" fmla="*/ 2219 h 3260"/>
                <a:gd name="T72" fmla="*/ 3280 w 3622"/>
                <a:gd name="T73" fmla="*/ 2211 h 3260"/>
                <a:gd name="T74" fmla="*/ 3606 w 3622"/>
                <a:gd name="T75" fmla="*/ 1729 h 3260"/>
                <a:gd name="T76" fmla="*/ 3622 w 3622"/>
                <a:gd name="T77" fmla="*/ 1669 h 3260"/>
                <a:gd name="T78" fmla="*/ 3196 w 3622"/>
                <a:gd name="T79" fmla="*/ 1975 h 3260"/>
                <a:gd name="T80" fmla="*/ 3072 w 3622"/>
                <a:gd name="T81" fmla="*/ 1951 h 3260"/>
                <a:gd name="T82" fmla="*/ 2946 w 3622"/>
                <a:gd name="T83" fmla="*/ 1961 h 3260"/>
                <a:gd name="T84" fmla="*/ 2818 w 3622"/>
                <a:gd name="T85" fmla="*/ 2011 h 3260"/>
                <a:gd name="T86" fmla="*/ 2684 w 3622"/>
                <a:gd name="T87" fmla="*/ 2127 h 3260"/>
                <a:gd name="T88" fmla="*/ 2615 w 3622"/>
                <a:gd name="T89" fmla="*/ 2247 h 3260"/>
                <a:gd name="T90" fmla="*/ 2585 w 3622"/>
                <a:gd name="T91" fmla="*/ 2424 h 3260"/>
                <a:gd name="T92" fmla="*/ 2603 w 3622"/>
                <a:gd name="T93" fmla="*/ 2546 h 3260"/>
                <a:gd name="T94" fmla="*/ 2658 w 3622"/>
                <a:gd name="T95" fmla="*/ 2660 h 3260"/>
                <a:gd name="T96" fmla="*/ 2545 w 3622"/>
                <a:gd name="T97" fmla="*/ 3004 h 3260"/>
                <a:gd name="T98" fmla="*/ 1971 w 3622"/>
                <a:gd name="T99" fmla="*/ 2642 h 3260"/>
                <a:gd name="T100" fmla="*/ 458 w 3622"/>
                <a:gd name="T101" fmla="*/ 1295 h 3260"/>
                <a:gd name="T102" fmla="*/ 582 w 3622"/>
                <a:gd name="T103" fmla="*/ 1311 h 3260"/>
                <a:gd name="T104" fmla="*/ 679 w 3622"/>
                <a:gd name="T105" fmla="*/ 1299 h 3260"/>
                <a:gd name="T106" fmla="*/ 843 w 3622"/>
                <a:gd name="T107" fmla="*/ 1227 h 3260"/>
                <a:gd name="T108" fmla="*/ 967 w 3622"/>
                <a:gd name="T109" fmla="*/ 1097 h 3260"/>
                <a:gd name="T110" fmla="*/ 1017 w 3622"/>
                <a:gd name="T111" fmla="*/ 989 h 3260"/>
                <a:gd name="T112" fmla="*/ 1039 w 3622"/>
                <a:gd name="T113" fmla="*/ 837 h 3260"/>
                <a:gd name="T114" fmla="*/ 1009 w 3622"/>
                <a:gd name="T115" fmla="*/ 689 h 3260"/>
                <a:gd name="T116" fmla="*/ 935 w 3622"/>
                <a:gd name="T117" fmla="*/ 557 h 3260"/>
                <a:gd name="T118" fmla="*/ 2678 w 3622"/>
                <a:gd name="T119" fmla="*/ 1523 h 3260"/>
                <a:gd name="T120" fmla="*/ 3196 w 3622"/>
                <a:gd name="T121" fmla="*/ 1975 h 3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622" h="3260">
                  <a:moveTo>
                    <a:pt x="3620" y="1649"/>
                  </a:moveTo>
                  <a:lnTo>
                    <a:pt x="3620" y="1649"/>
                  </a:lnTo>
                  <a:lnTo>
                    <a:pt x="3614" y="1629"/>
                  </a:lnTo>
                  <a:lnTo>
                    <a:pt x="3604" y="1609"/>
                  </a:lnTo>
                  <a:lnTo>
                    <a:pt x="3590" y="1595"/>
                  </a:lnTo>
                  <a:lnTo>
                    <a:pt x="3572" y="1581"/>
                  </a:lnTo>
                  <a:lnTo>
                    <a:pt x="1103" y="18"/>
                  </a:lnTo>
                  <a:lnTo>
                    <a:pt x="1103" y="18"/>
                  </a:lnTo>
                  <a:lnTo>
                    <a:pt x="1085" y="8"/>
                  </a:lnTo>
                  <a:lnTo>
                    <a:pt x="1063" y="2"/>
                  </a:lnTo>
                  <a:lnTo>
                    <a:pt x="1043" y="0"/>
                  </a:lnTo>
                  <a:lnTo>
                    <a:pt x="1023" y="4"/>
                  </a:lnTo>
                  <a:lnTo>
                    <a:pt x="1003" y="10"/>
                  </a:lnTo>
                  <a:lnTo>
                    <a:pt x="985" y="20"/>
                  </a:lnTo>
                  <a:lnTo>
                    <a:pt x="969" y="34"/>
                  </a:lnTo>
                  <a:lnTo>
                    <a:pt x="955" y="50"/>
                  </a:lnTo>
                  <a:lnTo>
                    <a:pt x="677" y="493"/>
                  </a:lnTo>
                  <a:lnTo>
                    <a:pt x="677" y="493"/>
                  </a:lnTo>
                  <a:lnTo>
                    <a:pt x="667" y="511"/>
                  </a:lnTo>
                  <a:lnTo>
                    <a:pt x="661" y="533"/>
                  </a:lnTo>
                  <a:lnTo>
                    <a:pt x="659" y="553"/>
                  </a:lnTo>
                  <a:lnTo>
                    <a:pt x="663" y="573"/>
                  </a:lnTo>
                  <a:lnTo>
                    <a:pt x="669" y="593"/>
                  </a:lnTo>
                  <a:lnTo>
                    <a:pt x="679" y="611"/>
                  </a:lnTo>
                  <a:lnTo>
                    <a:pt x="693" y="627"/>
                  </a:lnTo>
                  <a:lnTo>
                    <a:pt x="709" y="641"/>
                  </a:lnTo>
                  <a:lnTo>
                    <a:pt x="709" y="641"/>
                  </a:lnTo>
                  <a:lnTo>
                    <a:pt x="731" y="655"/>
                  </a:lnTo>
                  <a:lnTo>
                    <a:pt x="749" y="671"/>
                  </a:lnTo>
                  <a:lnTo>
                    <a:pt x="765" y="689"/>
                  </a:lnTo>
                  <a:lnTo>
                    <a:pt x="781" y="709"/>
                  </a:lnTo>
                  <a:lnTo>
                    <a:pt x="793" y="729"/>
                  </a:lnTo>
                  <a:lnTo>
                    <a:pt x="803" y="751"/>
                  </a:lnTo>
                  <a:lnTo>
                    <a:pt x="813" y="773"/>
                  </a:lnTo>
                  <a:lnTo>
                    <a:pt x="819" y="795"/>
                  </a:lnTo>
                  <a:lnTo>
                    <a:pt x="823" y="819"/>
                  </a:lnTo>
                  <a:lnTo>
                    <a:pt x="825" y="843"/>
                  </a:lnTo>
                  <a:lnTo>
                    <a:pt x="823" y="865"/>
                  </a:lnTo>
                  <a:lnTo>
                    <a:pt x="821" y="889"/>
                  </a:lnTo>
                  <a:lnTo>
                    <a:pt x="815" y="913"/>
                  </a:lnTo>
                  <a:lnTo>
                    <a:pt x="809" y="937"/>
                  </a:lnTo>
                  <a:lnTo>
                    <a:pt x="799" y="959"/>
                  </a:lnTo>
                  <a:lnTo>
                    <a:pt x="785" y="981"/>
                  </a:lnTo>
                  <a:lnTo>
                    <a:pt x="785" y="981"/>
                  </a:lnTo>
                  <a:lnTo>
                    <a:pt x="771" y="1001"/>
                  </a:lnTo>
                  <a:lnTo>
                    <a:pt x="757" y="1019"/>
                  </a:lnTo>
                  <a:lnTo>
                    <a:pt x="739" y="1037"/>
                  </a:lnTo>
                  <a:lnTo>
                    <a:pt x="719" y="1051"/>
                  </a:lnTo>
                  <a:lnTo>
                    <a:pt x="699" y="1065"/>
                  </a:lnTo>
                  <a:lnTo>
                    <a:pt x="679" y="1075"/>
                  </a:lnTo>
                  <a:lnTo>
                    <a:pt x="655" y="1083"/>
                  </a:lnTo>
                  <a:lnTo>
                    <a:pt x="630" y="1091"/>
                  </a:lnTo>
                  <a:lnTo>
                    <a:pt x="630" y="1091"/>
                  </a:lnTo>
                  <a:lnTo>
                    <a:pt x="606" y="1095"/>
                  </a:lnTo>
                  <a:lnTo>
                    <a:pt x="582" y="1097"/>
                  </a:lnTo>
                  <a:lnTo>
                    <a:pt x="558" y="1095"/>
                  </a:lnTo>
                  <a:lnTo>
                    <a:pt x="534" y="1093"/>
                  </a:lnTo>
                  <a:lnTo>
                    <a:pt x="512" y="1087"/>
                  </a:lnTo>
                  <a:lnTo>
                    <a:pt x="488" y="1079"/>
                  </a:lnTo>
                  <a:lnTo>
                    <a:pt x="466" y="1069"/>
                  </a:lnTo>
                  <a:lnTo>
                    <a:pt x="444" y="1057"/>
                  </a:lnTo>
                  <a:lnTo>
                    <a:pt x="444" y="1057"/>
                  </a:lnTo>
                  <a:lnTo>
                    <a:pt x="426" y="1049"/>
                  </a:lnTo>
                  <a:lnTo>
                    <a:pt x="404" y="1043"/>
                  </a:lnTo>
                  <a:lnTo>
                    <a:pt x="384" y="1041"/>
                  </a:lnTo>
                  <a:lnTo>
                    <a:pt x="364" y="1043"/>
                  </a:lnTo>
                  <a:lnTo>
                    <a:pt x="344" y="1051"/>
                  </a:lnTo>
                  <a:lnTo>
                    <a:pt x="326" y="1061"/>
                  </a:lnTo>
                  <a:lnTo>
                    <a:pt x="310" y="1073"/>
                  </a:lnTo>
                  <a:lnTo>
                    <a:pt x="296" y="1091"/>
                  </a:lnTo>
                  <a:lnTo>
                    <a:pt x="18" y="1531"/>
                  </a:lnTo>
                  <a:lnTo>
                    <a:pt x="18" y="1531"/>
                  </a:lnTo>
                  <a:lnTo>
                    <a:pt x="8" y="1551"/>
                  </a:lnTo>
                  <a:lnTo>
                    <a:pt x="2" y="1571"/>
                  </a:lnTo>
                  <a:lnTo>
                    <a:pt x="0" y="1591"/>
                  </a:lnTo>
                  <a:lnTo>
                    <a:pt x="4" y="1613"/>
                  </a:lnTo>
                  <a:lnTo>
                    <a:pt x="4" y="1613"/>
                  </a:lnTo>
                  <a:lnTo>
                    <a:pt x="10" y="1633"/>
                  </a:lnTo>
                  <a:lnTo>
                    <a:pt x="20" y="1651"/>
                  </a:lnTo>
                  <a:lnTo>
                    <a:pt x="34" y="1667"/>
                  </a:lnTo>
                  <a:lnTo>
                    <a:pt x="50" y="1679"/>
                  </a:lnTo>
                  <a:lnTo>
                    <a:pt x="2519" y="3244"/>
                  </a:lnTo>
                  <a:lnTo>
                    <a:pt x="2519" y="3244"/>
                  </a:lnTo>
                  <a:lnTo>
                    <a:pt x="2533" y="3250"/>
                  </a:lnTo>
                  <a:lnTo>
                    <a:pt x="2547" y="3256"/>
                  </a:lnTo>
                  <a:lnTo>
                    <a:pt x="2563" y="3260"/>
                  </a:lnTo>
                  <a:lnTo>
                    <a:pt x="2577" y="3260"/>
                  </a:lnTo>
                  <a:lnTo>
                    <a:pt x="2577" y="3260"/>
                  </a:lnTo>
                  <a:lnTo>
                    <a:pt x="2589" y="3260"/>
                  </a:lnTo>
                  <a:lnTo>
                    <a:pt x="2601" y="3258"/>
                  </a:lnTo>
                  <a:lnTo>
                    <a:pt x="2601" y="3258"/>
                  </a:lnTo>
                  <a:lnTo>
                    <a:pt x="2621" y="3252"/>
                  </a:lnTo>
                  <a:lnTo>
                    <a:pt x="2640" y="3240"/>
                  </a:lnTo>
                  <a:lnTo>
                    <a:pt x="2656" y="3228"/>
                  </a:lnTo>
                  <a:lnTo>
                    <a:pt x="2670" y="3210"/>
                  </a:lnTo>
                  <a:lnTo>
                    <a:pt x="2948" y="2770"/>
                  </a:lnTo>
                  <a:lnTo>
                    <a:pt x="2948" y="2770"/>
                  </a:lnTo>
                  <a:lnTo>
                    <a:pt x="2958" y="2750"/>
                  </a:lnTo>
                  <a:lnTo>
                    <a:pt x="2964" y="2730"/>
                  </a:lnTo>
                  <a:lnTo>
                    <a:pt x="2964" y="2710"/>
                  </a:lnTo>
                  <a:lnTo>
                    <a:pt x="2962" y="2688"/>
                  </a:lnTo>
                  <a:lnTo>
                    <a:pt x="2956" y="2670"/>
                  </a:lnTo>
                  <a:lnTo>
                    <a:pt x="2946" y="2650"/>
                  </a:lnTo>
                  <a:lnTo>
                    <a:pt x="2932" y="2634"/>
                  </a:lnTo>
                  <a:lnTo>
                    <a:pt x="2914" y="2622"/>
                  </a:lnTo>
                  <a:lnTo>
                    <a:pt x="2914" y="2622"/>
                  </a:lnTo>
                  <a:lnTo>
                    <a:pt x="2894" y="2608"/>
                  </a:lnTo>
                  <a:lnTo>
                    <a:pt x="2876" y="2592"/>
                  </a:lnTo>
                  <a:lnTo>
                    <a:pt x="2860" y="2574"/>
                  </a:lnTo>
                  <a:lnTo>
                    <a:pt x="2844" y="2556"/>
                  </a:lnTo>
                  <a:lnTo>
                    <a:pt x="2832" y="2534"/>
                  </a:lnTo>
                  <a:lnTo>
                    <a:pt x="2822" y="2514"/>
                  </a:lnTo>
                  <a:lnTo>
                    <a:pt x="2812" y="2490"/>
                  </a:lnTo>
                  <a:lnTo>
                    <a:pt x="2806" y="2468"/>
                  </a:lnTo>
                  <a:lnTo>
                    <a:pt x="2806" y="2468"/>
                  </a:lnTo>
                  <a:lnTo>
                    <a:pt x="2802" y="2442"/>
                  </a:lnTo>
                  <a:lnTo>
                    <a:pt x="2800" y="2418"/>
                  </a:lnTo>
                  <a:lnTo>
                    <a:pt x="2800" y="2394"/>
                  </a:lnTo>
                  <a:lnTo>
                    <a:pt x="2804" y="2370"/>
                  </a:lnTo>
                  <a:lnTo>
                    <a:pt x="2808" y="2348"/>
                  </a:lnTo>
                  <a:lnTo>
                    <a:pt x="2816" y="2324"/>
                  </a:lnTo>
                  <a:lnTo>
                    <a:pt x="2826" y="2302"/>
                  </a:lnTo>
                  <a:lnTo>
                    <a:pt x="2838" y="2280"/>
                  </a:lnTo>
                  <a:lnTo>
                    <a:pt x="2838" y="2280"/>
                  </a:lnTo>
                  <a:lnTo>
                    <a:pt x="2852" y="2259"/>
                  </a:lnTo>
                  <a:lnTo>
                    <a:pt x="2868" y="2241"/>
                  </a:lnTo>
                  <a:lnTo>
                    <a:pt x="2886" y="2225"/>
                  </a:lnTo>
                  <a:lnTo>
                    <a:pt x="2904" y="2209"/>
                  </a:lnTo>
                  <a:lnTo>
                    <a:pt x="2924" y="2197"/>
                  </a:lnTo>
                  <a:lnTo>
                    <a:pt x="2946" y="2187"/>
                  </a:lnTo>
                  <a:lnTo>
                    <a:pt x="2970" y="2177"/>
                  </a:lnTo>
                  <a:lnTo>
                    <a:pt x="2992" y="2171"/>
                  </a:lnTo>
                  <a:lnTo>
                    <a:pt x="2992" y="2171"/>
                  </a:lnTo>
                  <a:lnTo>
                    <a:pt x="3018" y="2167"/>
                  </a:lnTo>
                  <a:lnTo>
                    <a:pt x="3042" y="2165"/>
                  </a:lnTo>
                  <a:lnTo>
                    <a:pt x="3066" y="2165"/>
                  </a:lnTo>
                  <a:lnTo>
                    <a:pt x="3090" y="2169"/>
                  </a:lnTo>
                  <a:lnTo>
                    <a:pt x="3112" y="2173"/>
                  </a:lnTo>
                  <a:lnTo>
                    <a:pt x="3136" y="2181"/>
                  </a:lnTo>
                  <a:lnTo>
                    <a:pt x="3158" y="2191"/>
                  </a:lnTo>
                  <a:lnTo>
                    <a:pt x="3178" y="2203"/>
                  </a:lnTo>
                  <a:lnTo>
                    <a:pt x="3178" y="2203"/>
                  </a:lnTo>
                  <a:lnTo>
                    <a:pt x="3198" y="2213"/>
                  </a:lnTo>
                  <a:lnTo>
                    <a:pt x="3218" y="2219"/>
                  </a:lnTo>
                  <a:lnTo>
                    <a:pt x="3238" y="2219"/>
                  </a:lnTo>
                  <a:lnTo>
                    <a:pt x="3260" y="2217"/>
                  </a:lnTo>
                  <a:lnTo>
                    <a:pt x="3260" y="2217"/>
                  </a:lnTo>
                  <a:lnTo>
                    <a:pt x="3280" y="2211"/>
                  </a:lnTo>
                  <a:lnTo>
                    <a:pt x="3298" y="2201"/>
                  </a:lnTo>
                  <a:lnTo>
                    <a:pt x="3314" y="2187"/>
                  </a:lnTo>
                  <a:lnTo>
                    <a:pt x="3328" y="2169"/>
                  </a:lnTo>
                  <a:lnTo>
                    <a:pt x="3606" y="1729"/>
                  </a:lnTo>
                  <a:lnTo>
                    <a:pt x="3606" y="1729"/>
                  </a:lnTo>
                  <a:lnTo>
                    <a:pt x="3616" y="1711"/>
                  </a:lnTo>
                  <a:lnTo>
                    <a:pt x="3622" y="1691"/>
                  </a:lnTo>
                  <a:lnTo>
                    <a:pt x="3622" y="1669"/>
                  </a:lnTo>
                  <a:lnTo>
                    <a:pt x="3620" y="1649"/>
                  </a:lnTo>
                  <a:lnTo>
                    <a:pt x="3620" y="1649"/>
                  </a:lnTo>
                  <a:close/>
                  <a:moveTo>
                    <a:pt x="3196" y="1975"/>
                  </a:moveTo>
                  <a:lnTo>
                    <a:pt x="3196" y="1975"/>
                  </a:lnTo>
                  <a:lnTo>
                    <a:pt x="3166" y="1965"/>
                  </a:lnTo>
                  <a:lnTo>
                    <a:pt x="3136" y="1959"/>
                  </a:lnTo>
                  <a:lnTo>
                    <a:pt x="3104" y="1953"/>
                  </a:lnTo>
                  <a:lnTo>
                    <a:pt x="3072" y="1951"/>
                  </a:lnTo>
                  <a:lnTo>
                    <a:pt x="3042" y="1951"/>
                  </a:lnTo>
                  <a:lnTo>
                    <a:pt x="3010" y="1951"/>
                  </a:lnTo>
                  <a:lnTo>
                    <a:pt x="2978" y="1955"/>
                  </a:lnTo>
                  <a:lnTo>
                    <a:pt x="2946" y="1961"/>
                  </a:lnTo>
                  <a:lnTo>
                    <a:pt x="2946" y="1961"/>
                  </a:lnTo>
                  <a:lnTo>
                    <a:pt x="2902" y="1973"/>
                  </a:lnTo>
                  <a:lnTo>
                    <a:pt x="2860" y="1991"/>
                  </a:lnTo>
                  <a:lnTo>
                    <a:pt x="2818" y="2011"/>
                  </a:lnTo>
                  <a:lnTo>
                    <a:pt x="2782" y="2035"/>
                  </a:lnTo>
                  <a:lnTo>
                    <a:pt x="2746" y="2063"/>
                  </a:lnTo>
                  <a:lnTo>
                    <a:pt x="2714" y="2093"/>
                  </a:lnTo>
                  <a:lnTo>
                    <a:pt x="2684" y="2127"/>
                  </a:lnTo>
                  <a:lnTo>
                    <a:pt x="2658" y="2165"/>
                  </a:lnTo>
                  <a:lnTo>
                    <a:pt x="2658" y="2165"/>
                  </a:lnTo>
                  <a:lnTo>
                    <a:pt x="2634" y="2205"/>
                  </a:lnTo>
                  <a:lnTo>
                    <a:pt x="2615" y="2247"/>
                  </a:lnTo>
                  <a:lnTo>
                    <a:pt x="2601" y="2290"/>
                  </a:lnTo>
                  <a:lnTo>
                    <a:pt x="2591" y="2334"/>
                  </a:lnTo>
                  <a:lnTo>
                    <a:pt x="2585" y="2378"/>
                  </a:lnTo>
                  <a:lnTo>
                    <a:pt x="2585" y="2424"/>
                  </a:lnTo>
                  <a:lnTo>
                    <a:pt x="2587" y="2468"/>
                  </a:lnTo>
                  <a:lnTo>
                    <a:pt x="2595" y="2514"/>
                  </a:lnTo>
                  <a:lnTo>
                    <a:pt x="2595" y="2514"/>
                  </a:lnTo>
                  <a:lnTo>
                    <a:pt x="2603" y="2546"/>
                  </a:lnTo>
                  <a:lnTo>
                    <a:pt x="2613" y="2576"/>
                  </a:lnTo>
                  <a:lnTo>
                    <a:pt x="2627" y="2606"/>
                  </a:lnTo>
                  <a:lnTo>
                    <a:pt x="2642" y="2634"/>
                  </a:lnTo>
                  <a:lnTo>
                    <a:pt x="2658" y="2660"/>
                  </a:lnTo>
                  <a:lnTo>
                    <a:pt x="2676" y="2686"/>
                  </a:lnTo>
                  <a:lnTo>
                    <a:pt x="2694" y="2712"/>
                  </a:lnTo>
                  <a:lnTo>
                    <a:pt x="2716" y="2734"/>
                  </a:lnTo>
                  <a:lnTo>
                    <a:pt x="2545" y="3004"/>
                  </a:lnTo>
                  <a:lnTo>
                    <a:pt x="2151" y="2756"/>
                  </a:lnTo>
                  <a:lnTo>
                    <a:pt x="2267" y="2574"/>
                  </a:lnTo>
                  <a:lnTo>
                    <a:pt x="2085" y="2460"/>
                  </a:lnTo>
                  <a:lnTo>
                    <a:pt x="1971" y="2642"/>
                  </a:lnTo>
                  <a:lnTo>
                    <a:pt x="256" y="1555"/>
                  </a:lnTo>
                  <a:lnTo>
                    <a:pt x="428" y="1287"/>
                  </a:lnTo>
                  <a:lnTo>
                    <a:pt x="428" y="1287"/>
                  </a:lnTo>
                  <a:lnTo>
                    <a:pt x="458" y="1295"/>
                  </a:lnTo>
                  <a:lnTo>
                    <a:pt x="488" y="1303"/>
                  </a:lnTo>
                  <a:lnTo>
                    <a:pt x="520" y="1307"/>
                  </a:lnTo>
                  <a:lnTo>
                    <a:pt x="550" y="1311"/>
                  </a:lnTo>
                  <a:lnTo>
                    <a:pt x="582" y="1311"/>
                  </a:lnTo>
                  <a:lnTo>
                    <a:pt x="614" y="1309"/>
                  </a:lnTo>
                  <a:lnTo>
                    <a:pt x="647" y="1305"/>
                  </a:lnTo>
                  <a:lnTo>
                    <a:pt x="679" y="1299"/>
                  </a:lnTo>
                  <a:lnTo>
                    <a:pt x="679" y="1299"/>
                  </a:lnTo>
                  <a:lnTo>
                    <a:pt x="723" y="1287"/>
                  </a:lnTo>
                  <a:lnTo>
                    <a:pt x="765" y="1271"/>
                  </a:lnTo>
                  <a:lnTo>
                    <a:pt x="805" y="1251"/>
                  </a:lnTo>
                  <a:lnTo>
                    <a:pt x="843" y="1227"/>
                  </a:lnTo>
                  <a:lnTo>
                    <a:pt x="879" y="1199"/>
                  </a:lnTo>
                  <a:lnTo>
                    <a:pt x="911" y="1169"/>
                  </a:lnTo>
                  <a:lnTo>
                    <a:pt x="941" y="1133"/>
                  </a:lnTo>
                  <a:lnTo>
                    <a:pt x="967" y="1097"/>
                  </a:lnTo>
                  <a:lnTo>
                    <a:pt x="967" y="1097"/>
                  </a:lnTo>
                  <a:lnTo>
                    <a:pt x="987" y="1061"/>
                  </a:lnTo>
                  <a:lnTo>
                    <a:pt x="1005" y="1025"/>
                  </a:lnTo>
                  <a:lnTo>
                    <a:pt x="1017" y="989"/>
                  </a:lnTo>
                  <a:lnTo>
                    <a:pt x="1027" y="951"/>
                  </a:lnTo>
                  <a:lnTo>
                    <a:pt x="1035" y="913"/>
                  </a:lnTo>
                  <a:lnTo>
                    <a:pt x="1039" y="875"/>
                  </a:lnTo>
                  <a:lnTo>
                    <a:pt x="1039" y="837"/>
                  </a:lnTo>
                  <a:lnTo>
                    <a:pt x="1037" y="799"/>
                  </a:lnTo>
                  <a:lnTo>
                    <a:pt x="1031" y="761"/>
                  </a:lnTo>
                  <a:lnTo>
                    <a:pt x="1021" y="725"/>
                  </a:lnTo>
                  <a:lnTo>
                    <a:pt x="1009" y="689"/>
                  </a:lnTo>
                  <a:lnTo>
                    <a:pt x="995" y="653"/>
                  </a:lnTo>
                  <a:lnTo>
                    <a:pt x="977" y="619"/>
                  </a:lnTo>
                  <a:lnTo>
                    <a:pt x="957" y="587"/>
                  </a:lnTo>
                  <a:lnTo>
                    <a:pt x="935" y="557"/>
                  </a:lnTo>
                  <a:lnTo>
                    <a:pt x="909" y="527"/>
                  </a:lnTo>
                  <a:lnTo>
                    <a:pt x="1079" y="256"/>
                  </a:lnTo>
                  <a:lnTo>
                    <a:pt x="2794" y="1341"/>
                  </a:lnTo>
                  <a:lnTo>
                    <a:pt x="2678" y="1523"/>
                  </a:lnTo>
                  <a:lnTo>
                    <a:pt x="2860" y="1637"/>
                  </a:lnTo>
                  <a:lnTo>
                    <a:pt x="2974" y="1457"/>
                  </a:lnTo>
                  <a:lnTo>
                    <a:pt x="3368" y="1705"/>
                  </a:lnTo>
                  <a:lnTo>
                    <a:pt x="3196" y="19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30" name="Freeform 29"/>
            <p:cNvSpPr>
              <a:spLocks noEditPoints="1"/>
            </p:cNvSpPr>
            <p:nvPr/>
          </p:nvSpPr>
          <p:spPr bwMode="auto">
            <a:xfrm>
              <a:off x="4986338" y="2868613"/>
              <a:ext cx="2184400" cy="2133600"/>
            </a:xfrm>
            <a:custGeom>
              <a:avLst/>
              <a:gdLst>
                <a:gd name="T0" fmla="*/ 1376 w 1376"/>
                <a:gd name="T1" fmla="*/ 788 h 1344"/>
                <a:gd name="T2" fmla="*/ 1372 w 1376"/>
                <a:gd name="T3" fmla="*/ 744 h 1344"/>
                <a:gd name="T4" fmla="*/ 1350 w 1376"/>
                <a:gd name="T5" fmla="*/ 706 h 1344"/>
                <a:gd name="T6" fmla="*/ 1110 w 1376"/>
                <a:gd name="T7" fmla="*/ 118 h 1344"/>
                <a:gd name="T8" fmla="*/ 1110 w 1376"/>
                <a:gd name="T9" fmla="*/ 88 h 1344"/>
                <a:gd name="T10" fmla="*/ 1092 w 1376"/>
                <a:gd name="T11" fmla="*/ 48 h 1344"/>
                <a:gd name="T12" fmla="*/ 1062 w 1376"/>
                <a:gd name="T13" fmla="*/ 16 h 1344"/>
                <a:gd name="T14" fmla="*/ 1034 w 1376"/>
                <a:gd name="T15" fmla="*/ 4 h 1344"/>
                <a:gd name="T16" fmla="*/ 990 w 1376"/>
                <a:gd name="T17" fmla="*/ 0 h 1344"/>
                <a:gd name="T18" fmla="*/ 948 w 1376"/>
                <a:gd name="T19" fmla="*/ 16 h 1344"/>
                <a:gd name="T20" fmla="*/ 328 w 1376"/>
                <a:gd name="T21" fmla="*/ 56 h 1344"/>
                <a:gd name="T22" fmla="*/ 286 w 1376"/>
                <a:gd name="T23" fmla="*/ 46 h 1344"/>
                <a:gd name="T24" fmla="*/ 242 w 1376"/>
                <a:gd name="T25" fmla="*/ 54 h 1344"/>
                <a:gd name="T26" fmla="*/ 216 w 1376"/>
                <a:gd name="T27" fmla="*/ 70 h 1344"/>
                <a:gd name="T28" fmla="*/ 190 w 1376"/>
                <a:gd name="T29" fmla="*/ 106 h 1344"/>
                <a:gd name="T30" fmla="*/ 178 w 1376"/>
                <a:gd name="T31" fmla="*/ 148 h 1344"/>
                <a:gd name="T32" fmla="*/ 262 w 1376"/>
                <a:gd name="T33" fmla="*/ 518 h 1344"/>
                <a:gd name="T34" fmla="*/ 18 w 1376"/>
                <a:gd name="T35" fmla="*/ 790 h 1344"/>
                <a:gd name="T36" fmla="*/ 2 w 1376"/>
                <a:gd name="T37" fmla="*/ 832 h 1344"/>
                <a:gd name="T38" fmla="*/ 2 w 1376"/>
                <a:gd name="T39" fmla="*/ 876 h 1344"/>
                <a:gd name="T40" fmla="*/ 14 w 1376"/>
                <a:gd name="T41" fmla="*/ 904 h 1344"/>
                <a:gd name="T42" fmla="*/ 44 w 1376"/>
                <a:gd name="T43" fmla="*/ 936 h 1344"/>
                <a:gd name="T44" fmla="*/ 84 w 1376"/>
                <a:gd name="T45" fmla="*/ 956 h 1344"/>
                <a:gd name="T46" fmla="*/ 622 w 1376"/>
                <a:gd name="T47" fmla="*/ 1290 h 1344"/>
                <a:gd name="T48" fmla="*/ 640 w 1376"/>
                <a:gd name="T49" fmla="*/ 1312 h 1344"/>
                <a:gd name="T50" fmla="*/ 674 w 1376"/>
                <a:gd name="T51" fmla="*/ 1334 h 1344"/>
                <a:gd name="T52" fmla="*/ 716 w 1376"/>
                <a:gd name="T53" fmla="*/ 1344 h 1344"/>
                <a:gd name="T54" fmla="*/ 722 w 1376"/>
                <a:gd name="T55" fmla="*/ 1342 h 1344"/>
                <a:gd name="T56" fmla="*/ 766 w 1376"/>
                <a:gd name="T57" fmla="*/ 1330 h 1344"/>
                <a:gd name="T58" fmla="*/ 798 w 1376"/>
                <a:gd name="T59" fmla="*/ 1302 h 1344"/>
                <a:gd name="T60" fmla="*/ 948 w 1376"/>
                <a:gd name="T61" fmla="*/ 954 h 1344"/>
                <a:gd name="T62" fmla="*/ 1306 w 1376"/>
                <a:gd name="T63" fmla="*/ 878 h 1344"/>
                <a:gd name="T64" fmla="*/ 1344 w 1376"/>
                <a:gd name="T65" fmla="*/ 854 h 1344"/>
                <a:gd name="T66" fmla="*/ 1368 w 1376"/>
                <a:gd name="T67" fmla="*/ 818 h 1344"/>
                <a:gd name="T68" fmla="*/ 850 w 1376"/>
                <a:gd name="T69" fmla="*/ 756 h 1344"/>
                <a:gd name="T70" fmla="*/ 824 w 1376"/>
                <a:gd name="T71" fmla="*/ 764 h 1344"/>
                <a:gd name="T72" fmla="*/ 794 w 1376"/>
                <a:gd name="T73" fmla="*/ 786 h 1344"/>
                <a:gd name="T74" fmla="*/ 772 w 1376"/>
                <a:gd name="T75" fmla="*/ 820 h 1344"/>
                <a:gd name="T76" fmla="*/ 606 w 1376"/>
                <a:gd name="T77" fmla="*/ 830 h 1344"/>
                <a:gd name="T78" fmla="*/ 580 w 1376"/>
                <a:gd name="T79" fmla="*/ 800 h 1344"/>
                <a:gd name="T80" fmla="*/ 546 w 1376"/>
                <a:gd name="T81" fmla="*/ 782 h 1344"/>
                <a:gd name="T82" fmla="*/ 332 w 1376"/>
                <a:gd name="T83" fmla="*/ 762 h 1344"/>
                <a:gd name="T84" fmla="*/ 468 w 1376"/>
                <a:gd name="T85" fmla="*/ 610 h 1344"/>
                <a:gd name="T86" fmla="*/ 484 w 1376"/>
                <a:gd name="T87" fmla="*/ 576 h 1344"/>
                <a:gd name="T88" fmla="*/ 486 w 1376"/>
                <a:gd name="T89" fmla="*/ 536 h 1344"/>
                <a:gd name="T90" fmla="*/ 612 w 1376"/>
                <a:gd name="T91" fmla="*/ 416 h 1344"/>
                <a:gd name="T92" fmla="*/ 638 w 1376"/>
                <a:gd name="T93" fmla="*/ 424 h 1344"/>
                <a:gd name="T94" fmla="*/ 676 w 1376"/>
                <a:gd name="T95" fmla="*/ 424 h 1344"/>
                <a:gd name="T96" fmla="*/ 712 w 1376"/>
                <a:gd name="T97" fmla="*/ 410 h 1344"/>
                <a:gd name="T98" fmla="*/ 854 w 1376"/>
                <a:gd name="T99" fmla="*/ 500 h 1344"/>
                <a:gd name="T100" fmla="*/ 858 w 1376"/>
                <a:gd name="T101" fmla="*/ 538 h 1344"/>
                <a:gd name="T102" fmla="*/ 874 w 1376"/>
                <a:gd name="T103" fmla="*/ 574 h 1344"/>
                <a:gd name="T104" fmla="*/ 1034 w 1376"/>
                <a:gd name="T105" fmla="*/ 716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76" h="1344">
                  <a:moveTo>
                    <a:pt x="1374" y="802"/>
                  </a:moveTo>
                  <a:lnTo>
                    <a:pt x="1374" y="802"/>
                  </a:lnTo>
                  <a:lnTo>
                    <a:pt x="1376" y="788"/>
                  </a:lnTo>
                  <a:lnTo>
                    <a:pt x="1376" y="772"/>
                  </a:lnTo>
                  <a:lnTo>
                    <a:pt x="1376" y="758"/>
                  </a:lnTo>
                  <a:lnTo>
                    <a:pt x="1372" y="744"/>
                  </a:lnTo>
                  <a:lnTo>
                    <a:pt x="1366" y="730"/>
                  </a:lnTo>
                  <a:lnTo>
                    <a:pt x="1360" y="718"/>
                  </a:lnTo>
                  <a:lnTo>
                    <a:pt x="1350" y="706"/>
                  </a:lnTo>
                  <a:lnTo>
                    <a:pt x="1340" y="694"/>
                  </a:lnTo>
                  <a:lnTo>
                    <a:pt x="1074" y="466"/>
                  </a:lnTo>
                  <a:lnTo>
                    <a:pt x="1110" y="118"/>
                  </a:lnTo>
                  <a:lnTo>
                    <a:pt x="1110" y="118"/>
                  </a:lnTo>
                  <a:lnTo>
                    <a:pt x="1110" y="104"/>
                  </a:lnTo>
                  <a:lnTo>
                    <a:pt x="1110" y="88"/>
                  </a:lnTo>
                  <a:lnTo>
                    <a:pt x="1106" y="74"/>
                  </a:lnTo>
                  <a:lnTo>
                    <a:pt x="1100" y="60"/>
                  </a:lnTo>
                  <a:lnTo>
                    <a:pt x="1092" y="48"/>
                  </a:lnTo>
                  <a:lnTo>
                    <a:pt x="1084" y="36"/>
                  </a:lnTo>
                  <a:lnTo>
                    <a:pt x="1074" y="26"/>
                  </a:lnTo>
                  <a:lnTo>
                    <a:pt x="1062" y="16"/>
                  </a:lnTo>
                  <a:lnTo>
                    <a:pt x="1062" y="16"/>
                  </a:lnTo>
                  <a:lnTo>
                    <a:pt x="1048" y="10"/>
                  </a:lnTo>
                  <a:lnTo>
                    <a:pt x="1034" y="4"/>
                  </a:lnTo>
                  <a:lnTo>
                    <a:pt x="1020" y="2"/>
                  </a:lnTo>
                  <a:lnTo>
                    <a:pt x="1004" y="0"/>
                  </a:lnTo>
                  <a:lnTo>
                    <a:pt x="990" y="0"/>
                  </a:lnTo>
                  <a:lnTo>
                    <a:pt x="976" y="4"/>
                  </a:lnTo>
                  <a:lnTo>
                    <a:pt x="962" y="8"/>
                  </a:lnTo>
                  <a:lnTo>
                    <a:pt x="948" y="16"/>
                  </a:lnTo>
                  <a:lnTo>
                    <a:pt x="648" y="198"/>
                  </a:lnTo>
                  <a:lnTo>
                    <a:pt x="328" y="56"/>
                  </a:lnTo>
                  <a:lnTo>
                    <a:pt x="328" y="56"/>
                  </a:lnTo>
                  <a:lnTo>
                    <a:pt x="314" y="50"/>
                  </a:lnTo>
                  <a:lnTo>
                    <a:pt x="300" y="46"/>
                  </a:lnTo>
                  <a:lnTo>
                    <a:pt x="286" y="46"/>
                  </a:lnTo>
                  <a:lnTo>
                    <a:pt x="270" y="46"/>
                  </a:lnTo>
                  <a:lnTo>
                    <a:pt x="256" y="50"/>
                  </a:lnTo>
                  <a:lnTo>
                    <a:pt x="242" y="54"/>
                  </a:lnTo>
                  <a:lnTo>
                    <a:pt x="230" y="62"/>
                  </a:lnTo>
                  <a:lnTo>
                    <a:pt x="216" y="70"/>
                  </a:lnTo>
                  <a:lnTo>
                    <a:pt x="216" y="70"/>
                  </a:lnTo>
                  <a:lnTo>
                    <a:pt x="206" y="82"/>
                  </a:lnTo>
                  <a:lnTo>
                    <a:pt x="196" y="92"/>
                  </a:lnTo>
                  <a:lnTo>
                    <a:pt x="190" y="106"/>
                  </a:lnTo>
                  <a:lnTo>
                    <a:pt x="184" y="120"/>
                  </a:lnTo>
                  <a:lnTo>
                    <a:pt x="180" y="134"/>
                  </a:lnTo>
                  <a:lnTo>
                    <a:pt x="178" y="148"/>
                  </a:lnTo>
                  <a:lnTo>
                    <a:pt x="178" y="164"/>
                  </a:lnTo>
                  <a:lnTo>
                    <a:pt x="180" y="178"/>
                  </a:lnTo>
                  <a:lnTo>
                    <a:pt x="262" y="518"/>
                  </a:lnTo>
                  <a:lnTo>
                    <a:pt x="28" y="778"/>
                  </a:lnTo>
                  <a:lnTo>
                    <a:pt x="28" y="778"/>
                  </a:lnTo>
                  <a:lnTo>
                    <a:pt x="18" y="790"/>
                  </a:lnTo>
                  <a:lnTo>
                    <a:pt x="10" y="804"/>
                  </a:lnTo>
                  <a:lnTo>
                    <a:pt x="4" y="818"/>
                  </a:lnTo>
                  <a:lnTo>
                    <a:pt x="2" y="832"/>
                  </a:lnTo>
                  <a:lnTo>
                    <a:pt x="0" y="846"/>
                  </a:lnTo>
                  <a:lnTo>
                    <a:pt x="0" y="862"/>
                  </a:lnTo>
                  <a:lnTo>
                    <a:pt x="2" y="876"/>
                  </a:lnTo>
                  <a:lnTo>
                    <a:pt x="8" y="890"/>
                  </a:lnTo>
                  <a:lnTo>
                    <a:pt x="8" y="890"/>
                  </a:lnTo>
                  <a:lnTo>
                    <a:pt x="14" y="904"/>
                  </a:lnTo>
                  <a:lnTo>
                    <a:pt x="22" y="916"/>
                  </a:lnTo>
                  <a:lnTo>
                    <a:pt x="32" y="928"/>
                  </a:lnTo>
                  <a:lnTo>
                    <a:pt x="44" y="936"/>
                  </a:lnTo>
                  <a:lnTo>
                    <a:pt x="56" y="944"/>
                  </a:lnTo>
                  <a:lnTo>
                    <a:pt x="70" y="952"/>
                  </a:lnTo>
                  <a:lnTo>
                    <a:pt x="84" y="956"/>
                  </a:lnTo>
                  <a:lnTo>
                    <a:pt x="98" y="958"/>
                  </a:lnTo>
                  <a:lnTo>
                    <a:pt x="448" y="986"/>
                  </a:lnTo>
                  <a:lnTo>
                    <a:pt x="622" y="1290"/>
                  </a:lnTo>
                  <a:lnTo>
                    <a:pt x="622" y="1290"/>
                  </a:lnTo>
                  <a:lnTo>
                    <a:pt x="630" y="1302"/>
                  </a:lnTo>
                  <a:lnTo>
                    <a:pt x="640" y="1312"/>
                  </a:lnTo>
                  <a:lnTo>
                    <a:pt x="650" y="1322"/>
                  </a:lnTo>
                  <a:lnTo>
                    <a:pt x="662" y="1328"/>
                  </a:lnTo>
                  <a:lnTo>
                    <a:pt x="674" y="1334"/>
                  </a:lnTo>
                  <a:lnTo>
                    <a:pt x="688" y="1340"/>
                  </a:lnTo>
                  <a:lnTo>
                    <a:pt x="702" y="1342"/>
                  </a:lnTo>
                  <a:lnTo>
                    <a:pt x="716" y="1344"/>
                  </a:lnTo>
                  <a:lnTo>
                    <a:pt x="716" y="1344"/>
                  </a:lnTo>
                  <a:lnTo>
                    <a:pt x="722" y="1342"/>
                  </a:lnTo>
                  <a:lnTo>
                    <a:pt x="722" y="1342"/>
                  </a:lnTo>
                  <a:lnTo>
                    <a:pt x="738" y="1340"/>
                  </a:lnTo>
                  <a:lnTo>
                    <a:pt x="752" y="1336"/>
                  </a:lnTo>
                  <a:lnTo>
                    <a:pt x="766" y="1330"/>
                  </a:lnTo>
                  <a:lnTo>
                    <a:pt x="778" y="1324"/>
                  </a:lnTo>
                  <a:lnTo>
                    <a:pt x="788" y="1314"/>
                  </a:lnTo>
                  <a:lnTo>
                    <a:pt x="798" y="1302"/>
                  </a:lnTo>
                  <a:lnTo>
                    <a:pt x="808" y="1290"/>
                  </a:lnTo>
                  <a:lnTo>
                    <a:pt x="814" y="1278"/>
                  </a:lnTo>
                  <a:lnTo>
                    <a:pt x="948" y="954"/>
                  </a:lnTo>
                  <a:lnTo>
                    <a:pt x="1292" y="882"/>
                  </a:lnTo>
                  <a:lnTo>
                    <a:pt x="1292" y="882"/>
                  </a:lnTo>
                  <a:lnTo>
                    <a:pt x="1306" y="878"/>
                  </a:lnTo>
                  <a:lnTo>
                    <a:pt x="1320" y="870"/>
                  </a:lnTo>
                  <a:lnTo>
                    <a:pt x="1332" y="864"/>
                  </a:lnTo>
                  <a:lnTo>
                    <a:pt x="1344" y="854"/>
                  </a:lnTo>
                  <a:lnTo>
                    <a:pt x="1354" y="842"/>
                  </a:lnTo>
                  <a:lnTo>
                    <a:pt x="1362" y="830"/>
                  </a:lnTo>
                  <a:lnTo>
                    <a:pt x="1368" y="818"/>
                  </a:lnTo>
                  <a:lnTo>
                    <a:pt x="1374" y="802"/>
                  </a:lnTo>
                  <a:lnTo>
                    <a:pt x="1374" y="802"/>
                  </a:lnTo>
                  <a:close/>
                  <a:moveTo>
                    <a:pt x="850" y="756"/>
                  </a:moveTo>
                  <a:lnTo>
                    <a:pt x="850" y="756"/>
                  </a:lnTo>
                  <a:lnTo>
                    <a:pt x="836" y="758"/>
                  </a:lnTo>
                  <a:lnTo>
                    <a:pt x="824" y="764"/>
                  </a:lnTo>
                  <a:lnTo>
                    <a:pt x="814" y="770"/>
                  </a:lnTo>
                  <a:lnTo>
                    <a:pt x="804" y="778"/>
                  </a:lnTo>
                  <a:lnTo>
                    <a:pt x="794" y="786"/>
                  </a:lnTo>
                  <a:lnTo>
                    <a:pt x="786" y="796"/>
                  </a:lnTo>
                  <a:lnTo>
                    <a:pt x="778" y="808"/>
                  </a:lnTo>
                  <a:lnTo>
                    <a:pt x="772" y="820"/>
                  </a:lnTo>
                  <a:lnTo>
                    <a:pt x="700" y="994"/>
                  </a:lnTo>
                  <a:lnTo>
                    <a:pt x="606" y="830"/>
                  </a:lnTo>
                  <a:lnTo>
                    <a:pt x="606" y="830"/>
                  </a:lnTo>
                  <a:lnTo>
                    <a:pt x="598" y="818"/>
                  </a:lnTo>
                  <a:lnTo>
                    <a:pt x="590" y="808"/>
                  </a:lnTo>
                  <a:lnTo>
                    <a:pt x="580" y="800"/>
                  </a:lnTo>
                  <a:lnTo>
                    <a:pt x="570" y="792"/>
                  </a:lnTo>
                  <a:lnTo>
                    <a:pt x="558" y="786"/>
                  </a:lnTo>
                  <a:lnTo>
                    <a:pt x="546" y="782"/>
                  </a:lnTo>
                  <a:lnTo>
                    <a:pt x="534" y="778"/>
                  </a:lnTo>
                  <a:lnTo>
                    <a:pt x="520" y="776"/>
                  </a:lnTo>
                  <a:lnTo>
                    <a:pt x="332" y="762"/>
                  </a:lnTo>
                  <a:lnTo>
                    <a:pt x="460" y="620"/>
                  </a:lnTo>
                  <a:lnTo>
                    <a:pt x="460" y="620"/>
                  </a:lnTo>
                  <a:lnTo>
                    <a:pt x="468" y="610"/>
                  </a:lnTo>
                  <a:lnTo>
                    <a:pt x="474" y="600"/>
                  </a:lnTo>
                  <a:lnTo>
                    <a:pt x="480" y="588"/>
                  </a:lnTo>
                  <a:lnTo>
                    <a:pt x="484" y="576"/>
                  </a:lnTo>
                  <a:lnTo>
                    <a:pt x="486" y="562"/>
                  </a:lnTo>
                  <a:lnTo>
                    <a:pt x="486" y="550"/>
                  </a:lnTo>
                  <a:lnTo>
                    <a:pt x="486" y="536"/>
                  </a:lnTo>
                  <a:lnTo>
                    <a:pt x="484" y="524"/>
                  </a:lnTo>
                  <a:lnTo>
                    <a:pt x="440" y="340"/>
                  </a:lnTo>
                  <a:lnTo>
                    <a:pt x="612" y="416"/>
                  </a:lnTo>
                  <a:lnTo>
                    <a:pt x="612" y="416"/>
                  </a:lnTo>
                  <a:lnTo>
                    <a:pt x="626" y="422"/>
                  </a:lnTo>
                  <a:lnTo>
                    <a:pt x="638" y="424"/>
                  </a:lnTo>
                  <a:lnTo>
                    <a:pt x="650" y="426"/>
                  </a:lnTo>
                  <a:lnTo>
                    <a:pt x="664" y="426"/>
                  </a:lnTo>
                  <a:lnTo>
                    <a:pt x="676" y="424"/>
                  </a:lnTo>
                  <a:lnTo>
                    <a:pt x="688" y="422"/>
                  </a:lnTo>
                  <a:lnTo>
                    <a:pt x="700" y="416"/>
                  </a:lnTo>
                  <a:lnTo>
                    <a:pt x="712" y="410"/>
                  </a:lnTo>
                  <a:lnTo>
                    <a:pt x="874" y="312"/>
                  </a:lnTo>
                  <a:lnTo>
                    <a:pt x="854" y="500"/>
                  </a:lnTo>
                  <a:lnTo>
                    <a:pt x="854" y="500"/>
                  </a:lnTo>
                  <a:lnTo>
                    <a:pt x="854" y="514"/>
                  </a:lnTo>
                  <a:lnTo>
                    <a:pt x="854" y="526"/>
                  </a:lnTo>
                  <a:lnTo>
                    <a:pt x="858" y="538"/>
                  </a:lnTo>
                  <a:lnTo>
                    <a:pt x="862" y="552"/>
                  </a:lnTo>
                  <a:lnTo>
                    <a:pt x="866" y="562"/>
                  </a:lnTo>
                  <a:lnTo>
                    <a:pt x="874" y="574"/>
                  </a:lnTo>
                  <a:lnTo>
                    <a:pt x="882" y="584"/>
                  </a:lnTo>
                  <a:lnTo>
                    <a:pt x="892" y="592"/>
                  </a:lnTo>
                  <a:lnTo>
                    <a:pt x="1034" y="716"/>
                  </a:lnTo>
                  <a:lnTo>
                    <a:pt x="850" y="7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7370763" y="4132263"/>
              <a:ext cx="477838" cy="479425"/>
            </a:xfrm>
            <a:custGeom>
              <a:avLst/>
              <a:gdLst>
                <a:gd name="T0" fmla="*/ 0 w 301"/>
                <a:gd name="T1" fmla="*/ 186 h 302"/>
                <a:gd name="T2" fmla="*/ 180 w 301"/>
                <a:gd name="T3" fmla="*/ 302 h 302"/>
                <a:gd name="T4" fmla="*/ 301 w 301"/>
                <a:gd name="T5" fmla="*/ 114 h 302"/>
                <a:gd name="T6" fmla="*/ 118 w 301"/>
                <a:gd name="T7" fmla="*/ 0 h 302"/>
                <a:gd name="T8" fmla="*/ 0 w 301"/>
                <a:gd name="T9" fmla="*/ 186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1" h="302">
                  <a:moveTo>
                    <a:pt x="0" y="186"/>
                  </a:moveTo>
                  <a:lnTo>
                    <a:pt x="180" y="302"/>
                  </a:lnTo>
                  <a:lnTo>
                    <a:pt x="301" y="114"/>
                  </a:lnTo>
                  <a:lnTo>
                    <a:pt x="118" y="0"/>
                  </a:lnTo>
                  <a:lnTo>
                    <a:pt x="0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6992938" y="4725988"/>
              <a:ext cx="476250" cy="481013"/>
            </a:xfrm>
            <a:custGeom>
              <a:avLst/>
              <a:gdLst>
                <a:gd name="T0" fmla="*/ 0 w 300"/>
                <a:gd name="T1" fmla="*/ 187 h 303"/>
                <a:gd name="T2" fmla="*/ 182 w 300"/>
                <a:gd name="T3" fmla="*/ 303 h 303"/>
                <a:gd name="T4" fmla="*/ 300 w 300"/>
                <a:gd name="T5" fmla="*/ 114 h 303"/>
                <a:gd name="T6" fmla="*/ 118 w 300"/>
                <a:gd name="T7" fmla="*/ 0 h 303"/>
                <a:gd name="T8" fmla="*/ 0 w 300"/>
                <a:gd name="T9" fmla="*/ 187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0" h="303">
                  <a:moveTo>
                    <a:pt x="0" y="187"/>
                  </a:moveTo>
                  <a:lnTo>
                    <a:pt x="182" y="303"/>
                  </a:lnTo>
                  <a:lnTo>
                    <a:pt x="300" y="114"/>
                  </a:lnTo>
                  <a:lnTo>
                    <a:pt x="118" y="0"/>
                  </a:lnTo>
                  <a:lnTo>
                    <a:pt x="0" y="1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2946400" y="254000"/>
              <a:ext cx="5749925" cy="2922588"/>
            </a:xfrm>
            <a:custGeom>
              <a:avLst/>
              <a:gdLst>
                <a:gd name="T0" fmla="*/ 434 w 3622"/>
                <a:gd name="T1" fmla="*/ 1771 h 1841"/>
                <a:gd name="T2" fmla="*/ 438 w 3622"/>
                <a:gd name="T3" fmla="*/ 1709 h 1841"/>
                <a:gd name="T4" fmla="*/ 408 w 3622"/>
                <a:gd name="T5" fmla="*/ 1655 h 1841"/>
                <a:gd name="T6" fmla="*/ 426 w 3622"/>
                <a:gd name="T7" fmla="*/ 1287 h 1841"/>
                <a:gd name="T8" fmla="*/ 502 w 3622"/>
                <a:gd name="T9" fmla="*/ 1305 h 1841"/>
                <a:gd name="T10" fmla="*/ 616 w 3622"/>
                <a:gd name="T11" fmla="*/ 1309 h 1841"/>
                <a:gd name="T12" fmla="*/ 726 w 3622"/>
                <a:gd name="T13" fmla="*/ 1285 h 1841"/>
                <a:gd name="T14" fmla="*/ 830 w 3622"/>
                <a:gd name="T15" fmla="*/ 1235 h 1841"/>
                <a:gd name="T16" fmla="*/ 918 w 3622"/>
                <a:gd name="T17" fmla="*/ 1161 h 1841"/>
                <a:gd name="T18" fmla="*/ 966 w 3622"/>
                <a:gd name="T19" fmla="*/ 1097 h 1841"/>
                <a:gd name="T20" fmla="*/ 1017 w 3622"/>
                <a:gd name="T21" fmla="*/ 988 h 1841"/>
                <a:gd name="T22" fmla="*/ 1039 w 3622"/>
                <a:gd name="T23" fmla="*/ 874 h 1841"/>
                <a:gd name="T24" fmla="*/ 1031 w 3622"/>
                <a:gd name="T25" fmla="*/ 760 h 1841"/>
                <a:gd name="T26" fmla="*/ 995 w 3622"/>
                <a:gd name="T27" fmla="*/ 652 h 1841"/>
                <a:gd name="T28" fmla="*/ 932 w 3622"/>
                <a:gd name="T29" fmla="*/ 556 h 1841"/>
                <a:gd name="T30" fmla="*/ 3458 w 3622"/>
                <a:gd name="T31" fmla="*/ 1763 h 1841"/>
                <a:gd name="T32" fmla="*/ 3486 w 3622"/>
                <a:gd name="T33" fmla="*/ 1775 h 1841"/>
                <a:gd name="T34" fmla="*/ 3516 w 3622"/>
                <a:gd name="T35" fmla="*/ 1779 h 1841"/>
                <a:gd name="T36" fmla="*/ 3554 w 3622"/>
                <a:gd name="T37" fmla="*/ 1773 h 1841"/>
                <a:gd name="T38" fmla="*/ 3588 w 3622"/>
                <a:gd name="T39" fmla="*/ 1751 h 1841"/>
                <a:gd name="T40" fmla="*/ 3606 w 3622"/>
                <a:gd name="T41" fmla="*/ 1729 h 1841"/>
                <a:gd name="T42" fmla="*/ 3622 w 3622"/>
                <a:gd name="T43" fmla="*/ 1669 h 1841"/>
                <a:gd name="T44" fmla="*/ 3604 w 3622"/>
                <a:gd name="T45" fmla="*/ 1611 h 1841"/>
                <a:gd name="T46" fmla="*/ 1103 w 3622"/>
                <a:gd name="T47" fmla="*/ 18 h 1841"/>
                <a:gd name="T48" fmla="*/ 1063 w 3622"/>
                <a:gd name="T49" fmla="*/ 2 h 1841"/>
                <a:gd name="T50" fmla="*/ 1023 w 3622"/>
                <a:gd name="T51" fmla="*/ 4 h 1841"/>
                <a:gd name="T52" fmla="*/ 966 w 3622"/>
                <a:gd name="T53" fmla="*/ 34 h 1841"/>
                <a:gd name="T54" fmla="*/ 676 w 3622"/>
                <a:gd name="T55" fmla="*/ 492 h 1841"/>
                <a:gd name="T56" fmla="*/ 658 w 3622"/>
                <a:gd name="T57" fmla="*/ 552 h 1841"/>
                <a:gd name="T58" fmla="*/ 678 w 3622"/>
                <a:gd name="T59" fmla="*/ 610 h 1841"/>
                <a:gd name="T60" fmla="*/ 708 w 3622"/>
                <a:gd name="T61" fmla="*/ 640 h 1841"/>
                <a:gd name="T62" fmla="*/ 764 w 3622"/>
                <a:gd name="T63" fmla="*/ 688 h 1841"/>
                <a:gd name="T64" fmla="*/ 802 w 3622"/>
                <a:gd name="T65" fmla="*/ 750 h 1841"/>
                <a:gd name="T66" fmla="*/ 822 w 3622"/>
                <a:gd name="T67" fmla="*/ 818 h 1841"/>
                <a:gd name="T68" fmla="*/ 820 w 3622"/>
                <a:gd name="T69" fmla="*/ 890 h 1841"/>
                <a:gd name="T70" fmla="*/ 798 w 3622"/>
                <a:gd name="T71" fmla="*/ 958 h 1841"/>
                <a:gd name="T72" fmla="*/ 770 w 3622"/>
                <a:gd name="T73" fmla="*/ 1003 h 1841"/>
                <a:gd name="T74" fmla="*/ 718 w 3622"/>
                <a:gd name="T75" fmla="*/ 1053 h 1841"/>
                <a:gd name="T76" fmla="*/ 654 w 3622"/>
                <a:gd name="T77" fmla="*/ 1085 h 1841"/>
                <a:gd name="T78" fmla="*/ 584 w 3622"/>
                <a:gd name="T79" fmla="*/ 1097 h 1841"/>
                <a:gd name="T80" fmla="*/ 512 w 3622"/>
                <a:gd name="T81" fmla="*/ 1089 h 1841"/>
                <a:gd name="T82" fmla="*/ 444 w 3622"/>
                <a:gd name="T83" fmla="*/ 1059 h 1841"/>
                <a:gd name="T84" fmla="*/ 404 w 3622"/>
                <a:gd name="T85" fmla="*/ 1043 h 1841"/>
                <a:gd name="T86" fmla="*/ 362 w 3622"/>
                <a:gd name="T87" fmla="*/ 1045 h 1841"/>
                <a:gd name="T88" fmla="*/ 308 w 3622"/>
                <a:gd name="T89" fmla="*/ 1075 h 1841"/>
                <a:gd name="T90" fmla="*/ 18 w 3622"/>
                <a:gd name="T91" fmla="*/ 1533 h 1841"/>
                <a:gd name="T92" fmla="*/ 0 w 3622"/>
                <a:gd name="T93" fmla="*/ 1593 h 1841"/>
                <a:gd name="T94" fmla="*/ 20 w 3622"/>
                <a:gd name="T95" fmla="*/ 1651 h 1841"/>
                <a:gd name="T96" fmla="*/ 276 w 3622"/>
                <a:gd name="T97" fmla="*/ 1823 h 1841"/>
                <a:gd name="T98" fmla="*/ 304 w 3622"/>
                <a:gd name="T99" fmla="*/ 1837 h 1841"/>
                <a:gd name="T100" fmla="*/ 334 w 3622"/>
                <a:gd name="T101" fmla="*/ 1841 h 1841"/>
                <a:gd name="T102" fmla="*/ 372 w 3622"/>
                <a:gd name="T103" fmla="*/ 1833 h 1841"/>
                <a:gd name="T104" fmla="*/ 406 w 3622"/>
                <a:gd name="T105" fmla="*/ 1811 h 1841"/>
                <a:gd name="T106" fmla="*/ 424 w 3622"/>
                <a:gd name="T107" fmla="*/ 1791 h 18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622" h="1841">
                  <a:moveTo>
                    <a:pt x="424" y="1791"/>
                  </a:moveTo>
                  <a:lnTo>
                    <a:pt x="424" y="1791"/>
                  </a:lnTo>
                  <a:lnTo>
                    <a:pt x="434" y="1771"/>
                  </a:lnTo>
                  <a:lnTo>
                    <a:pt x="440" y="1751"/>
                  </a:lnTo>
                  <a:lnTo>
                    <a:pt x="442" y="1729"/>
                  </a:lnTo>
                  <a:lnTo>
                    <a:pt x="438" y="1709"/>
                  </a:lnTo>
                  <a:lnTo>
                    <a:pt x="432" y="1689"/>
                  </a:lnTo>
                  <a:lnTo>
                    <a:pt x="422" y="1671"/>
                  </a:lnTo>
                  <a:lnTo>
                    <a:pt x="408" y="1655"/>
                  </a:lnTo>
                  <a:lnTo>
                    <a:pt x="392" y="1643"/>
                  </a:lnTo>
                  <a:lnTo>
                    <a:pt x="256" y="1557"/>
                  </a:lnTo>
                  <a:lnTo>
                    <a:pt x="426" y="1287"/>
                  </a:lnTo>
                  <a:lnTo>
                    <a:pt x="426" y="1287"/>
                  </a:lnTo>
                  <a:lnTo>
                    <a:pt x="464" y="1297"/>
                  </a:lnTo>
                  <a:lnTo>
                    <a:pt x="502" y="1305"/>
                  </a:lnTo>
                  <a:lnTo>
                    <a:pt x="540" y="1309"/>
                  </a:lnTo>
                  <a:lnTo>
                    <a:pt x="578" y="1311"/>
                  </a:lnTo>
                  <a:lnTo>
                    <a:pt x="616" y="1309"/>
                  </a:lnTo>
                  <a:lnTo>
                    <a:pt x="654" y="1305"/>
                  </a:lnTo>
                  <a:lnTo>
                    <a:pt x="690" y="1297"/>
                  </a:lnTo>
                  <a:lnTo>
                    <a:pt x="726" y="1285"/>
                  </a:lnTo>
                  <a:lnTo>
                    <a:pt x="762" y="1271"/>
                  </a:lnTo>
                  <a:lnTo>
                    <a:pt x="796" y="1255"/>
                  </a:lnTo>
                  <a:lnTo>
                    <a:pt x="830" y="1235"/>
                  </a:lnTo>
                  <a:lnTo>
                    <a:pt x="860" y="1213"/>
                  </a:lnTo>
                  <a:lnTo>
                    <a:pt x="890" y="1187"/>
                  </a:lnTo>
                  <a:lnTo>
                    <a:pt x="918" y="1161"/>
                  </a:lnTo>
                  <a:lnTo>
                    <a:pt x="944" y="1129"/>
                  </a:lnTo>
                  <a:lnTo>
                    <a:pt x="966" y="1097"/>
                  </a:lnTo>
                  <a:lnTo>
                    <a:pt x="966" y="1097"/>
                  </a:lnTo>
                  <a:lnTo>
                    <a:pt x="986" y="1061"/>
                  </a:lnTo>
                  <a:lnTo>
                    <a:pt x="1005" y="1025"/>
                  </a:lnTo>
                  <a:lnTo>
                    <a:pt x="1017" y="988"/>
                  </a:lnTo>
                  <a:lnTo>
                    <a:pt x="1027" y="950"/>
                  </a:lnTo>
                  <a:lnTo>
                    <a:pt x="1035" y="912"/>
                  </a:lnTo>
                  <a:lnTo>
                    <a:pt x="1039" y="874"/>
                  </a:lnTo>
                  <a:lnTo>
                    <a:pt x="1039" y="836"/>
                  </a:lnTo>
                  <a:lnTo>
                    <a:pt x="1035" y="798"/>
                  </a:lnTo>
                  <a:lnTo>
                    <a:pt x="1031" y="760"/>
                  </a:lnTo>
                  <a:lnTo>
                    <a:pt x="1021" y="724"/>
                  </a:lnTo>
                  <a:lnTo>
                    <a:pt x="1009" y="688"/>
                  </a:lnTo>
                  <a:lnTo>
                    <a:pt x="995" y="652"/>
                  </a:lnTo>
                  <a:lnTo>
                    <a:pt x="976" y="618"/>
                  </a:lnTo>
                  <a:lnTo>
                    <a:pt x="956" y="586"/>
                  </a:lnTo>
                  <a:lnTo>
                    <a:pt x="932" y="556"/>
                  </a:lnTo>
                  <a:lnTo>
                    <a:pt x="908" y="526"/>
                  </a:lnTo>
                  <a:lnTo>
                    <a:pt x="1079" y="256"/>
                  </a:lnTo>
                  <a:lnTo>
                    <a:pt x="3458" y="1763"/>
                  </a:lnTo>
                  <a:lnTo>
                    <a:pt x="3458" y="1763"/>
                  </a:lnTo>
                  <a:lnTo>
                    <a:pt x="3472" y="1771"/>
                  </a:lnTo>
                  <a:lnTo>
                    <a:pt x="3486" y="1775"/>
                  </a:lnTo>
                  <a:lnTo>
                    <a:pt x="3500" y="1779"/>
                  </a:lnTo>
                  <a:lnTo>
                    <a:pt x="3516" y="1779"/>
                  </a:lnTo>
                  <a:lnTo>
                    <a:pt x="3516" y="1779"/>
                  </a:lnTo>
                  <a:lnTo>
                    <a:pt x="3528" y="1779"/>
                  </a:lnTo>
                  <a:lnTo>
                    <a:pt x="3542" y="1777"/>
                  </a:lnTo>
                  <a:lnTo>
                    <a:pt x="3554" y="1773"/>
                  </a:lnTo>
                  <a:lnTo>
                    <a:pt x="3566" y="1767"/>
                  </a:lnTo>
                  <a:lnTo>
                    <a:pt x="3578" y="1759"/>
                  </a:lnTo>
                  <a:lnTo>
                    <a:pt x="3588" y="1751"/>
                  </a:lnTo>
                  <a:lnTo>
                    <a:pt x="3598" y="1741"/>
                  </a:lnTo>
                  <a:lnTo>
                    <a:pt x="3606" y="1729"/>
                  </a:lnTo>
                  <a:lnTo>
                    <a:pt x="3606" y="1729"/>
                  </a:lnTo>
                  <a:lnTo>
                    <a:pt x="3616" y="1711"/>
                  </a:lnTo>
                  <a:lnTo>
                    <a:pt x="3622" y="1689"/>
                  </a:lnTo>
                  <a:lnTo>
                    <a:pt x="3622" y="1669"/>
                  </a:lnTo>
                  <a:lnTo>
                    <a:pt x="3620" y="1649"/>
                  </a:lnTo>
                  <a:lnTo>
                    <a:pt x="3614" y="1629"/>
                  </a:lnTo>
                  <a:lnTo>
                    <a:pt x="3604" y="1611"/>
                  </a:lnTo>
                  <a:lnTo>
                    <a:pt x="3590" y="1595"/>
                  </a:lnTo>
                  <a:lnTo>
                    <a:pt x="3572" y="1581"/>
                  </a:lnTo>
                  <a:lnTo>
                    <a:pt x="1103" y="18"/>
                  </a:lnTo>
                  <a:lnTo>
                    <a:pt x="1103" y="18"/>
                  </a:lnTo>
                  <a:lnTo>
                    <a:pt x="1085" y="8"/>
                  </a:lnTo>
                  <a:lnTo>
                    <a:pt x="1063" y="2"/>
                  </a:lnTo>
                  <a:lnTo>
                    <a:pt x="1043" y="0"/>
                  </a:lnTo>
                  <a:lnTo>
                    <a:pt x="1023" y="4"/>
                  </a:lnTo>
                  <a:lnTo>
                    <a:pt x="1023" y="4"/>
                  </a:lnTo>
                  <a:lnTo>
                    <a:pt x="1001" y="10"/>
                  </a:lnTo>
                  <a:lnTo>
                    <a:pt x="982" y="20"/>
                  </a:lnTo>
                  <a:lnTo>
                    <a:pt x="966" y="34"/>
                  </a:lnTo>
                  <a:lnTo>
                    <a:pt x="954" y="50"/>
                  </a:lnTo>
                  <a:lnTo>
                    <a:pt x="676" y="492"/>
                  </a:lnTo>
                  <a:lnTo>
                    <a:pt x="676" y="492"/>
                  </a:lnTo>
                  <a:lnTo>
                    <a:pt x="666" y="512"/>
                  </a:lnTo>
                  <a:lnTo>
                    <a:pt x="660" y="532"/>
                  </a:lnTo>
                  <a:lnTo>
                    <a:pt x="658" y="552"/>
                  </a:lnTo>
                  <a:lnTo>
                    <a:pt x="662" y="572"/>
                  </a:lnTo>
                  <a:lnTo>
                    <a:pt x="668" y="592"/>
                  </a:lnTo>
                  <a:lnTo>
                    <a:pt x="678" y="610"/>
                  </a:lnTo>
                  <a:lnTo>
                    <a:pt x="692" y="626"/>
                  </a:lnTo>
                  <a:lnTo>
                    <a:pt x="708" y="640"/>
                  </a:lnTo>
                  <a:lnTo>
                    <a:pt x="708" y="640"/>
                  </a:lnTo>
                  <a:lnTo>
                    <a:pt x="728" y="654"/>
                  </a:lnTo>
                  <a:lnTo>
                    <a:pt x="748" y="670"/>
                  </a:lnTo>
                  <a:lnTo>
                    <a:pt x="764" y="688"/>
                  </a:lnTo>
                  <a:lnTo>
                    <a:pt x="780" y="708"/>
                  </a:lnTo>
                  <a:lnTo>
                    <a:pt x="792" y="728"/>
                  </a:lnTo>
                  <a:lnTo>
                    <a:pt x="802" y="750"/>
                  </a:lnTo>
                  <a:lnTo>
                    <a:pt x="810" y="772"/>
                  </a:lnTo>
                  <a:lnTo>
                    <a:pt x="818" y="794"/>
                  </a:lnTo>
                  <a:lnTo>
                    <a:pt x="822" y="818"/>
                  </a:lnTo>
                  <a:lnTo>
                    <a:pt x="824" y="842"/>
                  </a:lnTo>
                  <a:lnTo>
                    <a:pt x="822" y="866"/>
                  </a:lnTo>
                  <a:lnTo>
                    <a:pt x="820" y="890"/>
                  </a:lnTo>
                  <a:lnTo>
                    <a:pt x="814" y="912"/>
                  </a:lnTo>
                  <a:lnTo>
                    <a:pt x="808" y="936"/>
                  </a:lnTo>
                  <a:lnTo>
                    <a:pt x="798" y="958"/>
                  </a:lnTo>
                  <a:lnTo>
                    <a:pt x="784" y="980"/>
                  </a:lnTo>
                  <a:lnTo>
                    <a:pt x="784" y="980"/>
                  </a:lnTo>
                  <a:lnTo>
                    <a:pt x="770" y="1003"/>
                  </a:lnTo>
                  <a:lnTo>
                    <a:pt x="754" y="1021"/>
                  </a:lnTo>
                  <a:lnTo>
                    <a:pt x="736" y="1037"/>
                  </a:lnTo>
                  <a:lnTo>
                    <a:pt x="718" y="1053"/>
                  </a:lnTo>
                  <a:lnTo>
                    <a:pt x="696" y="1065"/>
                  </a:lnTo>
                  <a:lnTo>
                    <a:pt x="676" y="1075"/>
                  </a:lnTo>
                  <a:lnTo>
                    <a:pt x="654" y="1085"/>
                  </a:lnTo>
                  <a:lnTo>
                    <a:pt x="630" y="1091"/>
                  </a:lnTo>
                  <a:lnTo>
                    <a:pt x="606" y="1095"/>
                  </a:lnTo>
                  <a:lnTo>
                    <a:pt x="584" y="1097"/>
                  </a:lnTo>
                  <a:lnTo>
                    <a:pt x="560" y="1095"/>
                  </a:lnTo>
                  <a:lnTo>
                    <a:pt x="536" y="1093"/>
                  </a:lnTo>
                  <a:lnTo>
                    <a:pt x="512" y="1089"/>
                  </a:lnTo>
                  <a:lnTo>
                    <a:pt x="488" y="1081"/>
                  </a:lnTo>
                  <a:lnTo>
                    <a:pt x="466" y="1071"/>
                  </a:lnTo>
                  <a:lnTo>
                    <a:pt x="444" y="1059"/>
                  </a:lnTo>
                  <a:lnTo>
                    <a:pt x="444" y="1059"/>
                  </a:lnTo>
                  <a:lnTo>
                    <a:pt x="424" y="1049"/>
                  </a:lnTo>
                  <a:lnTo>
                    <a:pt x="404" y="1043"/>
                  </a:lnTo>
                  <a:lnTo>
                    <a:pt x="384" y="1041"/>
                  </a:lnTo>
                  <a:lnTo>
                    <a:pt x="362" y="1045"/>
                  </a:lnTo>
                  <a:lnTo>
                    <a:pt x="362" y="1045"/>
                  </a:lnTo>
                  <a:lnTo>
                    <a:pt x="342" y="1051"/>
                  </a:lnTo>
                  <a:lnTo>
                    <a:pt x="324" y="1061"/>
                  </a:lnTo>
                  <a:lnTo>
                    <a:pt x="308" y="1075"/>
                  </a:lnTo>
                  <a:lnTo>
                    <a:pt x="296" y="1091"/>
                  </a:lnTo>
                  <a:lnTo>
                    <a:pt x="18" y="1533"/>
                  </a:lnTo>
                  <a:lnTo>
                    <a:pt x="18" y="1533"/>
                  </a:lnTo>
                  <a:lnTo>
                    <a:pt x="8" y="1551"/>
                  </a:lnTo>
                  <a:lnTo>
                    <a:pt x="2" y="1573"/>
                  </a:lnTo>
                  <a:lnTo>
                    <a:pt x="0" y="1593"/>
                  </a:lnTo>
                  <a:lnTo>
                    <a:pt x="2" y="1613"/>
                  </a:lnTo>
                  <a:lnTo>
                    <a:pt x="10" y="1633"/>
                  </a:lnTo>
                  <a:lnTo>
                    <a:pt x="20" y="1651"/>
                  </a:lnTo>
                  <a:lnTo>
                    <a:pt x="34" y="1667"/>
                  </a:lnTo>
                  <a:lnTo>
                    <a:pt x="50" y="1681"/>
                  </a:lnTo>
                  <a:lnTo>
                    <a:pt x="276" y="1823"/>
                  </a:lnTo>
                  <a:lnTo>
                    <a:pt x="276" y="1823"/>
                  </a:lnTo>
                  <a:lnTo>
                    <a:pt x="290" y="1831"/>
                  </a:lnTo>
                  <a:lnTo>
                    <a:pt x="304" y="1837"/>
                  </a:lnTo>
                  <a:lnTo>
                    <a:pt x="318" y="1839"/>
                  </a:lnTo>
                  <a:lnTo>
                    <a:pt x="334" y="1841"/>
                  </a:lnTo>
                  <a:lnTo>
                    <a:pt x="334" y="1841"/>
                  </a:lnTo>
                  <a:lnTo>
                    <a:pt x="346" y="1839"/>
                  </a:lnTo>
                  <a:lnTo>
                    <a:pt x="360" y="1837"/>
                  </a:lnTo>
                  <a:lnTo>
                    <a:pt x="372" y="1833"/>
                  </a:lnTo>
                  <a:lnTo>
                    <a:pt x="384" y="1827"/>
                  </a:lnTo>
                  <a:lnTo>
                    <a:pt x="396" y="1821"/>
                  </a:lnTo>
                  <a:lnTo>
                    <a:pt x="406" y="1811"/>
                  </a:lnTo>
                  <a:lnTo>
                    <a:pt x="416" y="1801"/>
                  </a:lnTo>
                  <a:lnTo>
                    <a:pt x="424" y="1791"/>
                  </a:lnTo>
                  <a:lnTo>
                    <a:pt x="424" y="17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</p:grpSp>
      <p:sp>
        <p:nvSpPr>
          <p:cNvPr id="34" name="Freeform 33"/>
          <p:cNvSpPr>
            <a:spLocks noEditPoints="1"/>
          </p:cNvSpPr>
          <p:nvPr/>
        </p:nvSpPr>
        <p:spPr bwMode="auto">
          <a:xfrm>
            <a:off x="4646244" y="2446663"/>
            <a:ext cx="499820" cy="508864"/>
          </a:xfrm>
          <a:custGeom>
            <a:avLst/>
            <a:gdLst>
              <a:gd name="T0" fmla="*/ 3866 w 3976"/>
              <a:gd name="T1" fmla="*/ 1171 h 3920"/>
              <a:gd name="T2" fmla="*/ 2027 w 3976"/>
              <a:gd name="T3" fmla="*/ 1171 h 3920"/>
              <a:gd name="T4" fmla="*/ 2309 w 3976"/>
              <a:gd name="T5" fmla="*/ 54 h 3920"/>
              <a:gd name="T6" fmla="*/ 2097 w 3976"/>
              <a:gd name="T7" fmla="*/ 0 h 3920"/>
              <a:gd name="T8" fmla="*/ 1885 w 3976"/>
              <a:gd name="T9" fmla="*/ 833 h 3920"/>
              <a:gd name="T10" fmla="*/ 1675 w 3976"/>
              <a:gd name="T11" fmla="*/ 0 h 3920"/>
              <a:gd name="T12" fmla="*/ 1462 w 3976"/>
              <a:gd name="T13" fmla="*/ 54 h 3920"/>
              <a:gd name="T14" fmla="*/ 1745 w 3976"/>
              <a:gd name="T15" fmla="*/ 1171 h 3920"/>
              <a:gd name="T16" fmla="*/ 110 w 3976"/>
              <a:gd name="T17" fmla="*/ 1171 h 3920"/>
              <a:gd name="T18" fmla="*/ 110 w 3976"/>
              <a:gd name="T19" fmla="*/ 1171 h 3920"/>
              <a:gd name="T20" fmla="*/ 88 w 3976"/>
              <a:gd name="T21" fmla="*/ 1173 h 3920"/>
              <a:gd name="T22" fmla="*/ 68 w 3976"/>
              <a:gd name="T23" fmla="*/ 1179 h 3920"/>
              <a:gd name="T24" fmla="*/ 48 w 3976"/>
              <a:gd name="T25" fmla="*/ 1189 h 3920"/>
              <a:gd name="T26" fmla="*/ 32 w 3976"/>
              <a:gd name="T27" fmla="*/ 1203 h 3920"/>
              <a:gd name="T28" fmla="*/ 20 w 3976"/>
              <a:gd name="T29" fmla="*/ 1219 h 3920"/>
              <a:gd name="T30" fmla="*/ 10 w 3976"/>
              <a:gd name="T31" fmla="*/ 1239 h 3920"/>
              <a:gd name="T32" fmla="*/ 2 w 3976"/>
              <a:gd name="T33" fmla="*/ 1259 h 3920"/>
              <a:gd name="T34" fmla="*/ 0 w 3976"/>
              <a:gd name="T35" fmla="*/ 1281 h 3920"/>
              <a:gd name="T36" fmla="*/ 0 w 3976"/>
              <a:gd name="T37" fmla="*/ 3810 h 3920"/>
              <a:gd name="T38" fmla="*/ 0 w 3976"/>
              <a:gd name="T39" fmla="*/ 3810 h 3920"/>
              <a:gd name="T40" fmla="*/ 2 w 3976"/>
              <a:gd name="T41" fmla="*/ 3832 h 3920"/>
              <a:gd name="T42" fmla="*/ 10 w 3976"/>
              <a:gd name="T43" fmla="*/ 3854 h 3920"/>
              <a:gd name="T44" fmla="*/ 20 w 3976"/>
              <a:gd name="T45" fmla="*/ 3872 h 3920"/>
              <a:gd name="T46" fmla="*/ 32 w 3976"/>
              <a:gd name="T47" fmla="*/ 3888 h 3920"/>
              <a:gd name="T48" fmla="*/ 48 w 3976"/>
              <a:gd name="T49" fmla="*/ 3902 h 3920"/>
              <a:gd name="T50" fmla="*/ 68 w 3976"/>
              <a:gd name="T51" fmla="*/ 3912 h 3920"/>
              <a:gd name="T52" fmla="*/ 88 w 3976"/>
              <a:gd name="T53" fmla="*/ 3918 h 3920"/>
              <a:gd name="T54" fmla="*/ 110 w 3976"/>
              <a:gd name="T55" fmla="*/ 3920 h 3920"/>
              <a:gd name="T56" fmla="*/ 3866 w 3976"/>
              <a:gd name="T57" fmla="*/ 3920 h 3920"/>
              <a:gd name="T58" fmla="*/ 3866 w 3976"/>
              <a:gd name="T59" fmla="*/ 3920 h 3920"/>
              <a:gd name="T60" fmla="*/ 3888 w 3976"/>
              <a:gd name="T61" fmla="*/ 3918 h 3920"/>
              <a:gd name="T62" fmla="*/ 3908 w 3976"/>
              <a:gd name="T63" fmla="*/ 3912 h 3920"/>
              <a:gd name="T64" fmla="*/ 3926 w 3976"/>
              <a:gd name="T65" fmla="*/ 3902 h 3920"/>
              <a:gd name="T66" fmla="*/ 3944 w 3976"/>
              <a:gd name="T67" fmla="*/ 3888 h 3920"/>
              <a:gd name="T68" fmla="*/ 3956 w 3976"/>
              <a:gd name="T69" fmla="*/ 3872 h 3920"/>
              <a:gd name="T70" fmla="*/ 3966 w 3976"/>
              <a:gd name="T71" fmla="*/ 3854 h 3920"/>
              <a:gd name="T72" fmla="*/ 3972 w 3976"/>
              <a:gd name="T73" fmla="*/ 3832 h 3920"/>
              <a:gd name="T74" fmla="*/ 3976 w 3976"/>
              <a:gd name="T75" fmla="*/ 3810 h 3920"/>
              <a:gd name="T76" fmla="*/ 3976 w 3976"/>
              <a:gd name="T77" fmla="*/ 1281 h 3920"/>
              <a:gd name="T78" fmla="*/ 3976 w 3976"/>
              <a:gd name="T79" fmla="*/ 1281 h 3920"/>
              <a:gd name="T80" fmla="*/ 3972 w 3976"/>
              <a:gd name="T81" fmla="*/ 1259 h 3920"/>
              <a:gd name="T82" fmla="*/ 3966 w 3976"/>
              <a:gd name="T83" fmla="*/ 1239 h 3920"/>
              <a:gd name="T84" fmla="*/ 3956 w 3976"/>
              <a:gd name="T85" fmla="*/ 1219 h 3920"/>
              <a:gd name="T86" fmla="*/ 3944 w 3976"/>
              <a:gd name="T87" fmla="*/ 1203 h 3920"/>
              <a:gd name="T88" fmla="*/ 3926 w 3976"/>
              <a:gd name="T89" fmla="*/ 1189 h 3920"/>
              <a:gd name="T90" fmla="*/ 3908 w 3976"/>
              <a:gd name="T91" fmla="*/ 1179 h 3920"/>
              <a:gd name="T92" fmla="*/ 3888 w 3976"/>
              <a:gd name="T93" fmla="*/ 1173 h 3920"/>
              <a:gd name="T94" fmla="*/ 3866 w 3976"/>
              <a:gd name="T95" fmla="*/ 1171 h 3920"/>
              <a:gd name="T96" fmla="*/ 3866 w 3976"/>
              <a:gd name="T97" fmla="*/ 1171 h 3920"/>
              <a:gd name="T98" fmla="*/ 3756 w 3976"/>
              <a:gd name="T99" fmla="*/ 3702 h 3920"/>
              <a:gd name="T100" fmla="*/ 220 w 3976"/>
              <a:gd name="T101" fmla="*/ 3702 h 3920"/>
              <a:gd name="T102" fmla="*/ 220 w 3976"/>
              <a:gd name="T103" fmla="*/ 1391 h 3920"/>
              <a:gd name="T104" fmla="*/ 3756 w 3976"/>
              <a:gd name="T105" fmla="*/ 1391 h 3920"/>
              <a:gd name="T106" fmla="*/ 3756 w 3976"/>
              <a:gd name="T107" fmla="*/ 3702 h 39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976" h="3920">
                <a:moveTo>
                  <a:pt x="3866" y="1171"/>
                </a:moveTo>
                <a:lnTo>
                  <a:pt x="2027" y="1171"/>
                </a:lnTo>
                <a:lnTo>
                  <a:pt x="2309" y="54"/>
                </a:lnTo>
                <a:lnTo>
                  <a:pt x="2097" y="0"/>
                </a:lnTo>
                <a:lnTo>
                  <a:pt x="1885" y="833"/>
                </a:lnTo>
                <a:lnTo>
                  <a:pt x="1675" y="0"/>
                </a:lnTo>
                <a:lnTo>
                  <a:pt x="1462" y="54"/>
                </a:lnTo>
                <a:lnTo>
                  <a:pt x="1745" y="1171"/>
                </a:lnTo>
                <a:lnTo>
                  <a:pt x="110" y="1171"/>
                </a:lnTo>
                <a:lnTo>
                  <a:pt x="110" y="1171"/>
                </a:lnTo>
                <a:lnTo>
                  <a:pt x="88" y="1173"/>
                </a:lnTo>
                <a:lnTo>
                  <a:pt x="68" y="1179"/>
                </a:lnTo>
                <a:lnTo>
                  <a:pt x="48" y="1189"/>
                </a:lnTo>
                <a:lnTo>
                  <a:pt x="32" y="1203"/>
                </a:lnTo>
                <a:lnTo>
                  <a:pt x="20" y="1219"/>
                </a:lnTo>
                <a:lnTo>
                  <a:pt x="10" y="1239"/>
                </a:lnTo>
                <a:lnTo>
                  <a:pt x="2" y="1259"/>
                </a:lnTo>
                <a:lnTo>
                  <a:pt x="0" y="1281"/>
                </a:lnTo>
                <a:lnTo>
                  <a:pt x="0" y="3810"/>
                </a:lnTo>
                <a:lnTo>
                  <a:pt x="0" y="3810"/>
                </a:lnTo>
                <a:lnTo>
                  <a:pt x="2" y="3832"/>
                </a:lnTo>
                <a:lnTo>
                  <a:pt x="10" y="3854"/>
                </a:lnTo>
                <a:lnTo>
                  <a:pt x="20" y="3872"/>
                </a:lnTo>
                <a:lnTo>
                  <a:pt x="32" y="3888"/>
                </a:lnTo>
                <a:lnTo>
                  <a:pt x="48" y="3902"/>
                </a:lnTo>
                <a:lnTo>
                  <a:pt x="68" y="3912"/>
                </a:lnTo>
                <a:lnTo>
                  <a:pt x="88" y="3918"/>
                </a:lnTo>
                <a:lnTo>
                  <a:pt x="110" y="3920"/>
                </a:lnTo>
                <a:lnTo>
                  <a:pt x="3866" y="3920"/>
                </a:lnTo>
                <a:lnTo>
                  <a:pt x="3866" y="3920"/>
                </a:lnTo>
                <a:lnTo>
                  <a:pt x="3888" y="3918"/>
                </a:lnTo>
                <a:lnTo>
                  <a:pt x="3908" y="3912"/>
                </a:lnTo>
                <a:lnTo>
                  <a:pt x="3926" y="3902"/>
                </a:lnTo>
                <a:lnTo>
                  <a:pt x="3944" y="3888"/>
                </a:lnTo>
                <a:lnTo>
                  <a:pt x="3956" y="3872"/>
                </a:lnTo>
                <a:lnTo>
                  <a:pt x="3966" y="3854"/>
                </a:lnTo>
                <a:lnTo>
                  <a:pt x="3972" y="3832"/>
                </a:lnTo>
                <a:lnTo>
                  <a:pt x="3976" y="3810"/>
                </a:lnTo>
                <a:lnTo>
                  <a:pt x="3976" y="1281"/>
                </a:lnTo>
                <a:lnTo>
                  <a:pt x="3976" y="1281"/>
                </a:lnTo>
                <a:lnTo>
                  <a:pt x="3972" y="1259"/>
                </a:lnTo>
                <a:lnTo>
                  <a:pt x="3966" y="1239"/>
                </a:lnTo>
                <a:lnTo>
                  <a:pt x="3956" y="1219"/>
                </a:lnTo>
                <a:lnTo>
                  <a:pt x="3944" y="1203"/>
                </a:lnTo>
                <a:lnTo>
                  <a:pt x="3926" y="1189"/>
                </a:lnTo>
                <a:lnTo>
                  <a:pt x="3908" y="1179"/>
                </a:lnTo>
                <a:lnTo>
                  <a:pt x="3888" y="1173"/>
                </a:lnTo>
                <a:lnTo>
                  <a:pt x="3866" y="1171"/>
                </a:lnTo>
                <a:lnTo>
                  <a:pt x="3866" y="1171"/>
                </a:lnTo>
                <a:close/>
                <a:moveTo>
                  <a:pt x="3756" y="3702"/>
                </a:moveTo>
                <a:lnTo>
                  <a:pt x="220" y="3702"/>
                </a:lnTo>
                <a:lnTo>
                  <a:pt x="220" y="1391"/>
                </a:lnTo>
                <a:lnTo>
                  <a:pt x="3756" y="1391"/>
                </a:lnTo>
                <a:lnTo>
                  <a:pt x="3756" y="37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5" name="Freeform 35"/>
          <p:cNvSpPr>
            <a:spLocks/>
          </p:cNvSpPr>
          <p:nvPr/>
        </p:nvSpPr>
        <p:spPr bwMode="auto">
          <a:xfrm>
            <a:off x="4537050" y="4223009"/>
            <a:ext cx="746565" cy="540258"/>
          </a:xfrm>
          <a:custGeom>
            <a:avLst/>
            <a:gdLst>
              <a:gd name="T0" fmla="*/ 442 w 442"/>
              <a:gd name="T1" fmla="*/ 246 h 314"/>
              <a:gd name="T2" fmla="*/ 374 w 442"/>
              <a:gd name="T3" fmla="*/ 314 h 314"/>
              <a:gd name="T4" fmla="*/ 306 w 442"/>
              <a:gd name="T5" fmla="*/ 246 h 314"/>
              <a:gd name="T6" fmla="*/ 307 w 442"/>
              <a:gd name="T7" fmla="*/ 231 h 314"/>
              <a:gd name="T8" fmla="*/ 103 w 442"/>
              <a:gd name="T9" fmla="*/ 158 h 314"/>
              <a:gd name="T10" fmla="*/ 55 w 442"/>
              <a:gd name="T11" fmla="*/ 187 h 314"/>
              <a:gd name="T12" fmla="*/ 0 w 442"/>
              <a:gd name="T13" fmla="*/ 131 h 314"/>
              <a:gd name="T14" fmla="*/ 55 w 442"/>
              <a:gd name="T15" fmla="*/ 76 h 314"/>
              <a:gd name="T16" fmla="*/ 102 w 442"/>
              <a:gd name="T17" fmla="*/ 103 h 314"/>
              <a:gd name="T18" fmla="*/ 230 w 442"/>
              <a:gd name="T19" fmla="*/ 50 h 314"/>
              <a:gd name="T20" fmla="*/ 229 w 442"/>
              <a:gd name="T21" fmla="*/ 42 h 314"/>
              <a:gd name="T22" fmla="*/ 272 w 442"/>
              <a:gd name="T23" fmla="*/ 0 h 314"/>
              <a:gd name="T24" fmla="*/ 314 w 442"/>
              <a:gd name="T25" fmla="*/ 42 h 314"/>
              <a:gd name="T26" fmla="*/ 272 w 442"/>
              <a:gd name="T27" fmla="*/ 85 h 314"/>
              <a:gd name="T28" fmla="*/ 237 w 442"/>
              <a:gd name="T29" fmla="*/ 66 h 314"/>
              <a:gd name="T30" fmla="*/ 109 w 442"/>
              <a:gd name="T31" fmla="*/ 118 h 314"/>
              <a:gd name="T32" fmla="*/ 110 w 442"/>
              <a:gd name="T33" fmla="*/ 131 h 314"/>
              <a:gd name="T34" fmla="*/ 109 w 442"/>
              <a:gd name="T35" fmla="*/ 142 h 314"/>
              <a:gd name="T36" fmla="*/ 313 w 442"/>
              <a:gd name="T37" fmla="*/ 215 h 314"/>
              <a:gd name="T38" fmla="*/ 374 w 442"/>
              <a:gd name="T39" fmla="*/ 178 h 314"/>
              <a:gd name="T40" fmla="*/ 442 w 442"/>
              <a:gd name="T41" fmla="*/ 246 h 3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42" h="314">
                <a:moveTo>
                  <a:pt x="442" y="246"/>
                </a:moveTo>
                <a:cubicBezTo>
                  <a:pt x="442" y="284"/>
                  <a:pt x="411" y="314"/>
                  <a:pt x="374" y="314"/>
                </a:cubicBezTo>
                <a:cubicBezTo>
                  <a:pt x="336" y="314"/>
                  <a:pt x="306" y="284"/>
                  <a:pt x="306" y="246"/>
                </a:cubicBezTo>
                <a:cubicBezTo>
                  <a:pt x="306" y="241"/>
                  <a:pt x="306" y="236"/>
                  <a:pt x="307" y="231"/>
                </a:cubicBezTo>
                <a:cubicBezTo>
                  <a:pt x="103" y="158"/>
                  <a:pt x="103" y="158"/>
                  <a:pt x="103" y="158"/>
                </a:cubicBezTo>
                <a:cubicBezTo>
                  <a:pt x="94" y="175"/>
                  <a:pt x="76" y="187"/>
                  <a:pt x="55" y="187"/>
                </a:cubicBezTo>
                <a:cubicBezTo>
                  <a:pt x="24" y="187"/>
                  <a:pt x="0" y="162"/>
                  <a:pt x="0" y="131"/>
                </a:cubicBezTo>
                <a:cubicBezTo>
                  <a:pt x="0" y="101"/>
                  <a:pt x="24" y="76"/>
                  <a:pt x="55" y="76"/>
                </a:cubicBezTo>
                <a:cubicBezTo>
                  <a:pt x="75" y="76"/>
                  <a:pt x="93" y="87"/>
                  <a:pt x="102" y="103"/>
                </a:cubicBezTo>
                <a:cubicBezTo>
                  <a:pt x="230" y="50"/>
                  <a:pt x="230" y="50"/>
                  <a:pt x="230" y="50"/>
                </a:cubicBezTo>
                <a:cubicBezTo>
                  <a:pt x="230" y="47"/>
                  <a:pt x="229" y="45"/>
                  <a:pt x="229" y="42"/>
                </a:cubicBezTo>
                <a:cubicBezTo>
                  <a:pt x="229" y="19"/>
                  <a:pt x="248" y="0"/>
                  <a:pt x="272" y="0"/>
                </a:cubicBezTo>
                <a:cubicBezTo>
                  <a:pt x="295" y="0"/>
                  <a:pt x="314" y="19"/>
                  <a:pt x="314" y="42"/>
                </a:cubicBezTo>
                <a:cubicBezTo>
                  <a:pt x="314" y="66"/>
                  <a:pt x="295" y="85"/>
                  <a:pt x="272" y="85"/>
                </a:cubicBezTo>
                <a:cubicBezTo>
                  <a:pt x="257" y="85"/>
                  <a:pt x="244" y="77"/>
                  <a:pt x="237" y="66"/>
                </a:cubicBezTo>
                <a:cubicBezTo>
                  <a:pt x="109" y="118"/>
                  <a:pt x="109" y="118"/>
                  <a:pt x="109" y="118"/>
                </a:cubicBezTo>
                <a:cubicBezTo>
                  <a:pt x="110" y="123"/>
                  <a:pt x="110" y="127"/>
                  <a:pt x="110" y="131"/>
                </a:cubicBezTo>
                <a:cubicBezTo>
                  <a:pt x="110" y="135"/>
                  <a:pt x="110" y="138"/>
                  <a:pt x="109" y="142"/>
                </a:cubicBezTo>
                <a:cubicBezTo>
                  <a:pt x="313" y="215"/>
                  <a:pt x="313" y="215"/>
                  <a:pt x="313" y="215"/>
                </a:cubicBezTo>
                <a:cubicBezTo>
                  <a:pt x="325" y="193"/>
                  <a:pt x="347" y="178"/>
                  <a:pt x="374" y="178"/>
                </a:cubicBezTo>
                <a:cubicBezTo>
                  <a:pt x="411" y="178"/>
                  <a:pt x="442" y="209"/>
                  <a:pt x="442" y="246"/>
                </a:cubicBezTo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81719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412065" y="4284462"/>
            <a:ext cx="5220000" cy="2154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600" dirty="0" smtClean="0"/>
          </a:p>
        </p:txBody>
      </p:sp>
      <p:sp>
        <p:nvSpPr>
          <p:cNvPr id="18" name="Rectangle 17"/>
          <p:cNvSpPr/>
          <p:nvPr/>
        </p:nvSpPr>
        <p:spPr>
          <a:xfrm>
            <a:off x="412065" y="3047395"/>
            <a:ext cx="5220000" cy="2154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600" dirty="0" smtClean="0"/>
          </a:p>
        </p:txBody>
      </p:sp>
      <p:sp>
        <p:nvSpPr>
          <p:cNvPr id="17" name="Rectangle 16"/>
          <p:cNvSpPr/>
          <p:nvPr/>
        </p:nvSpPr>
        <p:spPr>
          <a:xfrm>
            <a:off x="412065" y="1192061"/>
            <a:ext cx="5220000" cy="2154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600" dirty="0" smtClean="0"/>
          </a:p>
        </p:txBody>
      </p:sp>
      <p:sp>
        <p:nvSpPr>
          <p:cNvPr id="16" name="Rectangle 15"/>
          <p:cNvSpPr/>
          <p:nvPr/>
        </p:nvSpPr>
        <p:spPr>
          <a:xfrm>
            <a:off x="5846659" y="4302364"/>
            <a:ext cx="5940332" cy="2154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600" dirty="0" smtClean="0"/>
          </a:p>
        </p:txBody>
      </p:sp>
      <p:sp>
        <p:nvSpPr>
          <p:cNvPr id="15" name="Rectangle 14"/>
          <p:cNvSpPr/>
          <p:nvPr/>
        </p:nvSpPr>
        <p:spPr>
          <a:xfrm>
            <a:off x="5846659" y="2480263"/>
            <a:ext cx="5940332" cy="2154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6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5846659" y="1189973"/>
            <a:ext cx="5940332" cy="2154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600" dirty="0" smtClean="0"/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8891412"/>
              </p:ext>
            </p:extLst>
          </p:nvPr>
        </p:nvGraphicFramePr>
        <p:xfrm>
          <a:off x="360363" y="1304926"/>
          <a:ext cx="5626100" cy="4406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Learning #5: You don’t neccessarily get what you pay for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nb-NO"/>
          </a:p>
        </p:txBody>
      </p:sp>
      <p:graphicFrame>
        <p:nvGraphicFramePr>
          <p:cNvPr id="14" name="Content Placeholder 12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736959460"/>
              </p:ext>
            </p:extLst>
          </p:nvPr>
        </p:nvGraphicFramePr>
        <p:xfrm>
          <a:off x="6114617" y="1392890"/>
          <a:ext cx="5629275" cy="4406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88518" y="1177445"/>
            <a:ext cx="5143548" cy="2154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1400" b="1" dirty="0" smtClean="0"/>
              <a:t>Advertising				9 %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8517" y="3047395"/>
            <a:ext cx="514354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1400" b="1" dirty="0" smtClean="0"/>
              <a:t>Owned channels     				9 %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8517" y="4269301"/>
            <a:ext cx="5143548" cy="2154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1400" b="1" dirty="0" smtClean="0"/>
              <a:t>Sponsorships       				17 %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18836" y="1177447"/>
            <a:ext cx="58680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1400" b="1" dirty="0" smtClean="0"/>
              <a:t>Digital channels 				              33 %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18836" y="2467739"/>
            <a:ext cx="58680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1400" b="1" dirty="0" smtClean="0"/>
              <a:t>Physical channels 				              21 %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18836" y="4308695"/>
            <a:ext cx="58680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1400" b="1" dirty="0" smtClean="0"/>
              <a:t>Earned 					              11 %</a:t>
            </a:r>
          </a:p>
        </p:txBody>
      </p:sp>
    </p:spTree>
    <p:extLst>
      <p:ext uri="{BB962C8B-B14F-4D97-AF65-F5344CB8AC3E}">
        <p14:creationId xmlns:p14="http://schemas.microsoft.com/office/powerpoint/2010/main" val="132656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07" t="21111" r="19965" b="4379"/>
          <a:stretch/>
        </p:blipFill>
        <p:spPr>
          <a:xfrm>
            <a:off x="483577" y="1652955"/>
            <a:ext cx="2189286" cy="41323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0" r="8223" b="8657"/>
          <a:stretch/>
        </p:blipFill>
        <p:spPr>
          <a:xfrm>
            <a:off x="7293842" y="1037275"/>
            <a:ext cx="1774585" cy="361363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176" y="1429969"/>
            <a:ext cx="3714749" cy="247204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#6: The digital user experience is key, but does it deliver a differentiated experience?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322" y="3719147"/>
            <a:ext cx="3914623" cy="21611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2" t="3205" r="6645"/>
          <a:stretch/>
        </p:blipFill>
        <p:spPr>
          <a:xfrm>
            <a:off x="9068427" y="2584942"/>
            <a:ext cx="2046508" cy="355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40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Learning #7: The sum </a:t>
            </a:r>
            <a:r>
              <a:rPr lang="nb-NO" dirty="0" err="1"/>
              <a:t>of</a:t>
            </a:r>
            <a:r>
              <a:rPr lang="nb-NO" dirty="0"/>
              <a:t> all </a:t>
            </a:r>
            <a:r>
              <a:rPr lang="nb-NO" dirty="0" err="1"/>
              <a:t>small</a:t>
            </a:r>
            <a:r>
              <a:rPr lang="nb-NO" dirty="0"/>
              <a:t> </a:t>
            </a:r>
            <a:r>
              <a:rPr lang="nb-NO" dirty="0" err="1"/>
              <a:t>activities</a:t>
            </a:r>
            <a:r>
              <a:rPr lang="nb-NO" dirty="0"/>
              <a:t> </a:t>
            </a:r>
            <a:r>
              <a:rPr lang="nb-NO" dirty="0" err="1"/>
              <a:t>may</a:t>
            </a:r>
            <a:r>
              <a:rPr lang="nb-NO" dirty="0"/>
              <a:t> </a:t>
            </a:r>
            <a:r>
              <a:rPr lang="nb-NO" dirty="0" err="1"/>
              <a:t>outweight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large</a:t>
            </a:r>
            <a:r>
              <a:rPr lang="nb-NO" dirty="0"/>
              <a:t> </a:t>
            </a:r>
            <a:r>
              <a:rPr lang="nb-NO" dirty="0" err="1" smtClean="0"/>
              <a:t>ones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nb-NO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966410" y="1507748"/>
            <a:ext cx="0" cy="36000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966410" y="5107748"/>
            <a:ext cx="36000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774429" y="1524121"/>
            <a:ext cx="1062705" cy="46091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400" b="0" dirty="0" smtClean="0">
                <a:solidFill>
                  <a:srgbClr val="333333"/>
                </a:solidFill>
                <a:latin typeface="+mn-lt"/>
              </a:rPr>
              <a:t>Experienced Reach</a:t>
            </a:r>
            <a:endParaRPr lang="en-US" sz="1400" b="0" dirty="0" smtClean="0">
              <a:solidFill>
                <a:srgbClr val="333333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37141" y="5213669"/>
            <a:ext cx="929269" cy="46091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1400" b="0" dirty="0" smtClean="0">
                <a:solidFill>
                  <a:srgbClr val="333333"/>
                </a:solidFill>
                <a:latin typeface="+mn-lt"/>
              </a:rPr>
              <a:t>Quality</a:t>
            </a:r>
          </a:p>
        </p:txBody>
      </p:sp>
      <p:sp>
        <p:nvSpPr>
          <p:cNvPr id="13" name="Oval 12"/>
          <p:cNvSpPr/>
          <p:nvPr/>
        </p:nvSpPr>
        <p:spPr>
          <a:xfrm>
            <a:off x="6171279" y="3931305"/>
            <a:ext cx="180000" cy="180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600" dirty="0" smtClean="0"/>
          </a:p>
        </p:txBody>
      </p:sp>
      <p:sp>
        <p:nvSpPr>
          <p:cNvPr id="14" name="Oval 13"/>
          <p:cNvSpPr/>
          <p:nvPr/>
        </p:nvSpPr>
        <p:spPr>
          <a:xfrm>
            <a:off x="6171279" y="4457935"/>
            <a:ext cx="288000" cy="288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600" dirty="0" smtClean="0"/>
          </a:p>
        </p:txBody>
      </p:sp>
      <p:sp>
        <p:nvSpPr>
          <p:cNvPr id="15" name="Oval 14"/>
          <p:cNvSpPr/>
          <p:nvPr/>
        </p:nvSpPr>
        <p:spPr>
          <a:xfrm>
            <a:off x="6790051" y="3917249"/>
            <a:ext cx="288000" cy="288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600" dirty="0" smtClean="0"/>
          </a:p>
        </p:txBody>
      </p:sp>
      <p:sp>
        <p:nvSpPr>
          <p:cNvPr id="16" name="Oval 15"/>
          <p:cNvSpPr/>
          <p:nvPr/>
        </p:nvSpPr>
        <p:spPr>
          <a:xfrm>
            <a:off x="6639279" y="4388105"/>
            <a:ext cx="288000" cy="288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600" dirty="0" smtClean="0"/>
          </a:p>
        </p:txBody>
      </p:sp>
      <p:sp>
        <p:nvSpPr>
          <p:cNvPr id="17" name="Oval 16"/>
          <p:cNvSpPr/>
          <p:nvPr/>
        </p:nvSpPr>
        <p:spPr>
          <a:xfrm>
            <a:off x="5991279" y="4325355"/>
            <a:ext cx="180000" cy="180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600" dirty="0" smtClean="0"/>
          </a:p>
        </p:txBody>
      </p:sp>
      <p:sp>
        <p:nvSpPr>
          <p:cNvPr id="18" name="Oval 17"/>
          <p:cNvSpPr/>
          <p:nvPr/>
        </p:nvSpPr>
        <p:spPr>
          <a:xfrm>
            <a:off x="6441279" y="4153135"/>
            <a:ext cx="180000" cy="180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600" dirty="0" smtClean="0"/>
          </a:p>
        </p:txBody>
      </p:sp>
      <p:sp>
        <p:nvSpPr>
          <p:cNvPr id="19" name="Oval 18"/>
          <p:cNvSpPr/>
          <p:nvPr/>
        </p:nvSpPr>
        <p:spPr>
          <a:xfrm>
            <a:off x="7053279" y="4243135"/>
            <a:ext cx="180000" cy="180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600" dirty="0" smtClean="0"/>
          </a:p>
        </p:txBody>
      </p:sp>
      <p:sp>
        <p:nvSpPr>
          <p:cNvPr id="20" name="Oval 19"/>
          <p:cNvSpPr/>
          <p:nvPr/>
        </p:nvSpPr>
        <p:spPr>
          <a:xfrm>
            <a:off x="7269279" y="4457935"/>
            <a:ext cx="252000" cy="252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600" dirty="0" smtClean="0"/>
          </a:p>
        </p:txBody>
      </p:sp>
      <p:sp>
        <p:nvSpPr>
          <p:cNvPr id="21" name="Oval 20"/>
          <p:cNvSpPr/>
          <p:nvPr/>
        </p:nvSpPr>
        <p:spPr>
          <a:xfrm>
            <a:off x="6529183" y="4761235"/>
            <a:ext cx="180000" cy="180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600" dirty="0" smtClean="0"/>
          </a:p>
        </p:txBody>
      </p:sp>
      <p:sp>
        <p:nvSpPr>
          <p:cNvPr id="22" name="Oval 21"/>
          <p:cNvSpPr/>
          <p:nvPr/>
        </p:nvSpPr>
        <p:spPr>
          <a:xfrm>
            <a:off x="7008279" y="4673670"/>
            <a:ext cx="180000" cy="180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600" dirty="0" smtClean="0"/>
          </a:p>
        </p:txBody>
      </p:sp>
      <p:sp>
        <p:nvSpPr>
          <p:cNvPr id="23" name="Oval 22"/>
          <p:cNvSpPr/>
          <p:nvPr/>
        </p:nvSpPr>
        <p:spPr>
          <a:xfrm>
            <a:off x="6483144" y="3779497"/>
            <a:ext cx="180000" cy="180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600" dirty="0" smtClean="0"/>
          </a:p>
        </p:txBody>
      </p:sp>
      <p:sp>
        <p:nvSpPr>
          <p:cNvPr id="24" name="Oval 23"/>
          <p:cNvSpPr/>
          <p:nvPr/>
        </p:nvSpPr>
        <p:spPr>
          <a:xfrm>
            <a:off x="5832721" y="4759816"/>
            <a:ext cx="252000" cy="252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600" dirty="0" smtClean="0"/>
          </a:p>
        </p:txBody>
      </p:sp>
      <p:sp>
        <p:nvSpPr>
          <p:cNvPr id="25" name="Oval 24"/>
          <p:cNvSpPr/>
          <p:nvPr/>
        </p:nvSpPr>
        <p:spPr>
          <a:xfrm>
            <a:off x="5766279" y="4053861"/>
            <a:ext cx="180000" cy="180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600" dirty="0" smtClean="0"/>
          </a:p>
        </p:txBody>
      </p:sp>
      <p:sp>
        <p:nvSpPr>
          <p:cNvPr id="26" name="Oval 25"/>
          <p:cNvSpPr/>
          <p:nvPr/>
        </p:nvSpPr>
        <p:spPr>
          <a:xfrm>
            <a:off x="5640279" y="4399033"/>
            <a:ext cx="180000" cy="180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600" dirty="0" smtClean="0"/>
          </a:p>
        </p:txBody>
      </p:sp>
      <p:sp>
        <p:nvSpPr>
          <p:cNvPr id="27" name="Oval 26"/>
          <p:cNvSpPr/>
          <p:nvPr/>
        </p:nvSpPr>
        <p:spPr>
          <a:xfrm>
            <a:off x="4107068" y="1507748"/>
            <a:ext cx="1260000" cy="1260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600" dirty="0" smtClean="0"/>
          </a:p>
        </p:txBody>
      </p:sp>
    </p:spTree>
    <p:extLst>
      <p:ext uri="{BB962C8B-B14F-4D97-AF65-F5344CB8AC3E}">
        <p14:creationId xmlns:p14="http://schemas.microsoft.com/office/powerpoint/2010/main" val="2502018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Learning #8: Sigaretts are bad for you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Right Arrow 6"/>
          <p:cNvSpPr/>
          <p:nvPr/>
        </p:nvSpPr>
        <p:spPr>
          <a:xfrm>
            <a:off x="552657" y="2843683"/>
            <a:ext cx="1225899" cy="884255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6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1846199" y="2843683"/>
            <a:ext cx="9576079" cy="88425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6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11203912" y="2843683"/>
            <a:ext cx="218366" cy="8842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600" dirty="0" smtClean="0"/>
          </a:p>
        </p:txBody>
      </p:sp>
      <p:sp>
        <p:nvSpPr>
          <p:cNvPr id="10" name="Right Arrow 9"/>
          <p:cNvSpPr/>
          <p:nvPr/>
        </p:nvSpPr>
        <p:spPr>
          <a:xfrm rot="16200000">
            <a:off x="11051838" y="2250830"/>
            <a:ext cx="522514" cy="371789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600" dirty="0" smtClean="0"/>
          </a:p>
        </p:txBody>
      </p:sp>
      <p:sp>
        <p:nvSpPr>
          <p:cNvPr id="11" name="Right Arrow 10"/>
          <p:cNvSpPr/>
          <p:nvPr/>
        </p:nvSpPr>
        <p:spPr>
          <a:xfrm rot="5400000">
            <a:off x="5832178" y="3949002"/>
            <a:ext cx="522514" cy="371789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6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9566030" y="2341266"/>
            <a:ext cx="156116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1600" dirty="0" smtClean="0"/>
              <a:t>Impact on sales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16923" y="3953990"/>
            <a:ext cx="247373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1600" dirty="0" smtClean="0"/>
              <a:t>Impact on brand strength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2657" y="2386449"/>
            <a:ext cx="212194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1600" dirty="0" smtClean="0"/>
              <a:t>Sales initiative</a:t>
            </a:r>
          </a:p>
        </p:txBody>
      </p:sp>
    </p:spTree>
    <p:extLst>
      <p:ext uri="{BB962C8B-B14F-4D97-AF65-F5344CB8AC3E}">
        <p14:creationId xmlns:p14="http://schemas.microsoft.com/office/powerpoint/2010/main" val="370372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94593" y="1568066"/>
            <a:ext cx="3117728" cy="208108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Learning #</a:t>
            </a:r>
            <a:r>
              <a:rPr lang="nb-NO" dirty="0"/>
              <a:t>9</a:t>
            </a:r>
            <a:r>
              <a:rPr lang="nb-NO" dirty="0" smtClean="0"/>
              <a:t>: Don’t mess up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855" y="1980042"/>
            <a:ext cx="2847975" cy="1600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45" t="18591" r="25416" b="17480"/>
          <a:stretch/>
        </p:blipFill>
        <p:spPr>
          <a:xfrm>
            <a:off x="5005883" y="3917562"/>
            <a:ext cx="2872025" cy="196832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680" y="4323789"/>
            <a:ext cx="2924175" cy="15621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7" t="4620" r="13428"/>
          <a:stretch/>
        </p:blipFill>
        <p:spPr>
          <a:xfrm>
            <a:off x="8431389" y="3080987"/>
            <a:ext cx="3042288" cy="280490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0" t="24963" r="10874" b="37000"/>
          <a:stretch/>
        </p:blipFill>
        <p:spPr>
          <a:xfrm>
            <a:off x="7729659" y="1322517"/>
            <a:ext cx="4097215" cy="1389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77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Learning #10: </a:t>
            </a:r>
            <a:r>
              <a:rPr lang="nb-NO" dirty="0" err="1" smtClean="0"/>
              <a:t>Everybody</a:t>
            </a:r>
            <a:r>
              <a:rPr lang="nb-NO" dirty="0" smtClean="0"/>
              <a:t> is </a:t>
            </a:r>
            <a:r>
              <a:rPr lang="nb-NO" dirty="0" err="1" smtClean="0"/>
              <a:t>responsible</a:t>
            </a:r>
            <a:r>
              <a:rPr lang="nb-NO" dirty="0" smtClean="0"/>
              <a:t>, </a:t>
            </a:r>
            <a:r>
              <a:rPr lang="nb-NO" dirty="0" err="1" smtClean="0"/>
              <a:t>nobody</a:t>
            </a:r>
            <a:r>
              <a:rPr lang="nb-NO" dirty="0" smtClean="0"/>
              <a:t> is </a:t>
            </a:r>
            <a:r>
              <a:rPr lang="nb-NO" dirty="0" err="1" smtClean="0"/>
              <a:t>responsible</a:t>
            </a:r>
            <a:endParaRPr lang="nb-NO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1026" name="Picture 2" descr="Bilderesultat for organizational ch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771" y="1089454"/>
            <a:ext cx="7954459" cy="4679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143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132811" y="6351420"/>
            <a:ext cx="673956" cy="252000"/>
          </a:xfrm>
          <a:prstGeom prst="rect">
            <a:avLst/>
          </a:prstGeom>
        </p:spPr>
        <p:txBody>
          <a:bodyPr/>
          <a:lstStyle/>
          <a:p>
            <a:fld id="{9784CBA3-D598-4B1F-BAA3-EE14B5154290}" type="slidenum">
              <a:rPr lang="en-AU" smtClean="0"/>
              <a:pPr/>
              <a:t>2</a:t>
            </a:fld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9892" y="220019"/>
            <a:ext cx="11466875" cy="704346"/>
          </a:xfrm>
        </p:spPr>
        <p:txBody>
          <a:bodyPr/>
          <a:lstStyle/>
          <a:p>
            <a:pPr lvl="0"/>
            <a:r>
              <a:rPr lang="en-US" sz="2800" dirty="0" smtClean="0"/>
              <a:t>Learn what it takes to become irresistible:</a:t>
            </a:r>
            <a:br>
              <a:rPr lang="en-US" sz="2800" dirty="0" smtClean="0"/>
            </a:br>
            <a:r>
              <a:rPr lang="en-US" b="0" dirty="0" smtClean="0"/>
              <a:t>Eight common qualities of irresistible brands</a:t>
            </a:r>
            <a:endParaRPr lang="en-US" b="0" dirty="0"/>
          </a:p>
        </p:txBody>
      </p:sp>
      <p:grpSp>
        <p:nvGrpSpPr>
          <p:cNvPr id="14" name="Group 13"/>
          <p:cNvGrpSpPr/>
          <p:nvPr/>
        </p:nvGrpSpPr>
        <p:grpSpPr>
          <a:xfrm>
            <a:off x="1024635" y="1385984"/>
            <a:ext cx="9909492" cy="4791398"/>
            <a:chOff x="988541" y="925675"/>
            <a:chExt cx="9909492" cy="4791398"/>
          </a:xfrm>
        </p:grpSpPr>
        <p:sp>
          <p:nvSpPr>
            <p:cNvPr id="44" name="Text Placeholder 11"/>
            <p:cNvSpPr txBox="1">
              <a:spLocks/>
            </p:cNvSpPr>
            <p:nvPr/>
          </p:nvSpPr>
          <p:spPr>
            <a:xfrm>
              <a:off x="1166172" y="925675"/>
              <a:ext cx="1270210" cy="796961"/>
            </a:xfrm>
            <a:prstGeom prst="rect">
              <a:avLst/>
            </a:prstGeom>
          </p:spPr>
          <p:txBody>
            <a:bodyPr vert="horz" lIns="0" tIns="283200" rIns="0" bIns="0" rtlCol="0">
              <a:no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lang="en-US" sz="1600" b="0" kern="1200">
                  <a:solidFill>
                    <a:srgbClr val="333333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b="0" kern="1200">
                  <a:solidFill>
                    <a:srgbClr val="333333"/>
                  </a:solidFill>
                  <a:latin typeface="+mn-lt"/>
                  <a:ea typeface="+mn-ea"/>
                  <a:cs typeface="+mn-cs"/>
                </a:defRPr>
              </a:lvl2pPr>
              <a:lvl3pPr marL="252413" indent="-252413" algn="l" defTabSz="914400" rtl="0" eaLnBrk="1" latinLnBrk="0" hangingPunct="1">
                <a:spcBef>
                  <a:spcPct val="20000"/>
                </a:spcBef>
                <a:buFont typeface="Wingdings" pitchFamily="2" charset="2"/>
                <a:buChar char=""/>
                <a:defRPr sz="1600" b="0" kern="1200">
                  <a:solidFill>
                    <a:srgbClr val="333333"/>
                  </a:solidFill>
                  <a:latin typeface="+mn-lt"/>
                  <a:ea typeface="+mn-ea"/>
                  <a:cs typeface="+mn-cs"/>
                </a:defRPr>
              </a:lvl3pPr>
              <a:lvl4pPr marL="508000" indent="-255588" algn="l" defTabSz="914400" rtl="0" eaLnBrk="1" latinLnBrk="0" hangingPunct="1">
                <a:spcBef>
                  <a:spcPct val="20000"/>
                </a:spcBef>
                <a:buFont typeface="Wingdings" pitchFamily="2" charset="2"/>
                <a:buChar char="n"/>
                <a:defRPr sz="1600" b="0" kern="1200">
                  <a:solidFill>
                    <a:srgbClr val="333333"/>
                  </a:solidFill>
                  <a:latin typeface="+mn-lt"/>
                  <a:ea typeface="+mn-ea"/>
                  <a:cs typeface="+mn-cs"/>
                </a:defRPr>
              </a:lvl4pPr>
              <a:lvl5pPr marL="760413" indent="-252413" algn="l" defTabSz="914400" rtl="0" eaLnBrk="1" latinLnBrk="0" hangingPunct="1">
                <a:spcBef>
                  <a:spcPct val="20000"/>
                </a:spcBef>
                <a:buFont typeface="Wingdings" pitchFamily="2" charset="2"/>
                <a:buChar char="n"/>
                <a:defRPr sz="1600" b="0" kern="1200">
                  <a:solidFill>
                    <a:srgbClr val="333333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9170">
                <a:defRPr/>
              </a:pPr>
              <a:r>
                <a:rPr lang="en-GB" sz="2400" dirty="0">
                  <a:solidFill>
                    <a:srgbClr val="717171"/>
                  </a:solidFill>
                  <a:latin typeface="+mj-lt"/>
                </a:rPr>
                <a:t>Hygiene</a:t>
              </a:r>
            </a:p>
          </p:txBody>
        </p:sp>
        <p:cxnSp>
          <p:nvCxnSpPr>
            <p:cNvPr id="45" name="Straight Connector 38"/>
            <p:cNvCxnSpPr/>
            <p:nvPr/>
          </p:nvCxnSpPr>
          <p:spPr>
            <a:xfrm flipV="1">
              <a:off x="1119552" y="1622712"/>
              <a:ext cx="2085357" cy="1"/>
            </a:xfrm>
            <a:prstGeom prst="line">
              <a:avLst/>
            </a:prstGeom>
            <a:ln w="12700" cmpd="sng">
              <a:solidFill>
                <a:srgbClr val="3333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Content Placeholder 4"/>
            <p:cNvSpPr txBox="1">
              <a:spLocks/>
            </p:cNvSpPr>
            <p:nvPr/>
          </p:nvSpPr>
          <p:spPr>
            <a:xfrm>
              <a:off x="3859955" y="1198523"/>
              <a:ext cx="2638373" cy="421569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lang="en-US" sz="1600" b="0" kern="1200" dirty="0" smtClean="0">
                  <a:solidFill>
                    <a:srgbClr val="333333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b="1" kern="1200">
                  <a:solidFill>
                    <a:srgbClr val="333333"/>
                  </a:solidFill>
                  <a:latin typeface="+mn-lt"/>
                  <a:ea typeface="+mn-ea"/>
                  <a:cs typeface="+mn-cs"/>
                </a:defRPr>
              </a:lvl2pPr>
              <a:lvl3pPr marL="252413" indent="-252413" algn="l" defTabSz="914400" rtl="0" eaLnBrk="1" latinLnBrk="0" hangingPunct="1">
                <a:spcBef>
                  <a:spcPct val="20000"/>
                </a:spcBef>
                <a:buFont typeface="Wingdings" pitchFamily="2" charset="2"/>
                <a:buChar char=""/>
                <a:defRPr sz="1600" kern="1200">
                  <a:solidFill>
                    <a:srgbClr val="333333"/>
                  </a:solidFill>
                  <a:latin typeface="+mn-lt"/>
                  <a:ea typeface="+mn-ea"/>
                  <a:cs typeface="+mn-cs"/>
                </a:defRPr>
              </a:lvl3pPr>
              <a:lvl4pPr marL="508000" indent="-255588" algn="l" defTabSz="914400" rtl="0" eaLnBrk="1" latinLnBrk="0" hangingPunct="1">
                <a:spcBef>
                  <a:spcPct val="20000"/>
                </a:spcBef>
                <a:buFont typeface="Wingdings" pitchFamily="2" charset="2"/>
                <a:buChar char="n"/>
                <a:defRPr sz="1600" kern="1200">
                  <a:solidFill>
                    <a:srgbClr val="333333"/>
                  </a:solidFill>
                  <a:latin typeface="+mn-lt"/>
                  <a:ea typeface="+mn-ea"/>
                  <a:cs typeface="+mn-cs"/>
                </a:defRPr>
              </a:lvl4pPr>
              <a:lvl5pPr marL="760413" indent="-252413" algn="l" defTabSz="914400" rtl="0" eaLnBrk="1" latinLnBrk="0" hangingPunct="1">
                <a:spcBef>
                  <a:spcPct val="20000"/>
                </a:spcBef>
                <a:buFont typeface="Wingdings" pitchFamily="2" charset="2"/>
                <a:buChar char="n"/>
                <a:defRPr sz="1600" kern="1200">
                  <a:solidFill>
                    <a:srgbClr val="333333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Aft>
                  <a:spcPct val="0"/>
                </a:spcAft>
              </a:pPr>
              <a:r>
                <a:rPr lang="en-GB" sz="2400" dirty="0">
                  <a:solidFill>
                    <a:srgbClr val="717171"/>
                  </a:solidFill>
                  <a:latin typeface="+mj-lt"/>
                </a:rPr>
                <a:t>Magnetism</a:t>
              </a:r>
            </a:p>
          </p:txBody>
        </p:sp>
        <p:cxnSp>
          <p:nvCxnSpPr>
            <p:cNvPr id="47" name="Straight Connector 67"/>
            <p:cNvCxnSpPr/>
            <p:nvPr/>
          </p:nvCxnSpPr>
          <p:spPr>
            <a:xfrm flipV="1">
              <a:off x="3849335" y="1622712"/>
              <a:ext cx="3202134" cy="15415"/>
            </a:xfrm>
            <a:prstGeom prst="line">
              <a:avLst/>
            </a:prstGeom>
            <a:noFill/>
            <a:ln w="12700" cap="flat" cmpd="sng" algn="ctr">
              <a:solidFill>
                <a:srgbClr val="333333"/>
              </a:solidFill>
              <a:prstDash val="solid"/>
            </a:ln>
            <a:effectLst/>
          </p:spPr>
        </p:cxnSp>
        <p:sp>
          <p:nvSpPr>
            <p:cNvPr id="48" name="Content Placeholder 4"/>
            <p:cNvSpPr txBox="1">
              <a:spLocks/>
            </p:cNvSpPr>
            <p:nvPr/>
          </p:nvSpPr>
          <p:spPr>
            <a:xfrm>
              <a:off x="7766007" y="1208229"/>
              <a:ext cx="2638373" cy="421569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defPPr>
                <a:defRPr lang="en-US"/>
              </a:defPPr>
              <a:lvl1pPr indent="0">
                <a:spcBef>
                  <a:spcPct val="20000"/>
                </a:spcBef>
                <a:buFont typeface="Arial" pitchFamily="34" charset="0"/>
                <a:buNone/>
                <a:defRPr b="1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  <a:lvl2pPr marL="0" indent="0">
                <a:spcBef>
                  <a:spcPct val="20000"/>
                </a:spcBef>
                <a:buFont typeface="Arial" pitchFamily="34" charset="0"/>
                <a:buNone/>
                <a:defRPr sz="1600" b="1">
                  <a:solidFill>
                    <a:srgbClr val="333333"/>
                  </a:solidFill>
                </a:defRPr>
              </a:lvl2pPr>
              <a:lvl3pPr marL="252413" indent="-252413">
                <a:spcBef>
                  <a:spcPct val="20000"/>
                </a:spcBef>
                <a:buFont typeface="Wingdings" pitchFamily="2" charset="2"/>
                <a:buChar char=""/>
                <a:defRPr sz="1600">
                  <a:solidFill>
                    <a:srgbClr val="333333"/>
                  </a:solidFill>
                </a:defRPr>
              </a:lvl3pPr>
              <a:lvl4pPr marL="508000" indent="-255588">
                <a:spcBef>
                  <a:spcPct val="20000"/>
                </a:spcBef>
                <a:buFont typeface="Wingdings" pitchFamily="2" charset="2"/>
                <a:buChar char="n"/>
                <a:defRPr sz="1600">
                  <a:solidFill>
                    <a:srgbClr val="333333"/>
                  </a:solidFill>
                </a:defRPr>
              </a:lvl4pPr>
              <a:lvl5pPr marL="760413" indent="-252413">
                <a:spcBef>
                  <a:spcPct val="20000"/>
                </a:spcBef>
                <a:buFont typeface="Wingdings" pitchFamily="2" charset="2"/>
                <a:buChar char="n"/>
                <a:defRPr sz="1600">
                  <a:solidFill>
                    <a:srgbClr val="333333"/>
                  </a:solidFill>
                </a:defRPr>
              </a:lvl5pPr>
              <a:lvl6pPr marL="25146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6pPr>
              <a:lvl7pPr marL="29718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7pPr>
              <a:lvl8pPr marL="34290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8pPr>
              <a:lvl9pPr marL="38862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9pPr>
            </a:lstStyle>
            <a:p>
              <a:pPr fontAlgn="base">
                <a:spcAft>
                  <a:spcPct val="0"/>
                </a:spcAft>
              </a:pPr>
              <a:r>
                <a:rPr lang="en-GB" sz="2400" b="0" dirty="0">
                  <a:solidFill>
                    <a:srgbClr val="717171"/>
                  </a:solidFill>
                </a:rPr>
                <a:t>Cohesion</a:t>
              </a:r>
            </a:p>
          </p:txBody>
        </p:sp>
        <p:cxnSp>
          <p:nvCxnSpPr>
            <p:cNvPr id="49" name="Straight Connector 88"/>
            <p:cNvCxnSpPr/>
            <p:nvPr/>
          </p:nvCxnSpPr>
          <p:spPr>
            <a:xfrm>
              <a:off x="7707244" y="1622712"/>
              <a:ext cx="3190788" cy="0"/>
            </a:xfrm>
            <a:prstGeom prst="line">
              <a:avLst/>
            </a:prstGeom>
            <a:noFill/>
            <a:ln w="12700" cap="flat" cmpd="sng" algn="ctr">
              <a:solidFill>
                <a:srgbClr val="333333"/>
              </a:solidFill>
              <a:prstDash val="solid"/>
            </a:ln>
            <a:effectLst/>
          </p:spPr>
        </p:cxnSp>
        <p:grpSp>
          <p:nvGrpSpPr>
            <p:cNvPr id="17" name="Group 16"/>
            <p:cNvGrpSpPr/>
            <p:nvPr/>
          </p:nvGrpSpPr>
          <p:grpSpPr>
            <a:xfrm>
              <a:off x="988541" y="1898897"/>
              <a:ext cx="9909492" cy="3818176"/>
              <a:chOff x="186267" y="1752600"/>
              <a:chExt cx="7764998" cy="3030424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88926" y="1752600"/>
                <a:ext cx="770468" cy="770468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49351" y="1752601"/>
                <a:ext cx="773644" cy="773644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436284" y="1752601"/>
                <a:ext cx="773644" cy="770468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99885" y="1752600"/>
                <a:ext cx="773644" cy="770468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163486" y="1752600"/>
                <a:ext cx="773644" cy="773644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450987" y="1752600"/>
                <a:ext cx="773644" cy="773644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314020" y="1752600"/>
                <a:ext cx="774212" cy="774212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177621" y="1752601"/>
                <a:ext cx="773644" cy="773644"/>
              </a:xfrm>
              <a:prstGeom prst="rect">
                <a:avLst/>
              </a:prstGeom>
            </p:spPr>
          </p:pic>
          <p:sp>
            <p:nvSpPr>
              <p:cNvPr id="26" name="TextBox 25"/>
              <p:cNvSpPr txBox="1"/>
              <p:nvPr/>
            </p:nvSpPr>
            <p:spPr>
              <a:xfrm>
                <a:off x="186267" y="2682240"/>
                <a:ext cx="1736728" cy="14045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NZ" sz="2400" b="0" dirty="0">
                    <a:solidFill>
                      <a:srgbClr val="44B0C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Know-how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NZ" sz="1100" b="0" dirty="0">
                    <a:solidFill>
                      <a:srgbClr val="33333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Credentials and expertise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NZ" sz="1100" b="0" dirty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NZ" sz="2400" b="0" dirty="0">
                    <a:solidFill>
                      <a:srgbClr val="4A4D9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Momentum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NZ" sz="1100" b="0" dirty="0">
                    <a:solidFill>
                      <a:srgbClr val="33333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Brand vitality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NZ" sz="2400" b="0" dirty="0">
                  <a:solidFill>
                    <a:srgbClr val="4A4D9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2336800" y="2682240"/>
                <a:ext cx="2600329" cy="21007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NZ" sz="2400" b="0" dirty="0">
                    <a:solidFill>
                      <a:srgbClr val="2827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Differentiation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NZ" sz="1100" b="0" dirty="0">
                    <a:solidFill>
                      <a:srgbClr val="33333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Recognisable difference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NZ" sz="1100" b="0" dirty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NZ" sz="2400" b="0" dirty="0">
                    <a:solidFill>
                      <a:srgbClr val="C4181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Emotion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NZ" sz="1100" b="0" dirty="0">
                    <a:solidFill>
                      <a:srgbClr val="33333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Brand meaning and purpose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NZ" sz="1100" b="0" dirty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NZ" sz="2400" b="0" dirty="0">
                    <a:solidFill>
                      <a:srgbClr val="4F204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Symbolism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NZ" sz="1100" b="0" dirty="0">
                    <a:solidFill>
                      <a:srgbClr val="33333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Language of emotion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NZ" sz="1100" b="0" dirty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NZ" sz="2400" b="0" dirty="0">
                  <a:solidFill>
                    <a:srgbClr val="4A4D9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5350934" y="2682240"/>
                <a:ext cx="2600329" cy="21007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NZ" sz="2400" b="0" dirty="0">
                    <a:solidFill>
                      <a:srgbClr val="9A191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Nexus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NZ" sz="1100" b="0" dirty="0">
                    <a:solidFill>
                      <a:srgbClr val="33333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Emotive linkage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NZ" sz="1100" b="0" dirty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NZ" sz="2400" b="0" dirty="0">
                    <a:solidFill>
                      <a:srgbClr val="285E2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Alignment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NZ" sz="1100" b="0" dirty="0">
                    <a:solidFill>
                      <a:srgbClr val="33333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Touchpoint consistence 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NZ" sz="1100" b="0" dirty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NZ" sz="2400" b="0" dirty="0">
                    <a:solidFill>
                      <a:srgbClr val="F15B2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Unity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NZ" sz="1100" b="0" dirty="0">
                    <a:solidFill>
                      <a:srgbClr val="33333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Cohesive brand architecture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NZ" sz="1100" b="0" dirty="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NZ" sz="2400" b="0" dirty="0">
                  <a:solidFill>
                    <a:srgbClr val="4A4D9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2403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62562" y="2332669"/>
            <a:ext cx="11466875" cy="404119"/>
          </a:xfrm>
        </p:spPr>
        <p:txBody>
          <a:bodyPr/>
          <a:lstStyle/>
          <a:p>
            <a:r>
              <a:rPr lang="nb-NO" sz="4000" dirty="0" smtClean="0"/>
              <a:t>Questions?</a:t>
            </a:r>
            <a:endParaRPr lang="nb-NO" sz="4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70346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23952" r="1223"/>
          <a:stretch/>
        </p:blipFill>
        <p:spPr>
          <a:xfrm>
            <a:off x="2077793" y="1031840"/>
            <a:ext cx="8036414" cy="42707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brand is to be found in consumers minds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562350" y="1228725"/>
            <a:ext cx="5029200" cy="333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600" dirty="0" smtClean="0"/>
          </a:p>
        </p:txBody>
      </p:sp>
    </p:spTree>
    <p:extLst>
      <p:ext uri="{BB962C8B-B14F-4D97-AF65-F5344CB8AC3E}">
        <p14:creationId xmlns:p14="http://schemas.microsoft.com/office/powerpoint/2010/main" val="1427190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Brand building is about memory building – through positive experiences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87675" y="1829535"/>
            <a:ext cx="1378492" cy="457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84" y="2662516"/>
            <a:ext cx="2524125" cy="14145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3475" y="4274229"/>
            <a:ext cx="895902" cy="12477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2156" y="3439029"/>
            <a:ext cx="700439" cy="13763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52376" y="1829535"/>
            <a:ext cx="1865580" cy="13997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15940" y="4157548"/>
            <a:ext cx="1819275" cy="13644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75220" y="2253676"/>
            <a:ext cx="1257300" cy="12573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04871" y="4077042"/>
            <a:ext cx="2582179" cy="11634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51032" y="1704254"/>
            <a:ext cx="2368366" cy="132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967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challenge: The consumer meets the brand in a multitude of different touchpoints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619416" y="2397458"/>
            <a:ext cx="1942096" cy="194209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000" dirty="0"/>
          </a:p>
        </p:txBody>
      </p:sp>
      <p:sp>
        <p:nvSpPr>
          <p:cNvPr id="6" name="Freeform 6"/>
          <p:cNvSpPr>
            <a:spLocks/>
          </p:cNvSpPr>
          <p:nvPr/>
        </p:nvSpPr>
        <p:spPr bwMode="auto">
          <a:xfrm>
            <a:off x="4884302" y="2811643"/>
            <a:ext cx="1408712" cy="1177538"/>
          </a:xfrm>
          <a:custGeom>
            <a:avLst/>
            <a:gdLst>
              <a:gd name="T0" fmla="*/ 476 w 493"/>
              <a:gd name="T1" fmla="*/ 131 h 412"/>
              <a:gd name="T2" fmla="*/ 353 w 493"/>
              <a:gd name="T3" fmla="*/ 17 h 412"/>
              <a:gd name="T4" fmla="*/ 277 w 493"/>
              <a:gd name="T5" fmla="*/ 0 h 412"/>
              <a:gd name="T6" fmla="*/ 200 w 493"/>
              <a:gd name="T7" fmla="*/ 0 h 412"/>
              <a:gd name="T8" fmla="*/ 123 w 493"/>
              <a:gd name="T9" fmla="*/ 34 h 412"/>
              <a:gd name="T10" fmla="*/ 0 w 493"/>
              <a:gd name="T11" fmla="*/ 174 h 412"/>
              <a:gd name="T12" fmla="*/ 129 w 493"/>
              <a:gd name="T13" fmla="*/ 239 h 412"/>
              <a:gd name="T14" fmla="*/ 217 w 493"/>
              <a:gd name="T15" fmla="*/ 241 h 412"/>
              <a:gd name="T16" fmla="*/ 290 w 493"/>
              <a:gd name="T17" fmla="*/ 344 h 412"/>
              <a:gd name="T18" fmla="*/ 326 w 493"/>
              <a:gd name="T19" fmla="*/ 412 h 412"/>
              <a:gd name="T20" fmla="*/ 363 w 493"/>
              <a:gd name="T21" fmla="*/ 242 h 412"/>
              <a:gd name="T22" fmla="*/ 384 w 493"/>
              <a:gd name="T23" fmla="*/ 220 h 412"/>
              <a:gd name="T24" fmla="*/ 336 w 493"/>
              <a:gd name="T25" fmla="*/ 214 h 412"/>
              <a:gd name="T26" fmla="*/ 342 w 493"/>
              <a:gd name="T27" fmla="*/ 196 h 412"/>
              <a:gd name="T28" fmla="*/ 391 w 493"/>
              <a:gd name="T29" fmla="*/ 194 h 412"/>
              <a:gd name="T30" fmla="*/ 329 w 493"/>
              <a:gd name="T31" fmla="*/ 139 h 412"/>
              <a:gd name="T32" fmla="*/ 312 w 493"/>
              <a:gd name="T33" fmla="*/ 140 h 412"/>
              <a:gd name="T34" fmla="*/ 257 w 493"/>
              <a:gd name="T35" fmla="*/ 170 h 412"/>
              <a:gd name="T36" fmla="*/ 283 w 493"/>
              <a:gd name="T37" fmla="*/ 218 h 412"/>
              <a:gd name="T38" fmla="*/ 265 w 493"/>
              <a:gd name="T39" fmla="*/ 225 h 412"/>
              <a:gd name="T40" fmla="*/ 207 w 493"/>
              <a:gd name="T41" fmla="*/ 182 h 412"/>
              <a:gd name="T42" fmla="*/ 192 w 493"/>
              <a:gd name="T43" fmla="*/ 169 h 412"/>
              <a:gd name="T44" fmla="*/ 240 w 493"/>
              <a:gd name="T45" fmla="*/ 160 h 412"/>
              <a:gd name="T46" fmla="*/ 247 w 493"/>
              <a:gd name="T47" fmla="*/ 99 h 412"/>
              <a:gd name="T48" fmla="*/ 180 w 493"/>
              <a:gd name="T49" fmla="*/ 112 h 412"/>
              <a:gd name="T50" fmla="*/ 99 w 493"/>
              <a:gd name="T51" fmla="*/ 183 h 412"/>
              <a:gd name="T52" fmla="*/ 96 w 493"/>
              <a:gd name="T53" fmla="*/ 182 h 412"/>
              <a:gd name="T54" fmla="*/ 52 w 493"/>
              <a:gd name="T55" fmla="*/ 196 h 412"/>
              <a:gd name="T56" fmla="*/ 89 w 493"/>
              <a:gd name="T57" fmla="*/ 164 h 412"/>
              <a:gd name="T58" fmla="*/ 101 w 493"/>
              <a:gd name="T59" fmla="*/ 165 h 412"/>
              <a:gd name="T60" fmla="*/ 108 w 493"/>
              <a:gd name="T61" fmla="*/ 166 h 412"/>
              <a:gd name="T62" fmla="*/ 92 w 493"/>
              <a:gd name="T63" fmla="*/ 135 h 412"/>
              <a:gd name="T64" fmla="*/ 93 w 493"/>
              <a:gd name="T65" fmla="*/ 116 h 412"/>
              <a:gd name="T66" fmla="*/ 135 w 493"/>
              <a:gd name="T67" fmla="*/ 159 h 412"/>
              <a:gd name="T68" fmla="*/ 163 w 493"/>
              <a:gd name="T69" fmla="*/ 104 h 412"/>
              <a:gd name="T70" fmla="*/ 157 w 493"/>
              <a:gd name="T71" fmla="*/ 76 h 412"/>
              <a:gd name="T72" fmla="*/ 241 w 493"/>
              <a:gd name="T73" fmla="*/ 81 h 412"/>
              <a:gd name="T74" fmla="*/ 257 w 493"/>
              <a:gd name="T75" fmla="*/ 68 h 412"/>
              <a:gd name="T76" fmla="*/ 325 w 493"/>
              <a:gd name="T77" fmla="*/ 75 h 412"/>
              <a:gd name="T78" fmla="*/ 343 w 493"/>
              <a:gd name="T79" fmla="*/ 81 h 412"/>
              <a:gd name="T80" fmla="*/ 318 w 493"/>
              <a:gd name="T81" fmla="*/ 123 h 412"/>
              <a:gd name="T82" fmla="*/ 323 w 493"/>
              <a:gd name="T83" fmla="*/ 122 h 412"/>
              <a:gd name="T84" fmla="*/ 336 w 493"/>
              <a:gd name="T85" fmla="*/ 121 h 412"/>
              <a:gd name="T86" fmla="*/ 420 w 493"/>
              <a:gd name="T87" fmla="*/ 150 h 412"/>
              <a:gd name="T88" fmla="*/ 436 w 493"/>
              <a:gd name="T89" fmla="*/ 159 h 412"/>
              <a:gd name="T90" fmla="*/ 406 w 493"/>
              <a:gd name="T91" fmla="*/ 174 h 412"/>
              <a:gd name="T92" fmla="*/ 405 w 493"/>
              <a:gd name="T93" fmla="*/ 215 h 412"/>
              <a:gd name="T94" fmla="*/ 405 w 493"/>
              <a:gd name="T95" fmla="*/ 216 h 412"/>
              <a:gd name="T96" fmla="*/ 398 w 493"/>
              <a:gd name="T97" fmla="*/ 269 h 412"/>
              <a:gd name="T98" fmla="*/ 399 w 493"/>
              <a:gd name="T99" fmla="*/ 288 h 412"/>
              <a:gd name="T100" fmla="*/ 363 w 493"/>
              <a:gd name="T101" fmla="*/ 262 h 412"/>
              <a:gd name="T102" fmla="*/ 343 w 493"/>
              <a:gd name="T103" fmla="*/ 412 h 412"/>
              <a:gd name="T104" fmla="*/ 427 w 493"/>
              <a:gd name="T105" fmla="*/ 324 h 412"/>
              <a:gd name="T106" fmla="*/ 468 w 493"/>
              <a:gd name="T107" fmla="*/ 263 h 412"/>
              <a:gd name="T108" fmla="*/ 472 w 493"/>
              <a:gd name="T109" fmla="*/ 156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93" h="412">
                <a:moveTo>
                  <a:pt x="472" y="156"/>
                </a:moveTo>
                <a:cubicBezTo>
                  <a:pt x="475" y="149"/>
                  <a:pt x="476" y="140"/>
                  <a:pt x="476" y="131"/>
                </a:cubicBezTo>
                <a:cubicBezTo>
                  <a:pt x="476" y="97"/>
                  <a:pt x="452" y="68"/>
                  <a:pt x="420" y="61"/>
                </a:cubicBezTo>
                <a:cubicBezTo>
                  <a:pt x="409" y="35"/>
                  <a:pt x="383" y="17"/>
                  <a:pt x="353" y="17"/>
                </a:cubicBezTo>
                <a:cubicBezTo>
                  <a:pt x="344" y="17"/>
                  <a:pt x="336" y="18"/>
                  <a:pt x="328" y="21"/>
                </a:cubicBezTo>
                <a:cubicBezTo>
                  <a:pt x="315" y="8"/>
                  <a:pt x="297" y="0"/>
                  <a:pt x="277" y="0"/>
                </a:cubicBezTo>
                <a:cubicBezTo>
                  <a:pt x="263" y="0"/>
                  <a:pt x="249" y="4"/>
                  <a:pt x="238" y="10"/>
                </a:cubicBezTo>
                <a:cubicBezTo>
                  <a:pt x="227" y="4"/>
                  <a:pt x="214" y="0"/>
                  <a:pt x="200" y="0"/>
                </a:cubicBezTo>
                <a:cubicBezTo>
                  <a:pt x="174" y="0"/>
                  <a:pt x="150" y="14"/>
                  <a:pt x="138" y="35"/>
                </a:cubicBezTo>
                <a:cubicBezTo>
                  <a:pt x="133" y="34"/>
                  <a:pt x="128" y="34"/>
                  <a:pt x="123" y="34"/>
                </a:cubicBezTo>
                <a:cubicBezTo>
                  <a:pt x="86" y="34"/>
                  <a:pt x="55" y="62"/>
                  <a:pt x="52" y="99"/>
                </a:cubicBezTo>
                <a:cubicBezTo>
                  <a:pt x="21" y="110"/>
                  <a:pt x="0" y="140"/>
                  <a:pt x="0" y="174"/>
                </a:cubicBezTo>
                <a:cubicBezTo>
                  <a:pt x="0" y="218"/>
                  <a:pt x="36" y="255"/>
                  <a:pt x="81" y="255"/>
                </a:cubicBezTo>
                <a:cubicBezTo>
                  <a:pt x="99" y="255"/>
                  <a:pt x="116" y="249"/>
                  <a:pt x="129" y="239"/>
                </a:cubicBezTo>
                <a:cubicBezTo>
                  <a:pt x="142" y="249"/>
                  <a:pt x="157" y="255"/>
                  <a:pt x="175" y="255"/>
                </a:cubicBezTo>
                <a:cubicBezTo>
                  <a:pt x="191" y="255"/>
                  <a:pt x="205" y="249"/>
                  <a:pt x="217" y="241"/>
                </a:cubicBezTo>
                <a:cubicBezTo>
                  <a:pt x="223" y="249"/>
                  <a:pt x="231" y="256"/>
                  <a:pt x="240" y="262"/>
                </a:cubicBezTo>
                <a:cubicBezTo>
                  <a:pt x="268" y="280"/>
                  <a:pt x="287" y="310"/>
                  <a:pt x="290" y="344"/>
                </a:cubicBezTo>
                <a:cubicBezTo>
                  <a:pt x="290" y="412"/>
                  <a:pt x="290" y="412"/>
                  <a:pt x="290" y="412"/>
                </a:cubicBezTo>
                <a:cubicBezTo>
                  <a:pt x="326" y="412"/>
                  <a:pt x="326" y="412"/>
                  <a:pt x="326" y="412"/>
                </a:cubicBezTo>
                <a:cubicBezTo>
                  <a:pt x="326" y="305"/>
                  <a:pt x="326" y="305"/>
                  <a:pt x="326" y="305"/>
                </a:cubicBezTo>
                <a:cubicBezTo>
                  <a:pt x="326" y="279"/>
                  <a:pt x="340" y="254"/>
                  <a:pt x="363" y="242"/>
                </a:cubicBezTo>
                <a:cubicBezTo>
                  <a:pt x="363" y="242"/>
                  <a:pt x="363" y="242"/>
                  <a:pt x="363" y="242"/>
                </a:cubicBezTo>
                <a:cubicBezTo>
                  <a:pt x="372" y="236"/>
                  <a:pt x="379" y="229"/>
                  <a:pt x="384" y="220"/>
                </a:cubicBezTo>
                <a:cubicBezTo>
                  <a:pt x="373" y="213"/>
                  <a:pt x="358" y="210"/>
                  <a:pt x="345" y="213"/>
                </a:cubicBezTo>
                <a:cubicBezTo>
                  <a:pt x="336" y="214"/>
                  <a:pt x="336" y="214"/>
                  <a:pt x="336" y="214"/>
                </a:cubicBezTo>
                <a:cubicBezTo>
                  <a:pt x="333" y="197"/>
                  <a:pt x="333" y="197"/>
                  <a:pt x="333" y="197"/>
                </a:cubicBezTo>
                <a:cubicBezTo>
                  <a:pt x="342" y="196"/>
                  <a:pt x="342" y="196"/>
                  <a:pt x="342" y="196"/>
                </a:cubicBezTo>
                <a:cubicBezTo>
                  <a:pt x="358" y="193"/>
                  <a:pt x="376" y="196"/>
                  <a:pt x="390" y="204"/>
                </a:cubicBezTo>
                <a:cubicBezTo>
                  <a:pt x="391" y="201"/>
                  <a:pt x="391" y="197"/>
                  <a:pt x="391" y="194"/>
                </a:cubicBezTo>
                <a:cubicBezTo>
                  <a:pt x="391" y="163"/>
                  <a:pt x="366" y="138"/>
                  <a:pt x="336" y="138"/>
                </a:cubicBezTo>
                <a:cubicBezTo>
                  <a:pt x="334" y="138"/>
                  <a:pt x="331" y="138"/>
                  <a:pt x="329" y="139"/>
                </a:cubicBezTo>
                <a:cubicBezTo>
                  <a:pt x="326" y="139"/>
                  <a:pt x="326" y="139"/>
                  <a:pt x="326" y="139"/>
                </a:cubicBezTo>
                <a:cubicBezTo>
                  <a:pt x="321" y="140"/>
                  <a:pt x="317" y="140"/>
                  <a:pt x="312" y="140"/>
                </a:cubicBezTo>
                <a:cubicBezTo>
                  <a:pt x="298" y="140"/>
                  <a:pt x="285" y="137"/>
                  <a:pt x="274" y="130"/>
                </a:cubicBezTo>
                <a:cubicBezTo>
                  <a:pt x="263" y="140"/>
                  <a:pt x="257" y="155"/>
                  <a:pt x="257" y="170"/>
                </a:cubicBezTo>
                <a:cubicBezTo>
                  <a:pt x="257" y="187"/>
                  <a:pt x="264" y="202"/>
                  <a:pt x="276" y="212"/>
                </a:cubicBezTo>
                <a:cubicBezTo>
                  <a:pt x="283" y="218"/>
                  <a:pt x="283" y="218"/>
                  <a:pt x="283" y="218"/>
                </a:cubicBezTo>
                <a:cubicBezTo>
                  <a:pt x="272" y="231"/>
                  <a:pt x="272" y="231"/>
                  <a:pt x="272" y="231"/>
                </a:cubicBezTo>
                <a:cubicBezTo>
                  <a:pt x="265" y="225"/>
                  <a:pt x="265" y="225"/>
                  <a:pt x="265" y="225"/>
                </a:cubicBezTo>
                <a:cubicBezTo>
                  <a:pt x="251" y="213"/>
                  <a:pt x="242" y="196"/>
                  <a:pt x="240" y="178"/>
                </a:cubicBezTo>
                <a:cubicBezTo>
                  <a:pt x="229" y="175"/>
                  <a:pt x="217" y="177"/>
                  <a:pt x="207" y="182"/>
                </a:cubicBezTo>
                <a:cubicBezTo>
                  <a:pt x="199" y="185"/>
                  <a:pt x="199" y="185"/>
                  <a:pt x="199" y="185"/>
                </a:cubicBezTo>
                <a:cubicBezTo>
                  <a:pt x="192" y="169"/>
                  <a:pt x="192" y="169"/>
                  <a:pt x="192" y="169"/>
                </a:cubicBezTo>
                <a:cubicBezTo>
                  <a:pt x="200" y="166"/>
                  <a:pt x="200" y="166"/>
                  <a:pt x="200" y="166"/>
                </a:cubicBezTo>
                <a:cubicBezTo>
                  <a:pt x="212" y="160"/>
                  <a:pt x="227" y="158"/>
                  <a:pt x="240" y="160"/>
                </a:cubicBezTo>
                <a:cubicBezTo>
                  <a:pt x="242" y="145"/>
                  <a:pt x="250" y="130"/>
                  <a:pt x="261" y="119"/>
                </a:cubicBezTo>
                <a:cubicBezTo>
                  <a:pt x="255" y="113"/>
                  <a:pt x="250" y="107"/>
                  <a:pt x="247" y="99"/>
                </a:cubicBezTo>
                <a:cubicBezTo>
                  <a:pt x="234" y="109"/>
                  <a:pt x="218" y="115"/>
                  <a:pt x="201" y="115"/>
                </a:cubicBezTo>
                <a:cubicBezTo>
                  <a:pt x="194" y="115"/>
                  <a:pt x="187" y="114"/>
                  <a:pt x="180" y="112"/>
                </a:cubicBezTo>
                <a:cubicBezTo>
                  <a:pt x="180" y="151"/>
                  <a:pt x="147" y="183"/>
                  <a:pt x="108" y="183"/>
                </a:cubicBezTo>
                <a:cubicBezTo>
                  <a:pt x="105" y="183"/>
                  <a:pt x="102" y="183"/>
                  <a:pt x="99" y="183"/>
                </a:cubicBezTo>
                <a:cubicBezTo>
                  <a:pt x="97" y="182"/>
                  <a:pt x="97" y="182"/>
                  <a:pt x="97" y="182"/>
                </a:cubicBezTo>
                <a:cubicBezTo>
                  <a:pt x="96" y="182"/>
                  <a:pt x="96" y="182"/>
                  <a:pt x="96" y="182"/>
                </a:cubicBezTo>
                <a:cubicBezTo>
                  <a:pt x="94" y="181"/>
                  <a:pt x="91" y="181"/>
                  <a:pt x="89" y="181"/>
                </a:cubicBezTo>
                <a:cubicBezTo>
                  <a:pt x="75" y="181"/>
                  <a:pt x="62" y="186"/>
                  <a:pt x="52" y="196"/>
                </a:cubicBezTo>
                <a:cubicBezTo>
                  <a:pt x="40" y="183"/>
                  <a:pt x="40" y="183"/>
                  <a:pt x="40" y="183"/>
                </a:cubicBezTo>
                <a:cubicBezTo>
                  <a:pt x="53" y="171"/>
                  <a:pt x="71" y="164"/>
                  <a:pt x="89" y="164"/>
                </a:cubicBezTo>
                <a:cubicBezTo>
                  <a:pt x="92" y="164"/>
                  <a:pt x="96" y="164"/>
                  <a:pt x="99" y="165"/>
                </a:cubicBezTo>
                <a:cubicBezTo>
                  <a:pt x="101" y="165"/>
                  <a:pt x="101" y="165"/>
                  <a:pt x="101" y="165"/>
                </a:cubicBezTo>
                <a:cubicBezTo>
                  <a:pt x="102" y="166"/>
                  <a:pt x="102" y="166"/>
                  <a:pt x="102" y="166"/>
                </a:cubicBezTo>
                <a:cubicBezTo>
                  <a:pt x="104" y="166"/>
                  <a:pt x="106" y="166"/>
                  <a:pt x="108" y="166"/>
                </a:cubicBezTo>
                <a:cubicBezTo>
                  <a:pt x="111" y="166"/>
                  <a:pt x="115" y="166"/>
                  <a:pt x="119" y="165"/>
                </a:cubicBezTo>
                <a:cubicBezTo>
                  <a:pt x="114" y="152"/>
                  <a:pt x="105" y="141"/>
                  <a:pt x="92" y="135"/>
                </a:cubicBezTo>
                <a:cubicBezTo>
                  <a:pt x="85" y="131"/>
                  <a:pt x="85" y="131"/>
                  <a:pt x="85" y="131"/>
                </a:cubicBezTo>
                <a:cubicBezTo>
                  <a:pt x="93" y="116"/>
                  <a:pt x="93" y="116"/>
                  <a:pt x="93" y="116"/>
                </a:cubicBezTo>
                <a:cubicBezTo>
                  <a:pt x="100" y="120"/>
                  <a:pt x="100" y="120"/>
                  <a:pt x="100" y="120"/>
                </a:cubicBezTo>
                <a:cubicBezTo>
                  <a:pt x="116" y="128"/>
                  <a:pt x="128" y="142"/>
                  <a:pt x="135" y="159"/>
                </a:cubicBezTo>
                <a:cubicBezTo>
                  <a:pt x="152" y="150"/>
                  <a:pt x="163" y="132"/>
                  <a:pt x="163" y="111"/>
                </a:cubicBezTo>
                <a:cubicBezTo>
                  <a:pt x="163" y="108"/>
                  <a:pt x="163" y="106"/>
                  <a:pt x="163" y="104"/>
                </a:cubicBezTo>
                <a:cubicBezTo>
                  <a:pt x="155" y="99"/>
                  <a:pt x="149" y="93"/>
                  <a:pt x="143" y="86"/>
                </a:cubicBezTo>
                <a:cubicBezTo>
                  <a:pt x="157" y="76"/>
                  <a:pt x="157" y="76"/>
                  <a:pt x="157" y="76"/>
                </a:cubicBezTo>
                <a:cubicBezTo>
                  <a:pt x="168" y="90"/>
                  <a:pt x="184" y="98"/>
                  <a:pt x="201" y="98"/>
                </a:cubicBezTo>
                <a:cubicBezTo>
                  <a:pt x="216" y="98"/>
                  <a:pt x="230" y="92"/>
                  <a:pt x="241" y="81"/>
                </a:cubicBezTo>
                <a:cubicBezTo>
                  <a:pt x="240" y="77"/>
                  <a:pt x="240" y="73"/>
                  <a:pt x="240" y="68"/>
                </a:cubicBezTo>
                <a:cubicBezTo>
                  <a:pt x="257" y="68"/>
                  <a:pt x="257" y="68"/>
                  <a:pt x="257" y="68"/>
                </a:cubicBezTo>
                <a:cubicBezTo>
                  <a:pt x="257" y="95"/>
                  <a:pt x="276" y="118"/>
                  <a:pt x="301" y="122"/>
                </a:cubicBezTo>
                <a:cubicBezTo>
                  <a:pt x="303" y="104"/>
                  <a:pt x="311" y="87"/>
                  <a:pt x="325" y="75"/>
                </a:cubicBezTo>
                <a:cubicBezTo>
                  <a:pt x="331" y="69"/>
                  <a:pt x="331" y="69"/>
                  <a:pt x="331" y="69"/>
                </a:cubicBezTo>
                <a:cubicBezTo>
                  <a:pt x="343" y="81"/>
                  <a:pt x="343" y="81"/>
                  <a:pt x="343" y="81"/>
                </a:cubicBezTo>
                <a:cubicBezTo>
                  <a:pt x="336" y="87"/>
                  <a:pt x="336" y="87"/>
                  <a:pt x="336" y="87"/>
                </a:cubicBezTo>
                <a:cubicBezTo>
                  <a:pt x="326" y="96"/>
                  <a:pt x="320" y="109"/>
                  <a:pt x="318" y="123"/>
                </a:cubicBezTo>
                <a:cubicBezTo>
                  <a:pt x="320" y="123"/>
                  <a:pt x="321" y="123"/>
                  <a:pt x="323" y="122"/>
                </a:cubicBezTo>
                <a:cubicBezTo>
                  <a:pt x="323" y="122"/>
                  <a:pt x="323" y="122"/>
                  <a:pt x="323" y="122"/>
                </a:cubicBezTo>
                <a:cubicBezTo>
                  <a:pt x="326" y="122"/>
                  <a:pt x="326" y="122"/>
                  <a:pt x="326" y="122"/>
                </a:cubicBezTo>
                <a:cubicBezTo>
                  <a:pt x="329" y="121"/>
                  <a:pt x="333" y="121"/>
                  <a:pt x="336" y="121"/>
                </a:cubicBezTo>
                <a:cubicBezTo>
                  <a:pt x="363" y="121"/>
                  <a:pt x="387" y="136"/>
                  <a:pt x="399" y="158"/>
                </a:cubicBezTo>
                <a:cubicBezTo>
                  <a:pt x="406" y="157"/>
                  <a:pt x="413" y="154"/>
                  <a:pt x="420" y="150"/>
                </a:cubicBezTo>
                <a:cubicBezTo>
                  <a:pt x="427" y="145"/>
                  <a:pt x="427" y="145"/>
                  <a:pt x="427" y="145"/>
                </a:cubicBezTo>
                <a:cubicBezTo>
                  <a:pt x="436" y="159"/>
                  <a:pt x="436" y="159"/>
                  <a:pt x="436" y="159"/>
                </a:cubicBezTo>
                <a:cubicBezTo>
                  <a:pt x="429" y="164"/>
                  <a:pt x="429" y="164"/>
                  <a:pt x="429" y="164"/>
                </a:cubicBezTo>
                <a:cubicBezTo>
                  <a:pt x="422" y="169"/>
                  <a:pt x="414" y="172"/>
                  <a:pt x="406" y="174"/>
                </a:cubicBezTo>
                <a:cubicBezTo>
                  <a:pt x="407" y="180"/>
                  <a:pt x="408" y="187"/>
                  <a:pt x="408" y="194"/>
                </a:cubicBezTo>
                <a:cubicBezTo>
                  <a:pt x="408" y="201"/>
                  <a:pt x="407" y="208"/>
                  <a:pt x="405" y="215"/>
                </a:cubicBezTo>
                <a:cubicBezTo>
                  <a:pt x="405" y="215"/>
                  <a:pt x="405" y="215"/>
                  <a:pt x="405" y="215"/>
                </a:cubicBezTo>
                <a:cubicBezTo>
                  <a:pt x="405" y="216"/>
                  <a:pt x="405" y="216"/>
                  <a:pt x="405" y="216"/>
                </a:cubicBezTo>
                <a:cubicBezTo>
                  <a:pt x="400" y="231"/>
                  <a:pt x="390" y="244"/>
                  <a:pt x="377" y="253"/>
                </a:cubicBezTo>
                <a:cubicBezTo>
                  <a:pt x="383" y="260"/>
                  <a:pt x="390" y="265"/>
                  <a:pt x="398" y="269"/>
                </a:cubicBezTo>
                <a:cubicBezTo>
                  <a:pt x="405" y="272"/>
                  <a:pt x="405" y="272"/>
                  <a:pt x="405" y="272"/>
                </a:cubicBezTo>
                <a:cubicBezTo>
                  <a:pt x="399" y="288"/>
                  <a:pt x="399" y="288"/>
                  <a:pt x="399" y="288"/>
                </a:cubicBezTo>
                <a:cubicBezTo>
                  <a:pt x="391" y="284"/>
                  <a:pt x="391" y="284"/>
                  <a:pt x="391" y="284"/>
                </a:cubicBezTo>
                <a:cubicBezTo>
                  <a:pt x="380" y="279"/>
                  <a:pt x="370" y="272"/>
                  <a:pt x="363" y="262"/>
                </a:cubicBezTo>
                <a:cubicBezTo>
                  <a:pt x="350" y="273"/>
                  <a:pt x="343" y="288"/>
                  <a:pt x="343" y="305"/>
                </a:cubicBezTo>
                <a:cubicBezTo>
                  <a:pt x="343" y="412"/>
                  <a:pt x="343" y="412"/>
                  <a:pt x="343" y="412"/>
                </a:cubicBezTo>
                <a:cubicBezTo>
                  <a:pt x="363" y="412"/>
                  <a:pt x="363" y="412"/>
                  <a:pt x="363" y="412"/>
                </a:cubicBezTo>
                <a:cubicBezTo>
                  <a:pt x="367" y="373"/>
                  <a:pt x="392" y="340"/>
                  <a:pt x="427" y="324"/>
                </a:cubicBezTo>
                <a:cubicBezTo>
                  <a:pt x="427" y="324"/>
                  <a:pt x="427" y="324"/>
                  <a:pt x="427" y="324"/>
                </a:cubicBezTo>
                <a:cubicBezTo>
                  <a:pt x="450" y="313"/>
                  <a:pt x="466" y="290"/>
                  <a:pt x="468" y="263"/>
                </a:cubicBezTo>
                <a:cubicBezTo>
                  <a:pt x="483" y="250"/>
                  <a:pt x="493" y="230"/>
                  <a:pt x="493" y="208"/>
                </a:cubicBezTo>
                <a:cubicBezTo>
                  <a:pt x="493" y="188"/>
                  <a:pt x="485" y="170"/>
                  <a:pt x="472" y="156"/>
                </a:cubicBezTo>
              </a:path>
            </a:pathLst>
          </a:custGeom>
          <a:solidFill>
            <a:schemeClr val="bg1">
              <a:lumMod val="65000"/>
            </a:schemeClr>
          </a:solidFill>
          <a:ln w="9525">
            <a:noFill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000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5004824" y="1181538"/>
            <a:ext cx="1255486" cy="30549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US" sz="1000" b="0" dirty="0" smtClean="0">
                <a:solidFill>
                  <a:srgbClr val="333333"/>
                </a:solidFill>
                <a:latin typeface="+mn-lt"/>
              </a:rPr>
              <a:t>Advertising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63946" y="3252427"/>
            <a:ext cx="1879600" cy="30549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US" sz="1000" b="0" dirty="0" smtClean="0">
                <a:solidFill>
                  <a:srgbClr val="333333"/>
                </a:solidFill>
                <a:latin typeface="+mn-lt"/>
              </a:rPr>
              <a:t>Product experience</a:t>
            </a:r>
          </a:p>
        </p:txBody>
      </p:sp>
      <p:sp>
        <p:nvSpPr>
          <p:cNvPr id="9" name="TextBox 8"/>
          <p:cNvSpPr txBox="1"/>
          <p:nvPr/>
        </p:nvSpPr>
        <p:spPr>
          <a:xfrm rot="1805133">
            <a:off x="6443706" y="4082748"/>
            <a:ext cx="1255486" cy="30549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US" sz="1000" b="0" dirty="0" smtClean="0">
                <a:solidFill>
                  <a:srgbClr val="333333"/>
                </a:solidFill>
                <a:latin typeface="+mn-lt"/>
              </a:rPr>
              <a:t>Sales channels</a:t>
            </a:r>
          </a:p>
        </p:txBody>
      </p:sp>
      <p:sp>
        <p:nvSpPr>
          <p:cNvPr id="10" name="TextBox 9"/>
          <p:cNvSpPr txBox="1"/>
          <p:nvPr/>
        </p:nvSpPr>
        <p:spPr>
          <a:xfrm rot="17947663">
            <a:off x="6034248" y="1458410"/>
            <a:ext cx="1255486" cy="30549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US" sz="1000" b="0" dirty="0" smtClean="0">
                <a:solidFill>
                  <a:srgbClr val="333333"/>
                </a:solidFill>
                <a:latin typeface="+mn-lt"/>
              </a:rPr>
              <a:t>Sponsorships</a:t>
            </a:r>
          </a:p>
        </p:txBody>
      </p:sp>
      <p:sp>
        <p:nvSpPr>
          <p:cNvPr id="11" name="TextBox 10"/>
          <p:cNvSpPr txBox="1"/>
          <p:nvPr/>
        </p:nvSpPr>
        <p:spPr>
          <a:xfrm rot="19743143">
            <a:off x="2780963" y="4398562"/>
            <a:ext cx="1719218" cy="30549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US" sz="1000" b="0" dirty="0" smtClean="0">
                <a:solidFill>
                  <a:srgbClr val="333333"/>
                </a:solidFill>
                <a:latin typeface="+mn-lt"/>
              </a:rPr>
              <a:t>Media coverage</a:t>
            </a:r>
          </a:p>
        </p:txBody>
      </p:sp>
      <p:sp>
        <p:nvSpPr>
          <p:cNvPr id="12" name="TextBox 11"/>
          <p:cNvSpPr txBox="1"/>
          <p:nvPr/>
        </p:nvSpPr>
        <p:spPr>
          <a:xfrm rot="3682352">
            <a:off x="3672936" y="1264305"/>
            <a:ext cx="1719218" cy="30549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US" sz="1000" b="0" dirty="0" smtClean="0">
                <a:solidFill>
                  <a:srgbClr val="333333"/>
                </a:solidFill>
                <a:latin typeface="+mn-lt"/>
              </a:rPr>
              <a:t>Word of mouth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79709" y="3216802"/>
            <a:ext cx="1719218" cy="30549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US" sz="1000" b="0" dirty="0" smtClean="0">
                <a:solidFill>
                  <a:srgbClr val="333333"/>
                </a:solidFill>
                <a:latin typeface="+mn-lt"/>
              </a:rPr>
              <a:t>Consumer reviews</a:t>
            </a:r>
          </a:p>
        </p:txBody>
      </p:sp>
      <p:sp>
        <p:nvSpPr>
          <p:cNvPr id="14" name="TextBox 13"/>
          <p:cNvSpPr txBox="1"/>
          <p:nvPr/>
        </p:nvSpPr>
        <p:spPr>
          <a:xfrm rot="1821608">
            <a:off x="2814438" y="2074343"/>
            <a:ext cx="1719218" cy="30549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US" sz="1000" b="0" dirty="0" err="1" smtClean="0">
                <a:solidFill>
                  <a:srgbClr val="333333"/>
                </a:solidFill>
                <a:latin typeface="+mn-lt"/>
              </a:rPr>
              <a:t>SoMe</a:t>
            </a:r>
            <a:r>
              <a:rPr lang="en-US" sz="1000" b="0" dirty="0" smtClean="0">
                <a:solidFill>
                  <a:srgbClr val="333333"/>
                </a:solidFill>
                <a:latin typeface="+mn-lt"/>
              </a:rPr>
              <a:t> buzz</a:t>
            </a:r>
          </a:p>
        </p:txBody>
      </p:sp>
      <p:sp>
        <p:nvSpPr>
          <p:cNvPr id="15" name="TextBox 14"/>
          <p:cNvSpPr txBox="1"/>
          <p:nvPr/>
        </p:nvSpPr>
        <p:spPr>
          <a:xfrm rot="3627755">
            <a:off x="5909418" y="5329753"/>
            <a:ext cx="1879600" cy="30549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US" sz="1000" b="0" dirty="0" smtClean="0">
                <a:solidFill>
                  <a:srgbClr val="333333"/>
                </a:solidFill>
                <a:latin typeface="+mn-lt"/>
              </a:rPr>
              <a:t>Call center</a:t>
            </a:r>
          </a:p>
        </p:txBody>
      </p:sp>
      <p:sp>
        <p:nvSpPr>
          <p:cNvPr id="16" name="TextBox 15"/>
          <p:cNvSpPr txBox="1"/>
          <p:nvPr/>
        </p:nvSpPr>
        <p:spPr>
          <a:xfrm rot="5400000">
            <a:off x="4708479" y="5629082"/>
            <a:ext cx="1879600" cy="30549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US" sz="1000" b="0" dirty="0" smtClean="0">
                <a:solidFill>
                  <a:srgbClr val="333333"/>
                </a:solidFill>
                <a:latin typeface="+mn-lt"/>
              </a:rPr>
              <a:t>Home page</a:t>
            </a:r>
          </a:p>
        </p:txBody>
      </p:sp>
      <p:sp>
        <p:nvSpPr>
          <p:cNvPr id="17" name="TextBox 16"/>
          <p:cNvSpPr txBox="1"/>
          <p:nvPr/>
        </p:nvSpPr>
        <p:spPr>
          <a:xfrm rot="17959676">
            <a:off x="3498812" y="5308477"/>
            <a:ext cx="1879600" cy="30549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US" sz="1000" b="0" dirty="0" smtClean="0">
                <a:solidFill>
                  <a:srgbClr val="333333"/>
                </a:solidFill>
                <a:latin typeface="+mn-lt"/>
              </a:rPr>
              <a:t>Blogs, newsletters etc.</a:t>
            </a:r>
          </a:p>
        </p:txBody>
      </p:sp>
      <p:sp>
        <p:nvSpPr>
          <p:cNvPr id="18" name="TextBox 17"/>
          <p:cNvSpPr txBox="1"/>
          <p:nvPr/>
        </p:nvSpPr>
        <p:spPr>
          <a:xfrm rot="19652926">
            <a:off x="6773651" y="2190230"/>
            <a:ext cx="1255486" cy="30549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US" sz="1000" b="0" dirty="0" smtClean="0">
                <a:solidFill>
                  <a:srgbClr val="333333"/>
                </a:solidFill>
                <a:latin typeface="+mn-lt"/>
              </a:rPr>
              <a:t>Events</a:t>
            </a:r>
          </a:p>
        </p:txBody>
      </p:sp>
      <p:sp>
        <p:nvSpPr>
          <p:cNvPr id="19" name="Down Arrow 18"/>
          <p:cNvSpPr/>
          <p:nvPr/>
        </p:nvSpPr>
        <p:spPr bwMode="ltGray">
          <a:xfrm>
            <a:off x="5495533" y="2036558"/>
            <a:ext cx="289780" cy="408361"/>
          </a:xfrm>
          <a:prstGeom prst="downArrow">
            <a:avLst/>
          </a:pr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1000" b="0" dirty="0" smtClean="0"/>
          </a:p>
        </p:txBody>
      </p:sp>
      <p:sp>
        <p:nvSpPr>
          <p:cNvPr id="20" name="Down Arrow 19"/>
          <p:cNvSpPr/>
          <p:nvPr/>
        </p:nvSpPr>
        <p:spPr bwMode="ltGray">
          <a:xfrm rot="1800000">
            <a:off x="6082632" y="2200639"/>
            <a:ext cx="289780" cy="408361"/>
          </a:xfrm>
          <a:prstGeom prst="downArrow">
            <a:avLst/>
          </a:pr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1000" b="0" dirty="0" smtClean="0"/>
          </a:p>
        </p:txBody>
      </p:sp>
      <p:sp>
        <p:nvSpPr>
          <p:cNvPr id="21" name="Down Arrow 20"/>
          <p:cNvSpPr/>
          <p:nvPr/>
        </p:nvSpPr>
        <p:spPr bwMode="ltGray">
          <a:xfrm rot="3600000">
            <a:off x="6510486" y="2610039"/>
            <a:ext cx="289780" cy="408361"/>
          </a:xfrm>
          <a:prstGeom prst="downArrow">
            <a:avLst/>
          </a:pr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1000" b="0" dirty="0" smtClean="0"/>
          </a:p>
        </p:txBody>
      </p:sp>
      <p:sp>
        <p:nvSpPr>
          <p:cNvPr id="22" name="Down Arrow 21"/>
          <p:cNvSpPr/>
          <p:nvPr/>
        </p:nvSpPr>
        <p:spPr bwMode="ltGray">
          <a:xfrm rot="5400000">
            <a:off x="6662555" y="3207967"/>
            <a:ext cx="289780" cy="408361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1000" b="0" dirty="0" smtClean="0"/>
          </a:p>
        </p:txBody>
      </p:sp>
      <p:sp>
        <p:nvSpPr>
          <p:cNvPr id="23" name="Down Arrow 22"/>
          <p:cNvSpPr/>
          <p:nvPr/>
        </p:nvSpPr>
        <p:spPr bwMode="ltGray">
          <a:xfrm rot="7200000">
            <a:off x="6502280" y="3779895"/>
            <a:ext cx="289780" cy="408361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1000" b="0" dirty="0" smtClean="0"/>
          </a:p>
        </p:txBody>
      </p:sp>
      <p:sp>
        <p:nvSpPr>
          <p:cNvPr id="24" name="Down Arrow 23"/>
          <p:cNvSpPr/>
          <p:nvPr/>
        </p:nvSpPr>
        <p:spPr bwMode="ltGray">
          <a:xfrm rot="9000000">
            <a:off x="6086930" y="4216810"/>
            <a:ext cx="289780" cy="408361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1000" b="0" dirty="0" smtClean="0"/>
          </a:p>
        </p:txBody>
      </p:sp>
      <p:sp>
        <p:nvSpPr>
          <p:cNvPr id="25" name="Down Arrow 24"/>
          <p:cNvSpPr/>
          <p:nvPr/>
        </p:nvSpPr>
        <p:spPr bwMode="ltGray">
          <a:xfrm rot="10800000">
            <a:off x="5493134" y="4351151"/>
            <a:ext cx="289780" cy="408361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1000" b="0" dirty="0" smtClean="0"/>
          </a:p>
        </p:txBody>
      </p:sp>
      <p:sp>
        <p:nvSpPr>
          <p:cNvPr id="26" name="Down Arrow 25"/>
          <p:cNvSpPr/>
          <p:nvPr/>
        </p:nvSpPr>
        <p:spPr bwMode="ltGray">
          <a:xfrm rot="12600000">
            <a:off x="4916663" y="4212166"/>
            <a:ext cx="289780" cy="408361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1000" b="0" dirty="0" smtClean="0"/>
          </a:p>
        </p:txBody>
      </p:sp>
      <p:sp>
        <p:nvSpPr>
          <p:cNvPr id="27" name="Down Arrow 26"/>
          <p:cNvSpPr/>
          <p:nvPr/>
        </p:nvSpPr>
        <p:spPr bwMode="ltGray">
          <a:xfrm rot="14400000">
            <a:off x="4475941" y="3778902"/>
            <a:ext cx="289780" cy="408361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1000" b="0" dirty="0" smtClean="0"/>
          </a:p>
        </p:txBody>
      </p:sp>
      <p:sp>
        <p:nvSpPr>
          <p:cNvPr id="28" name="Down Arrow 27"/>
          <p:cNvSpPr/>
          <p:nvPr/>
        </p:nvSpPr>
        <p:spPr bwMode="ltGray">
          <a:xfrm rot="16200000">
            <a:off x="4316376" y="3204691"/>
            <a:ext cx="289780" cy="408361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1000" b="0" dirty="0" smtClean="0"/>
          </a:p>
        </p:txBody>
      </p:sp>
      <p:sp>
        <p:nvSpPr>
          <p:cNvPr id="29" name="Down Arrow 28"/>
          <p:cNvSpPr/>
          <p:nvPr/>
        </p:nvSpPr>
        <p:spPr bwMode="ltGray">
          <a:xfrm rot="18000000">
            <a:off x="4475942" y="2616799"/>
            <a:ext cx="289780" cy="408361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1000" b="0" dirty="0" smtClean="0"/>
          </a:p>
        </p:txBody>
      </p:sp>
      <p:sp>
        <p:nvSpPr>
          <p:cNvPr id="30" name="Down Arrow 29"/>
          <p:cNvSpPr/>
          <p:nvPr/>
        </p:nvSpPr>
        <p:spPr bwMode="ltGray">
          <a:xfrm rot="19800000">
            <a:off x="4911485" y="2206764"/>
            <a:ext cx="289780" cy="408361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1000" b="0" dirty="0" smtClean="0"/>
          </a:p>
        </p:txBody>
      </p:sp>
      <p:sp>
        <p:nvSpPr>
          <p:cNvPr id="31" name="Rectangle 30"/>
          <p:cNvSpPr/>
          <p:nvPr/>
        </p:nvSpPr>
        <p:spPr bwMode="ltGray">
          <a:xfrm>
            <a:off x="8762541" y="1431874"/>
            <a:ext cx="180000" cy="180000"/>
          </a:xfrm>
          <a:prstGeom prst="rect">
            <a:avLst/>
          </a:pr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1000" b="0" dirty="0" smtClean="0"/>
          </a:p>
        </p:txBody>
      </p:sp>
      <p:sp>
        <p:nvSpPr>
          <p:cNvPr id="32" name="TextBox 31"/>
          <p:cNvSpPr txBox="1"/>
          <p:nvPr/>
        </p:nvSpPr>
        <p:spPr>
          <a:xfrm>
            <a:off x="9014791" y="1366729"/>
            <a:ext cx="821188" cy="30549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US" sz="1000" b="0" dirty="0" smtClean="0">
                <a:solidFill>
                  <a:srgbClr val="333333"/>
                </a:solidFill>
                <a:latin typeface="+mn-lt"/>
              </a:rPr>
              <a:t>Paid</a:t>
            </a:r>
          </a:p>
        </p:txBody>
      </p:sp>
      <p:sp>
        <p:nvSpPr>
          <p:cNvPr id="33" name="Rectangle 32"/>
          <p:cNvSpPr/>
          <p:nvPr/>
        </p:nvSpPr>
        <p:spPr bwMode="ltGray">
          <a:xfrm>
            <a:off x="8753212" y="1768048"/>
            <a:ext cx="180000" cy="1800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1000" b="0" dirty="0" smtClean="0"/>
          </a:p>
        </p:txBody>
      </p:sp>
      <p:sp>
        <p:nvSpPr>
          <p:cNvPr id="34" name="TextBox 33"/>
          <p:cNvSpPr txBox="1"/>
          <p:nvPr/>
        </p:nvSpPr>
        <p:spPr>
          <a:xfrm>
            <a:off x="9014791" y="1705302"/>
            <a:ext cx="821188" cy="30549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US" sz="1000" b="0" dirty="0" smtClean="0">
                <a:solidFill>
                  <a:srgbClr val="333333"/>
                </a:solidFill>
                <a:latin typeface="+mn-lt"/>
              </a:rPr>
              <a:t>Owned</a:t>
            </a:r>
          </a:p>
        </p:txBody>
      </p:sp>
      <p:sp>
        <p:nvSpPr>
          <p:cNvPr id="35" name="Rectangle 34"/>
          <p:cNvSpPr/>
          <p:nvPr/>
        </p:nvSpPr>
        <p:spPr bwMode="ltGray">
          <a:xfrm>
            <a:off x="8753212" y="2105160"/>
            <a:ext cx="180000" cy="180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1000" b="0" dirty="0" smtClean="0"/>
          </a:p>
        </p:txBody>
      </p:sp>
      <p:sp>
        <p:nvSpPr>
          <p:cNvPr id="36" name="TextBox 35"/>
          <p:cNvSpPr txBox="1"/>
          <p:nvPr/>
        </p:nvSpPr>
        <p:spPr>
          <a:xfrm>
            <a:off x="9015912" y="2036538"/>
            <a:ext cx="821188" cy="30549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US" sz="1000" b="0" dirty="0" smtClean="0">
                <a:solidFill>
                  <a:srgbClr val="333333"/>
                </a:solidFill>
                <a:latin typeface="+mn-lt"/>
              </a:rPr>
              <a:t>Earned</a:t>
            </a:r>
          </a:p>
        </p:txBody>
      </p:sp>
    </p:spTree>
    <p:extLst>
      <p:ext uri="{BB962C8B-B14F-4D97-AF65-F5344CB8AC3E}">
        <p14:creationId xmlns:p14="http://schemas.microsoft.com/office/powerpoint/2010/main" val="61533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Brand building is a constantly ongoing and incremental process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01315" y="2504669"/>
            <a:ext cx="1800000" cy="252000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8906100" y="2144668"/>
            <a:ext cx="1800000" cy="288000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3739385" y="1964669"/>
            <a:ext cx="1800000" cy="540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6377455" y="1964669"/>
            <a:ext cx="1800000" cy="180000"/>
          </a:xfrm>
          <a:prstGeom prst="rect">
            <a:avLst/>
          </a:prstGeom>
          <a:solidFill>
            <a:srgbClr val="C00000"/>
          </a:solidFill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210740" y="5178256"/>
            <a:ext cx="158115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dirty="0" smtClean="0"/>
              <a:t>Past brand strength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124950" y="5178256"/>
            <a:ext cx="158115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dirty="0" smtClean="0"/>
              <a:t>Current brand strength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48810" y="5178256"/>
            <a:ext cx="158115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dirty="0" smtClean="0"/>
              <a:t>Recent positive experiences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86880" y="5178256"/>
            <a:ext cx="158115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dirty="0" smtClean="0"/>
              <a:t>Recent negative experiences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29002" y="5178256"/>
            <a:ext cx="38269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dirty="0" smtClean="0"/>
              <a:t>+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67072" y="5178256"/>
            <a:ext cx="38269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dirty="0" smtClean="0"/>
              <a:t>-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405142" y="5178256"/>
            <a:ext cx="38269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dirty="0" smtClean="0"/>
              <a:t>=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906098" y="2144669"/>
            <a:ext cx="1800001" cy="360000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 smtClean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1101315" y="2504669"/>
            <a:ext cx="7804784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endCxn id="7" idx="3"/>
          </p:cNvCxnSpPr>
          <p:nvPr/>
        </p:nvCxnSpPr>
        <p:spPr>
          <a:xfrm>
            <a:off x="3739385" y="1964669"/>
            <a:ext cx="443807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373224" y="2159589"/>
            <a:ext cx="2532874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reeform 27"/>
          <p:cNvSpPr>
            <a:spLocks noEditPoints="1"/>
          </p:cNvSpPr>
          <p:nvPr/>
        </p:nvSpPr>
        <p:spPr bwMode="auto">
          <a:xfrm>
            <a:off x="4806062" y="4239999"/>
            <a:ext cx="360783" cy="444117"/>
          </a:xfrm>
          <a:custGeom>
            <a:avLst/>
            <a:gdLst>
              <a:gd name="T0" fmla="*/ 2495 w 3640"/>
              <a:gd name="T1" fmla="*/ 1155 h 3968"/>
              <a:gd name="T2" fmla="*/ 2565 w 3640"/>
              <a:gd name="T3" fmla="*/ 868 h 3968"/>
              <a:gd name="T4" fmla="*/ 2577 w 3640"/>
              <a:gd name="T5" fmla="*/ 574 h 3968"/>
              <a:gd name="T6" fmla="*/ 2541 w 3640"/>
              <a:gd name="T7" fmla="*/ 338 h 3968"/>
              <a:gd name="T8" fmla="*/ 2445 w 3640"/>
              <a:gd name="T9" fmla="*/ 148 h 3968"/>
              <a:gd name="T10" fmla="*/ 2277 w 3640"/>
              <a:gd name="T11" fmla="*/ 30 h 3968"/>
              <a:gd name="T12" fmla="*/ 2067 w 3640"/>
              <a:gd name="T13" fmla="*/ 4 h 3968"/>
              <a:gd name="T14" fmla="*/ 1917 w 3640"/>
              <a:gd name="T15" fmla="*/ 52 h 3968"/>
              <a:gd name="T16" fmla="*/ 1783 w 3640"/>
              <a:gd name="T17" fmla="*/ 178 h 3968"/>
              <a:gd name="T18" fmla="*/ 1707 w 3640"/>
              <a:gd name="T19" fmla="*/ 366 h 3968"/>
              <a:gd name="T20" fmla="*/ 1695 w 3640"/>
              <a:gd name="T21" fmla="*/ 534 h 3968"/>
              <a:gd name="T22" fmla="*/ 1671 w 3640"/>
              <a:gd name="T23" fmla="*/ 674 h 3968"/>
              <a:gd name="T24" fmla="*/ 1581 w 3640"/>
              <a:gd name="T25" fmla="*/ 858 h 3968"/>
              <a:gd name="T26" fmla="*/ 1401 w 3640"/>
              <a:gd name="T27" fmla="*/ 1043 h 3968"/>
              <a:gd name="T28" fmla="*/ 1157 w 3640"/>
              <a:gd name="T29" fmla="*/ 1231 h 3968"/>
              <a:gd name="T30" fmla="*/ 963 w 3640"/>
              <a:gd name="T31" fmla="*/ 1411 h 3968"/>
              <a:gd name="T32" fmla="*/ 1089 w 3640"/>
              <a:gd name="T33" fmla="*/ 3682 h 3968"/>
              <a:gd name="T34" fmla="*/ 1235 w 3640"/>
              <a:gd name="T35" fmla="*/ 3722 h 3968"/>
              <a:gd name="T36" fmla="*/ 3330 w 3640"/>
              <a:gd name="T37" fmla="*/ 3714 h 3968"/>
              <a:gd name="T38" fmla="*/ 3498 w 3640"/>
              <a:gd name="T39" fmla="*/ 3634 h 3968"/>
              <a:gd name="T40" fmla="*/ 3610 w 3640"/>
              <a:gd name="T41" fmla="*/ 3484 h 3968"/>
              <a:gd name="T42" fmla="*/ 3640 w 3640"/>
              <a:gd name="T43" fmla="*/ 1653 h 3968"/>
              <a:gd name="T44" fmla="*/ 3610 w 3640"/>
              <a:gd name="T45" fmla="*/ 1503 h 3968"/>
              <a:gd name="T46" fmla="*/ 3498 w 3640"/>
              <a:gd name="T47" fmla="*/ 1353 h 3968"/>
              <a:gd name="T48" fmla="*/ 3330 w 3640"/>
              <a:gd name="T49" fmla="*/ 1273 h 3968"/>
              <a:gd name="T50" fmla="*/ 220 w 3640"/>
              <a:gd name="T51" fmla="*/ 3746 h 3968"/>
              <a:gd name="T52" fmla="*/ 870 w 3640"/>
              <a:gd name="T53" fmla="*/ 3746 h 3968"/>
              <a:gd name="T54" fmla="*/ 3412 w 3640"/>
              <a:gd name="T55" fmla="*/ 3384 h 3968"/>
              <a:gd name="T56" fmla="*/ 3370 w 3640"/>
              <a:gd name="T57" fmla="*/ 3452 h 3968"/>
              <a:gd name="T58" fmla="*/ 3302 w 3640"/>
              <a:gd name="T59" fmla="*/ 3494 h 3968"/>
              <a:gd name="T60" fmla="*/ 1257 w 3640"/>
              <a:gd name="T61" fmla="*/ 3500 h 3968"/>
              <a:gd name="T62" fmla="*/ 1177 w 3640"/>
              <a:gd name="T63" fmla="*/ 3480 h 3968"/>
              <a:gd name="T64" fmla="*/ 1119 w 3640"/>
              <a:gd name="T65" fmla="*/ 3428 h 3968"/>
              <a:gd name="T66" fmla="*/ 1091 w 3640"/>
              <a:gd name="T67" fmla="*/ 3352 h 3968"/>
              <a:gd name="T68" fmla="*/ 1095 w 3640"/>
              <a:gd name="T69" fmla="*/ 1617 h 3968"/>
              <a:gd name="T70" fmla="*/ 1155 w 3640"/>
              <a:gd name="T71" fmla="*/ 1525 h 3968"/>
              <a:gd name="T72" fmla="*/ 1365 w 3640"/>
              <a:gd name="T73" fmla="*/ 1351 h 3968"/>
              <a:gd name="T74" fmla="*/ 1601 w 3640"/>
              <a:gd name="T75" fmla="*/ 1161 h 3968"/>
              <a:gd name="T76" fmla="*/ 1789 w 3640"/>
              <a:gd name="T77" fmla="*/ 944 h 3968"/>
              <a:gd name="T78" fmla="*/ 1865 w 3640"/>
              <a:gd name="T79" fmla="*/ 796 h 3968"/>
              <a:gd name="T80" fmla="*/ 1909 w 3640"/>
              <a:gd name="T81" fmla="*/ 622 h 3968"/>
              <a:gd name="T82" fmla="*/ 1917 w 3640"/>
              <a:gd name="T83" fmla="*/ 472 h 3968"/>
              <a:gd name="T84" fmla="*/ 1951 w 3640"/>
              <a:gd name="T85" fmla="*/ 330 h 3968"/>
              <a:gd name="T86" fmla="*/ 2025 w 3640"/>
              <a:gd name="T87" fmla="*/ 244 h 3968"/>
              <a:gd name="T88" fmla="*/ 2119 w 3640"/>
              <a:gd name="T89" fmla="*/ 222 h 3968"/>
              <a:gd name="T90" fmla="*/ 2189 w 3640"/>
              <a:gd name="T91" fmla="*/ 234 h 3968"/>
              <a:gd name="T92" fmla="*/ 2265 w 3640"/>
              <a:gd name="T93" fmla="*/ 278 h 3968"/>
              <a:gd name="T94" fmla="*/ 2315 w 3640"/>
              <a:gd name="T95" fmla="*/ 350 h 3968"/>
              <a:gd name="T96" fmla="*/ 2347 w 3640"/>
              <a:gd name="T97" fmla="*/ 506 h 3968"/>
              <a:gd name="T98" fmla="*/ 2349 w 3640"/>
              <a:gd name="T99" fmla="*/ 808 h 3968"/>
              <a:gd name="T100" fmla="*/ 2281 w 3640"/>
              <a:gd name="T101" fmla="*/ 1099 h 3968"/>
              <a:gd name="T102" fmla="*/ 2175 w 3640"/>
              <a:gd name="T103" fmla="*/ 1319 h 3968"/>
              <a:gd name="T104" fmla="*/ 2159 w 3640"/>
              <a:gd name="T105" fmla="*/ 1389 h 3968"/>
              <a:gd name="T106" fmla="*/ 2181 w 3640"/>
              <a:gd name="T107" fmla="*/ 1443 h 3968"/>
              <a:gd name="T108" fmla="*/ 2239 w 3640"/>
              <a:gd name="T109" fmla="*/ 1483 h 3968"/>
              <a:gd name="T110" fmla="*/ 3270 w 3640"/>
              <a:gd name="T111" fmla="*/ 1487 h 3968"/>
              <a:gd name="T112" fmla="*/ 3346 w 3640"/>
              <a:gd name="T113" fmla="*/ 1515 h 3968"/>
              <a:gd name="T114" fmla="*/ 3398 w 3640"/>
              <a:gd name="T115" fmla="*/ 1573 h 3968"/>
              <a:gd name="T116" fmla="*/ 3418 w 3640"/>
              <a:gd name="T117" fmla="*/ 1653 h 3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640" h="3968">
                <a:moveTo>
                  <a:pt x="3252" y="1265"/>
                </a:moveTo>
                <a:lnTo>
                  <a:pt x="2451" y="1265"/>
                </a:lnTo>
                <a:lnTo>
                  <a:pt x="2451" y="1265"/>
                </a:lnTo>
                <a:lnTo>
                  <a:pt x="2475" y="1211"/>
                </a:lnTo>
                <a:lnTo>
                  <a:pt x="2495" y="1155"/>
                </a:lnTo>
                <a:lnTo>
                  <a:pt x="2513" y="1099"/>
                </a:lnTo>
                <a:lnTo>
                  <a:pt x="2531" y="1041"/>
                </a:lnTo>
                <a:lnTo>
                  <a:pt x="2543" y="984"/>
                </a:lnTo>
                <a:lnTo>
                  <a:pt x="2555" y="926"/>
                </a:lnTo>
                <a:lnTo>
                  <a:pt x="2565" y="868"/>
                </a:lnTo>
                <a:lnTo>
                  <a:pt x="2571" y="810"/>
                </a:lnTo>
                <a:lnTo>
                  <a:pt x="2577" y="752"/>
                </a:lnTo>
                <a:lnTo>
                  <a:pt x="2579" y="692"/>
                </a:lnTo>
                <a:lnTo>
                  <a:pt x="2579" y="634"/>
                </a:lnTo>
                <a:lnTo>
                  <a:pt x="2577" y="574"/>
                </a:lnTo>
                <a:lnTo>
                  <a:pt x="2571" y="514"/>
                </a:lnTo>
                <a:lnTo>
                  <a:pt x="2563" y="456"/>
                </a:lnTo>
                <a:lnTo>
                  <a:pt x="2555" y="396"/>
                </a:lnTo>
                <a:lnTo>
                  <a:pt x="2541" y="338"/>
                </a:lnTo>
                <a:lnTo>
                  <a:pt x="2541" y="338"/>
                </a:lnTo>
                <a:lnTo>
                  <a:pt x="2529" y="294"/>
                </a:lnTo>
                <a:lnTo>
                  <a:pt x="2513" y="254"/>
                </a:lnTo>
                <a:lnTo>
                  <a:pt x="2495" y="216"/>
                </a:lnTo>
                <a:lnTo>
                  <a:pt x="2471" y="180"/>
                </a:lnTo>
                <a:lnTo>
                  <a:pt x="2445" y="148"/>
                </a:lnTo>
                <a:lnTo>
                  <a:pt x="2417" y="118"/>
                </a:lnTo>
                <a:lnTo>
                  <a:pt x="2385" y="90"/>
                </a:lnTo>
                <a:lnTo>
                  <a:pt x="2351" y="66"/>
                </a:lnTo>
                <a:lnTo>
                  <a:pt x="2315" y="46"/>
                </a:lnTo>
                <a:lnTo>
                  <a:pt x="2277" y="30"/>
                </a:lnTo>
                <a:lnTo>
                  <a:pt x="2237" y="16"/>
                </a:lnTo>
                <a:lnTo>
                  <a:pt x="2195" y="6"/>
                </a:lnTo>
                <a:lnTo>
                  <a:pt x="2153" y="2"/>
                </a:lnTo>
                <a:lnTo>
                  <a:pt x="2111" y="0"/>
                </a:lnTo>
                <a:lnTo>
                  <a:pt x="2067" y="4"/>
                </a:lnTo>
                <a:lnTo>
                  <a:pt x="2023" y="12"/>
                </a:lnTo>
                <a:lnTo>
                  <a:pt x="2023" y="12"/>
                </a:lnTo>
                <a:lnTo>
                  <a:pt x="1987" y="22"/>
                </a:lnTo>
                <a:lnTo>
                  <a:pt x="1951" y="34"/>
                </a:lnTo>
                <a:lnTo>
                  <a:pt x="1917" y="52"/>
                </a:lnTo>
                <a:lnTo>
                  <a:pt x="1885" y="72"/>
                </a:lnTo>
                <a:lnTo>
                  <a:pt x="1857" y="94"/>
                </a:lnTo>
                <a:lnTo>
                  <a:pt x="1829" y="118"/>
                </a:lnTo>
                <a:lnTo>
                  <a:pt x="1805" y="146"/>
                </a:lnTo>
                <a:lnTo>
                  <a:pt x="1783" y="178"/>
                </a:lnTo>
                <a:lnTo>
                  <a:pt x="1763" y="210"/>
                </a:lnTo>
                <a:lnTo>
                  <a:pt x="1745" y="246"/>
                </a:lnTo>
                <a:lnTo>
                  <a:pt x="1729" y="284"/>
                </a:lnTo>
                <a:lnTo>
                  <a:pt x="1717" y="324"/>
                </a:lnTo>
                <a:lnTo>
                  <a:pt x="1707" y="366"/>
                </a:lnTo>
                <a:lnTo>
                  <a:pt x="1701" y="410"/>
                </a:lnTo>
                <a:lnTo>
                  <a:pt x="1697" y="456"/>
                </a:lnTo>
                <a:lnTo>
                  <a:pt x="1695" y="504"/>
                </a:lnTo>
                <a:lnTo>
                  <a:pt x="1695" y="504"/>
                </a:lnTo>
                <a:lnTo>
                  <a:pt x="1695" y="534"/>
                </a:lnTo>
                <a:lnTo>
                  <a:pt x="1693" y="564"/>
                </a:lnTo>
                <a:lnTo>
                  <a:pt x="1689" y="592"/>
                </a:lnTo>
                <a:lnTo>
                  <a:pt x="1685" y="620"/>
                </a:lnTo>
                <a:lnTo>
                  <a:pt x="1679" y="648"/>
                </a:lnTo>
                <a:lnTo>
                  <a:pt x="1671" y="674"/>
                </a:lnTo>
                <a:lnTo>
                  <a:pt x="1663" y="698"/>
                </a:lnTo>
                <a:lnTo>
                  <a:pt x="1655" y="724"/>
                </a:lnTo>
                <a:lnTo>
                  <a:pt x="1633" y="770"/>
                </a:lnTo>
                <a:lnTo>
                  <a:pt x="1609" y="816"/>
                </a:lnTo>
                <a:lnTo>
                  <a:pt x="1581" y="858"/>
                </a:lnTo>
                <a:lnTo>
                  <a:pt x="1549" y="898"/>
                </a:lnTo>
                <a:lnTo>
                  <a:pt x="1515" y="938"/>
                </a:lnTo>
                <a:lnTo>
                  <a:pt x="1479" y="974"/>
                </a:lnTo>
                <a:lnTo>
                  <a:pt x="1441" y="1009"/>
                </a:lnTo>
                <a:lnTo>
                  <a:pt x="1401" y="1043"/>
                </a:lnTo>
                <a:lnTo>
                  <a:pt x="1361" y="1077"/>
                </a:lnTo>
                <a:lnTo>
                  <a:pt x="1319" y="1109"/>
                </a:lnTo>
                <a:lnTo>
                  <a:pt x="1233" y="1173"/>
                </a:lnTo>
                <a:lnTo>
                  <a:pt x="1233" y="1173"/>
                </a:lnTo>
                <a:lnTo>
                  <a:pt x="1157" y="1231"/>
                </a:lnTo>
                <a:lnTo>
                  <a:pt x="1085" y="1289"/>
                </a:lnTo>
                <a:lnTo>
                  <a:pt x="1051" y="1317"/>
                </a:lnTo>
                <a:lnTo>
                  <a:pt x="1019" y="1347"/>
                </a:lnTo>
                <a:lnTo>
                  <a:pt x="991" y="1379"/>
                </a:lnTo>
                <a:lnTo>
                  <a:pt x="963" y="1411"/>
                </a:lnTo>
                <a:lnTo>
                  <a:pt x="0" y="1411"/>
                </a:lnTo>
                <a:lnTo>
                  <a:pt x="0" y="3968"/>
                </a:lnTo>
                <a:lnTo>
                  <a:pt x="1089" y="3968"/>
                </a:lnTo>
                <a:lnTo>
                  <a:pt x="1089" y="3682"/>
                </a:lnTo>
                <a:lnTo>
                  <a:pt x="1089" y="3682"/>
                </a:lnTo>
                <a:lnTo>
                  <a:pt x="1129" y="3700"/>
                </a:lnTo>
                <a:lnTo>
                  <a:pt x="1169" y="3712"/>
                </a:lnTo>
                <a:lnTo>
                  <a:pt x="1191" y="3716"/>
                </a:lnTo>
                <a:lnTo>
                  <a:pt x="1213" y="3720"/>
                </a:lnTo>
                <a:lnTo>
                  <a:pt x="1235" y="3722"/>
                </a:lnTo>
                <a:lnTo>
                  <a:pt x="1257" y="3722"/>
                </a:lnTo>
                <a:lnTo>
                  <a:pt x="3252" y="3722"/>
                </a:lnTo>
                <a:lnTo>
                  <a:pt x="3252" y="3722"/>
                </a:lnTo>
                <a:lnTo>
                  <a:pt x="3292" y="3720"/>
                </a:lnTo>
                <a:lnTo>
                  <a:pt x="3330" y="3714"/>
                </a:lnTo>
                <a:lnTo>
                  <a:pt x="3368" y="3704"/>
                </a:lnTo>
                <a:lnTo>
                  <a:pt x="3402" y="3692"/>
                </a:lnTo>
                <a:lnTo>
                  <a:pt x="3436" y="3676"/>
                </a:lnTo>
                <a:lnTo>
                  <a:pt x="3468" y="3656"/>
                </a:lnTo>
                <a:lnTo>
                  <a:pt x="3498" y="3634"/>
                </a:lnTo>
                <a:lnTo>
                  <a:pt x="3526" y="3608"/>
                </a:lnTo>
                <a:lnTo>
                  <a:pt x="3552" y="3580"/>
                </a:lnTo>
                <a:lnTo>
                  <a:pt x="3574" y="3550"/>
                </a:lnTo>
                <a:lnTo>
                  <a:pt x="3594" y="3518"/>
                </a:lnTo>
                <a:lnTo>
                  <a:pt x="3610" y="3484"/>
                </a:lnTo>
                <a:lnTo>
                  <a:pt x="3622" y="3450"/>
                </a:lnTo>
                <a:lnTo>
                  <a:pt x="3632" y="3412"/>
                </a:lnTo>
                <a:lnTo>
                  <a:pt x="3638" y="3374"/>
                </a:lnTo>
                <a:lnTo>
                  <a:pt x="3640" y="3334"/>
                </a:lnTo>
                <a:lnTo>
                  <a:pt x="3640" y="1653"/>
                </a:lnTo>
                <a:lnTo>
                  <a:pt x="3640" y="1653"/>
                </a:lnTo>
                <a:lnTo>
                  <a:pt x="3638" y="1613"/>
                </a:lnTo>
                <a:lnTo>
                  <a:pt x="3632" y="1575"/>
                </a:lnTo>
                <a:lnTo>
                  <a:pt x="3622" y="1537"/>
                </a:lnTo>
                <a:lnTo>
                  <a:pt x="3610" y="1503"/>
                </a:lnTo>
                <a:lnTo>
                  <a:pt x="3594" y="1469"/>
                </a:lnTo>
                <a:lnTo>
                  <a:pt x="3574" y="1437"/>
                </a:lnTo>
                <a:lnTo>
                  <a:pt x="3552" y="1407"/>
                </a:lnTo>
                <a:lnTo>
                  <a:pt x="3526" y="1379"/>
                </a:lnTo>
                <a:lnTo>
                  <a:pt x="3498" y="1353"/>
                </a:lnTo>
                <a:lnTo>
                  <a:pt x="3468" y="1331"/>
                </a:lnTo>
                <a:lnTo>
                  <a:pt x="3436" y="1311"/>
                </a:lnTo>
                <a:lnTo>
                  <a:pt x="3402" y="1295"/>
                </a:lnTo>
                <a:lnTo>
                  <a:pt x="3368" y="1283"/>
                </a:lnTo>
                <a:lnTo>
                  <a:pt x="3330" y="1273"/>
                </a:lnTo>
                <a:lnTo>
                  <a:pt x="3292" y="1267"/>
                </a:lnTo>
                <a:lnTo>
                  <a:pt x="3252" y="1265"/>
                </a:lnTo>
                <a:lnTo>
                  <a:pt x="3252" y="1265"/>
                </a:lnTo>
                <a:close/>
                <a:moveTo>
                  <a:pt x="870" y="3746"/>
                </a:moveTo>
                <a:lnTo>
                  <a:pt x="220" y="3746"/>
                </a:lnTo>
                <a:lnTo>
                  <a:pt x="220" y="1631"/>
                </a:lnTo>
                <a:lnTo>
                  <a:pt x="870" y="1631"/>
                </a:lnTo>
                <a:lnTo>
                  <a:pt x="870" y="1653"/>
                </a:lnTo>
                <a:lnTo>
                  <a:pt x="870" y="3334"/>
                </a:lnTo>
                <a:lnTo>
                  <a:pt x="870" y="3746"/>
                </a:lnTo>
                <a:close/>
                <a:moveTo>
                  <a:pt x="3418" y="3334"/>
                </a:moveTo>
                <a:lnTo>
                  <a:pt x="3418" y="3334"/>
                </a:lnTo>
                <a:lnTo>
                  <a:pt x="3418" y="3352"/>
                </a:lnTo>
                <a:lnTo>
                  <a:pt x="3416" y="3368"/>
                </a:lnTo>
                <a:lnTo>
                  <a:pt x="3412" y="3384"/>
                </a:lnTo>
                <a:lnTo>
                  <a:pt x="3406" y="3398"/>
                </a:lnTo>
                <a:lnTo>
                  <a:pt x="3398" y="3414"/>
                </a:lnTo>
                <a:lnTo>
                  <a:pt x="3390" y="3428"/>
                </a:lnTo>
                <a:lnTo>
                  <a:pt x="3380" y="3440"/>
                </a:lnTo>
                <a:lnTo>
                  <a:pt x="3370" y="3452"/>
                </a:lnTo>
                <a:lnTo>
                  <a:pt x="3358" y="3462"/>
                </a:lnTo>
                <a:lnTo>
                  <a:pt x="3346" y="3472"/>
                </a:lnTo>
                <a:lnTo>
                  <a:pt x="3332" y="3480"/>
                </a:lnTo>
                <a:lnTo>
                  <a:pt x="3316" y="3488"/>
                </a:lnTo>
                <a:lnTo>
                  <a:pt x="3302" y="3494"/>
                </a:lnTo>
                <a:lnTo>
                  <a:pt x="3286" y="3498"/>
                </a:lnTo>
                <a:lnTo>
                  <a:pt x="3270" y="3500"/>
                </a:lnTo>
                <a:lnTo>
                  <a:pt x="3252" y="3500"/>
                </a:lnTo>
                <a:lnTo>
                  <a:pt x="1257" y="3500"/>
                </a:lnTo>
                <a:lnTo>
                  <a:pt x="1257" y="3500"/>
                </a:lnTo>
                <a:lnTo>
                  <a:pt x="1239" y="3500"/>
                </a:lnTo>
                <a:lnTo>
                  <a:pt x="1223" y="3498"/>
                </a:lnTo>
                <a:lnTo>
                  <a:pt x="1207" y="3494"/>
                </a:lnTo>
                <a:lnTo>
                  <a:pt x="1191" y="3488"/>
                </a:lnTo>
                <a:lnTo>
                  <a:pt x="1177" y="3480"/>
                </a:lnTo>
                <a:lnTo>
                  <a:pt x="1163" y="3472"/>
                </a:lnTo>
                <a:lnTo>
                  <a:pt x="1151" y="3462"/>
                </a:lnTo>
                <a:lnTo>
                  <a:pt x="1139" y="3452"/>
                </a:lnTo>
                <a:lnTo>
                  <a:pt x="1127" y="3440"/>
                </a:lnTo>
                <a:lnTo>
                  <a:pt x="1119" y="3428"/>
                </a:lnTo>
                <a:lnTo>
                  <a:pt x="1109" y="3414"/>
                </a:lnTo>
                <a:lnTo>
                  <a:pt x="1103" y="3398"/>
                </a:lnTo>
                <a:lnTo>
                  <a:pt x="1097" y="3384"/>
                </a:lnTo>
                <a:lnTo>
                  <a:pt x="1093" y="3368"/>
                </a:lnTo>
                <a:lnTo>
                  <a:pt x="1091" y="3352"/>
                </a:lnTo>
                <a:lnTo>
                  <a:pt x="1089" y="3334"/>
                </a:lnTo>
                <a:lnTo>
                  <a:pt x="1089" y="1653"/>
                </a:lnTo>
                <a:lnTo>
                  <a:pt x="1089" y="1653"/>
                </a:lnTo>
                <a:lnTo>
                  <a:pt x="1091" y="1635"/>
                </a:lnTo>
                <a:lnTo>
                  <a:pt x="1095" y="1617"/>
                </a:lnTo>
                <a:lnTo>
                  <a:pt x="1103" y="1599"/>
                </a:lnTo>
                <a:lnTo>
                  <a:pt x="1111" y="1581"/>
                </a:lnTo>
                <a:lnTo>
                  <a:pt x="1123" y="1561"/>
                </a:lnTo>
                <a:lnTo>
                  <a:pt x="1137" y="1543"/>
                </a:lnTo>
                <a:lnTo>
                  <a:pt x="1155" y="1525"/>
                </a:lnTo>
                <a:lnTo>
                  <a:pt x="1173" y="1507"/>
                </a:lnTo>
                <a:lnTo>
                  <a:pt x="1213" y="1469"/>
                </a:lnTo>
                <a:lnTo>
                  <a:pt x="1259" y="1431"/>
                </a:lnTo>
                <a:lnTo>
                  <a:pt x="1311" y="1391"/>
                </a:lnTo>
                <a:lnTo>
                  <a:pt x="1365" y="1351"/>
                </a:lnTo>
                <a:lnTo>
                  <a:pt x="1365" y="1351"/>
                </a:lnTo>
                <a:lnTo>
                  <a:pt x="1459" y="1281"/>
                </a:lnTo>
                <a:lnTo>
                  <a:pt x="1507" y="1243"/>
                </a:lnTo>
                <a:lnTo>
                  <a:pt x="1555" y="1203"/>
                </a:lnTo>
                <a:lnTo>
                  <a:pt x="1601" y="1161"/>
                </a:lnTo>
                <a:lnTo>
                  <a:pt x="1647" y="1119"/>
                </a:lnTo>
                <a:lnTo>
                  <a:pt x="1691" y="1071"/>
                </a:lnTo>
                <a:lnTo>
                  <a:pt x="1733" y="1023"/>
                </a:lnTo>
                <a:lnTo>
                  <a:pt x="1771" y="972"/>
                </a:lnTo>
                <a:lnTo>
                  <a:pt x="1789" y="944"/>
                </a:lnTo>
                <a:lnTo>
                  <a:pt x="1807" y="916"/>
                </a:lnTo>
                <a:lnTo>
                  <a:pt x="1823" y="888"/>
                </a:lnTo>
                <a:lnTo>
                  <a:pt x="1837" y="858"/>
                </a:lnTo>
                <a:lnTo>
                  <a:pt x="1851" y="828"/>
                </a:lnTo>
                <a:lnTo>
                  <a:pt x="1865" y="796"/>
                </a:lnTo>
                <a:lnTo>
                  <a:pt x="1877" y="764"/>
                </a:lnTo>
                <a:lnTo>
                  <a:pt x="1887" y="730"/>
                </a:lnTo>
                <a:lnTo>
                  <a:pt x="1895" y="694"/>
                </a:lnTo>
                <a:lnTo>
                  <a:pt x="1903" y="660"/>
                </a:lnTo>
                <a:lnTo>
                  <a:pt x="1909" y="622"/>
                </a:lnTo>
                <a:lnTo>
                  <a:pt x="1913" y="584"/>
                </a:lnTo>
                <a:lnTo>
                  <a:pt x="1915" y="544"/>
                </a:lnTo>
                <a:lnTo>
                  <a:pt x="1917" y="504"/>
                </a:lnTo>
                <a:lnTo>
                  <a:pt x="1917" y="504"/>
                </a:lnTo>
                <a:lnTo>
                  <a:pt x="1917" y="472"/>
                </a:lnTo>
                <a:lnTo>
                  <a:pt x="1921" y="434"/>
                </a:lnTo>
                <a:lnTo>
                  <a:pt x="1929" y="394"/>
                </a:lnTo>
                <a:lnTo>
                  <a:pt x="1935" y="372"/>
                </a:lnTo>
                <a:lnTo>
                  <a:pt x="1941" y="350"/>
                </a:lnTo>
                <a:lnTo>
                  <a:pt x="1951" y="330"/>
                </a:lnTo>
                <a:lnTo>
                  <a:pt x="1961" y="310"/>
                </a:lnTo>
                <a:lnTo>
                  <a:pt x="1973" y="290"/>
                </a:lnTo>
                <a:lnTo>
                  <a:pt x="1989" y="274"/>
                </a:lnTo>
                <a:lnTo>
                  <a:pt x="2005" y="258"/>
                </a:lnTo>
                <a:lnTo>
                  <a:pt x="2025" y="244"/>
                </a:lnTo>
                <a:lnTo>
                  <a:pt x="2047" y="234"/>
                </a:lnTo>
                <a:lnTo>
                  <a:pt x="2073" y="226"/>
                </a:lnTo>
                <a:lnTo>
                  <a:pt x="2073" y="226"/>
                </a:lnTo>
                <a:lnTo>
                  <a:pt x="2097" y="222"/>
                </a:lnTo>
                <a:lnTo>
                  <a:pt x="2119" y="222"/>
                </a:lnTo>
                <a:lnTo>
                  <a:pt x="2119" y="222"/>
                </a:lnTo>
                <a:lnTo>
                  <a:pt x="2137" y="222"/>
                </a:lnTo>
                <a:lnTo>
                  <a:pt x="2155" y="224"/>
                </a:lnTo>
                <a:lnTo>
                  <a:pt x="2173" y="228"/>
                </a:lnTo>
                <a:lnTo>
                  <a:pt x="2189" y="234"/>
                </a:lnTo>
                <a:lnTo>
                  <a:pt x="2205" y="240"/>
                </a:lnTo>
                <a:lnTo>
                  <a:pt x="2221" y="248"/>
                </a:lnTo>
                <a:lnTo>
                  <a:pt x="2237" y="256"/>
                </a:lnTo>
                <a:lnTo>
                  <a:pt x="2251" y="268"/>
                </a:lnTo>
                <a:lnTo>
                  <a:pt x="2265" y="278"/>
                </a:lnTo>
                <a:lnTo>
                  <a:pt x="2277" y="290"/>
                </a:lnTo>
                <a:lnTo>
                  <a:pt x="2287" y="304"/>
                </a:lnTo>
                <a:lnTo>
                  <a:pt x="2297" y="320"/>
                </a:lnTo>
                <a:lnTo>
                  <a:pt x="2307" y="334"/>
                </a:lnTo>
                <a:lnTo>
                  <a:pt x="2315" y="350"/>
                </a:lnTo>
                <a:lnTo>
                  <a:pt x="2321" y="368"/>
                </a:lnTo>
                <a:lnTo>
                  <a:pt x="2327" y="386"/>
                </a:lnTo>
                <a:lnTo>
                  <a:pt x="2327" y="386"/>
                </a:lnTo>
                <a:lnTo>
                  <a:pt x="2339" y="446"/>
                </a:lnTo>
                <a:lnTo>
                  <a:pt x="2347" y="506"/>
                </a:lnTo>
                <a:lnTo>
                  <a:pt x="2353" y="566"/>
                </a:lnTo>
                <a:lnTo>
                  <a:pt x="2357" y="628"/>
                </a:lnTo>
                <a:lnTo>
                  <a:pt x="2357" y="688"/>
                </a:lnTo>
                <a:lnTo>
                  <a:pt x="2355" y="748"/>
                </a:lnTo>
                <a:lnTo>
                  <a:pt x="2349" y="808"/>
                </a:lnTo>
                <a:lnTo>
                  <a:pt x="2341" y="866"/>
                </a:lnTo>
                <a:lnTo>
                  <a:pt x="2331" y="926"/>
                </a:lnTo>
                <a:lnTo>
                  <a:pt x="2317" y="984"/>
                </a:lnTo>
                <a:lnTo>
                  <a:pt x="2299" y="1041"/>
                </a:lnTo>
                <a:lnTo>
                  <a:pt x="2281" y="1099"/>
                </a:lnTo>
                <a:lnTo>
                  <a:pt x="2257" y="1155"/>
                </a:lnTo>
                <a:lnTo>
                  <a:pt x="2233" y="1211"/>
                </a:lnTo>
                <a:lnTo>
                  <a:pt x="2205" y="1265"/>
                </a:lnTo>
                <a:lnTo>
                  <a:pt x="2175" y="1319"/>
                </a:lnTo>
                <a:lnTo>
                  <a:pt x="2175" y="1319"/>
                </a:lnTo>
                <a:lnTo>
                  <a:pt x="2167" y="1331"/>
                </a:lnTo>
                <a:lnTo>
                  <a:pt x="2163" y="1345"/>
                </a:lnTo>
                <a:lnTo>
                  <a:pt x="2159" y="1359"/>
                </a:lnTo>
                <a:lnTo>
                  <a:pt x="2159" y="1373"/>
                </a:lnTo>
                <a:lnTo>
                  <a:pt x="2159" y="1389"/>
                </a:lnTo>
                <a:lnTo>
                  <a:pt x="2161" y="1403"/>
                </a:lnTo>
                <a:lnTo>
                  <a:pt x="2165" y="1417"/>
                </a:lnTo>
                <a:lnTo>
                  <a:pt x="2173" y="1429"/>
                </a:lnTo>
                <a:lnTo>
                  <a:pt x="2173" y="1429"/>
                </a:lnTo>
                <a:lnTo>
                  <a:pt x="2181" y="1443"/>
                </a:lnTo>
                <a:lnTo>
                  <a:pt x="2191" y="1453"/>
                </a:lnTo>
                <a:lnTo>
                  <a:pt x="2201" y="1463"/>
                </a:lnTo>
                <a:lnTo>
                  <a:pt x="2213" y="1471"/>
                </a:lnTo>
                <a:lnTo>
                  <a:pt x="2225" y="1477"/>
                </a:lnTo>
                <a:lnTo>
                  <a:pt x="2239" y="1483"/>
                </a:lnTo>
                <a:lnTo>
                  <a:pt x="2253" y="1485"/>
                </a:lnTo>
                <a:lnTo>
                  <a:pt x="2269" y="1487"/>
                </a:lnTo>
                <a:lnTo>
                  <a:pt x="3252" y="1487"/>
                </a:lnTo>
                <a:lnTo>
                  <a:pt x="3252" y="1487"/>
                </a:lnTo>
                <a:lnTo>
                  <a:pt x="3270" y="1487"/>
                </a:lnTo>
                <a:lnTo>
                  <a:pt x="3286" y="1489"/>
                </a:lnTo>
                <a:lnTo>
                  <a:pt x="3302" y="1493"/>
                </a:lnTo>
                <a:lnTo>
                  <a:pt x="3316" y="1499"/>
                </a:lnTo>
                <a:lnTo>
                  <a:pt x="3332" y="1507"/>
                </a:lnTo>
                <a:lnTo>
                  <a:pt x="3346" y="1515"/>
                </a:lnTo>
                <a:lnTo>
                  <a:pt x="3358" y="1525"/>
                </a:lnTo>
                <a:lnTo>
                  <a:pt x="3370" y="1535"/>
                </a:lnTo>
                <a:lnTo>
                  <a:pt x="3380" y="1547"/>
                </a:lnTo>
                <a:lnTo>
                  <a:pt x="3390" y="1559"/>
                </a:lnTo>
                <a:lnTo>
                  <a:pt x="3398" y="1573"/>
                </a:lnTo>
                <a:lnTo>
                  <a:pt x="3406" y="1589"/>
                </a:lnTo>
                <a:lnTo>
                  <a:pt x="3412" y="1603"/>
                </a:lnTo>
                <a:lnTo>
                  <a:pt x="3416" y="1619"/>
                </a:lnTo>
                <a:lnTo>
                  <a:pt x="3418" y="1635"/>
                </a:lnTo>
                <a:lnTo>
                  <a:pt x="3418" y="1653"/>
                </a:lnTo>
                <a:lnTo>
                  <a:pt x="3418" y="3334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9" name="Freeform 28"/>
          <p:cNvSpPr>
            <a:spLocks noEditPoints="1"/>
          </p:cNvSpPr>
          <p:nvPr/>
        </p:nvSpPr>
        <p:spPr bwMode="auto">
          <a:xfrm>
            <a:off x="7444308" y="4352286"/>
            <a:ext cx="390707" cy="465969"/>
          </a:xfrm>
          <a:custGeom>
            <a:avLst/>
            <a:gdLst>
              <a:gd name="T0" fmla="*/ 1298 w 3896"/>
              <a:gd name="T1" fmla="*/ 4 h 3984"/>
              <a:gd name="T2" fmla="*/ 1166 w 3896"/>
              <a:gd name="T3" fmla="*/ 42 h 3984"/>
              <a:gd name="T4" fmla="*/ 1166 w 3896"/>
              <a:gd name="T5" fmla="*/ 2610 h 3984"/>
              <a:gd name="T6" fmla="*/ 1410 w 3896"/>
              <a:gd name="T7" fmla="*/ 2796 h 3984"/>
              <a:gd name="T8" fmla="*/ 1622 w 3896"/>
              <a:gd name="T9" fmla="*/ 2982 h 3984"/>
              <a:gd name="T10" fmla="*/ 1760 w 3896"/>
              <a:gd name="T11" fmla="*/ 3184 h 3984"/>
              <a:gd name="T12" fmla="*/ 1802 w 3896"/>
              <a:gd name="T13" fmla="*/ 3320 h 3984"/>
              <a:gd name="T14" fmla="*/ 1814 w 3896"/>
              <a:gd name="T15" fmla="*/ 3444 h 3984"/>
              <a:gd name="T16" fmla="*/ 1852 w 3896"/>
              <a:gd name="T17" fmla="*/ 3680 h 3984"/>
              <a:gd name="T18" fmla="*/ 1958 w 3896"/>
              <a:gd name="T19" fmla="*/ 3858 h 3984"/>
              <a:gd name="T20" fmla="*/ 2126 w 3896"/>
              <a:gd name="T21" fmla="*/ 3962 h 3984"/>
              <a:gd name="T22" fmla="*/ 2244 w 3896"/>
              <a:gd name="T23" fmla="*/ 3984 h 3984"/>
              <a:gd name="T24" fmla="*/ 2364 w 3896"/>
              <a:gd name="T25" fmla="*/ 3974 h 3984"/>
              <a:gd name="T26" fmla="*/ 2514 w 3896"/>
              <a:gd name="T27" fmla="*/ 3912 h 3984"/>
              <a:gd name="T28" fmla="*/ 2646 w 3896"/>
              <a:gd name="T29" fmla="*/ 3788 h 3984"/>
              <a:gd name="T30" fmla="*/ 2720 w 3896"/>
              <a:gd name="T31" fmla="*/ 3624 h 3984"/>
              <a:gd name="T32" fmla="*/ 2758 w 3896"/>
              <a:gd name="T33" fmla="*/ 3306 h 3984"/>
              <a:gd name="T34" fmla="*/ 2734 w 3896"/>
              <a:gd name="T35" fmla="*/ 2992 h 3984"/>
              <a:gd name="T36" fmla="*/ 2648 w 3896"/>
              <a:gd name="T37" fmla="*/ 2688 h 3984"/>
              <a:gd name="T38" fmla="*/ 3564 w 3896"/>
              <a:gd name="T39" fmla="*/ 2622 h 3984"/>
              <a:gd name="T40" fmla="*/ 3744 w 3896"/>
              <a:gd name="T41" fmla="*/ 2536 h 3984"/>
              <a:gd name="T42" fmla="*/ 3862 w 3896"/>
              <a:gd name="T43" fmla="*/ 2376 h 3984"/>
              <a:gd name="T44" fmla="*/ 3896 w 3896"/>
              <a:gd name="T45" fmla="*/ 416 h 3984"/>
              <a:gd name="T46" fmla="*/ 3862 w 3896"/>
              <a:gd name="T47" fmla="*/ 254 h 3984"/>
              <a:gd name="T48" fmla="*/ 3744 w 3896"/>
              <a:gd name="T49" fmla="*/ 96 h 3984"/>
              <a:gd name="T50" fmla="*/ 3564 w 3896"/>
              <a:gd name="T51" fmla="*/ 10 h 3984"/>
              <a:gd name="T52" fmla="*/ 236 w 3896"/>
              <a:gd name="T53" fmla="*/ 2500 h 3984"/>
              <a:gd name="T54" fmla="*/ 930 w 3896"/>
              <a:gd name="T55" fmla="*/ 2500 h 3984"/>
              <a:gd name="T56" fmla="*/ 3650 w 3896"/>
              <a:gd name="T57" fmla="*/ 2268 h 3984"/>
              <a:gd name="T58" fmla="*/ 3606 w 3896"/>
              <a:gd name="T59" fmla="*/ 2340 h 3984"/>
              <a:gd name="T60" fmla="*/ 3534 w 3896"/>
              <a:gd name="T61" fmla="*/ 2386 h 3984"/>
              <a:gd name="T62" fmla="*/ 2428 w 3896"/>
              <a:gd name="T63" fmla="*/ 2394 h 3984"/>
              <a:gd name="T64" fmla="*/ 2356 w 3896"/>
              <a:gd name="T65" fmla="*/ 2418 h 3984"/>
              <a:gd name="T66" fmla="*/ 2318 w 3896"/>
              <a:gd name="T67" fmla="*/ 2468 h 3984"/>
              <a:gd name="T68" fmla="*/ 2314 w 3896"/>
              <a:gd name="T69" fmla="*/ 2544 h 3984"/>
              <a:gd name="T70" fmla="*/ 2388 w 3896"/>
              <a:gd name="T71" fmla="*/ 2688 h 3984"/>
              <a:gd name="T72" fmla="*/ 2494 w 3896"/>
              <a:gd name="T73" fmla="*/ 2994 h 3984"/>
              <a:gd name="T74" fmla="*/ 2522 w 3896"/>
              <a:gd name="T75" fmla="*/ 3314 h 3984"/>
              <a:gd name="T76" fmla="*/ 2488 w 3896"/>
              <a:gd name="T77" fmla="*/ 3570 h 3984"/>
              <a:gd name="T78" fmla="*/ 2440 w 3896"/>
              <a:gd name="T79" fmla="*/ 3668 h 3984"/>
              <a:gd name="T80" fmla="*/ 2370 w 3896"/>
              <a:gd name="T81" fmla="*/ 3724 h 3984"/>
              <a:gd name="T82" fmla="*/ 2262 w 3896"/>
              <a:gd name="T83" fmla="*/ 3748 h 3984"/>
              <a:gd name="T84" fmla="*/ 2168 w 3896"/>
              <a:gd name="T85" fmla="*/ 3722 h 3984"/>
              <a:gd name="T86" fmla="*/ 2088 w 3896"/>
              <a:gd name="T87" fmla="*/ 3632 h 3984"/>
              <a:gd name="T88" fmla="*/ 2052 w 3896"/>
              <a:gd name="T89" fmla="*/ 3478 h 3984"/>
              <a:gd name="T90" fmla="*/ 2042 w 3896"/>
              <a:gd name="T91" fmla="*/ 3318 h 3984"/>
              <a:gd name="T92" fmla="*/ 1996 w 3896"/>
              <a:gd name="T93" fmla="*/ 3132 h 3984"/>
              <a:gd name="T94" fmla="*/ 1914 w 3896"/>
              <a:gd name="T95" fmla="*/ 2974 h 3984"/>
              <a:gd name="T96" fmla="*/ 1714 w 3896"/>
              <a:gd name="T97" fmla="*/ 2740 h 3984"/>
              <a:gd name="T98" fmla="*/ 1462 w 3896"/>
              <a:gd name="T99" fmla="*/ 2538 h 3984"/>
              <a:gd name="T100" fmla="*/ 1236 w 3896"/>
              <a:gd name="T101" fmla="*/ 2352 h 3984"/>
              <a:gd name="T102" fmla="*/ 1172 w 3896"/>
              <a:gd name="T103" fmla="*/ 2254 h 3984"/>
              <a:gd name="T104" fmla="*/ 1168 w 3896"/>
              <a:gd name="T105" fmla="*/ 398 h 3984"/>
              <a:gd name="T106" fmla="*/ 1198 w 3896"/>
              <a:gd name="T107" fmla="*/ 316 h 3984"/>
              <a:gd name="T108" fmla="*/ 1260 w 3896"/>
              <a:gd name="T109" fmla="*/ 260 h 3984"/>
              <a:gd name="T110" fmla="*/ 1344 w 3896"/>
              <a:gd name="T111" fmla="*/ 238 h 3984"/>
              <a:gd name="T112" fmla="*/ 3534 w 3896"/>
              <a:gd name="T113" fmla="*/ 246 h 3984"/>
              <a:gd name="T114" fmla="*/ 3606 w 3896"/>
              <a:gd name="T115" fmla="*/ 290 h 3984"/>
              <a:gd name="T116" fmla="*/ 3650 w 3896"/>
              <a:gd name="T117" fmla="*/ 362 h 39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896" h="3984">
                <a:moveTo>
                  <a:pt x="3480" y="0"/>
                </a:moveTo>
                <a:lnTo>
                  <a:pt x="1344" y="0"/>
                </a:lnTo>
                <a:lnTo>
                  <a:pt x="1344" y="0"/>
                </a:lnTo>
                <a:lnTo>
                  <a:pt x="1322" y="2"/>
                </a:lnTo>
                <a:lnTo>
                  <a:pt x="1298" y="4"/>
                </a:lnTo>
                <a:lnTo>
                  <a:pt x="1274" y="8"/>
                </a:lnTo>
                <a:lnTo>
                  <a:pt x="1252" y="12"/>
                </a:lnTo>
                <a:lnTo>
                  <a:pt x="1230" y="18"/>
                </a:lnTo>
                <a:lnTo>
                  <a:pt x="1208" y="26"/>
                </a:lnTo>
                <a:lnTo>
                  <a:pt x="1166" y="42"/>
                </a:lnTo>
                <a:lnTo>
                  <a:pt x="1166" y="0"/>
                </a:lnTo>
                <a:lnTo>
                  <a:pt x="0" y="0"/>
                </a:lnTo>
                <a:lnTo>
                  <a:pt x="0" y="2736"/>
                </a:lnTo>
                <a:lnTo>
                  <a:pt x="1166" y="2736"/>
                </a:lnTo>
                <a:lnTo>
                  <a:pt x="1166" y="2610"/>
                </a:lnTo>
                <a:lnTo>
                  <a:pt x="1166" y="2610"/>
                </a:lnTo>
                <a:lnTo>
                  <a:pt x="1242" y="2668"/>
                </a:lnTo>
                <a:lnTo>
                  <a:pt x="1320" y="2728"/>
                </a:lnTo>
                <a:lnTo>
                  <a:pt x="1320" y="2728"/>
                </a:lnTo>
                <a:lnTo>
                  <a:pt x="1410" y="2796"/>
                </a:lnTo>
                <a:lnTo>
                  <a:pt x="1456" y="2830"/>
                </a:lnTo>
                <a:lnTo>
                  <a:pt x="1500" y="2866"/>
                </a:lnTo>
                <a:lnTo>
                  <a:pt x="1542" y="2904"/>
                </a:lnTo>
                <a:lnTo>
                  <a:pt x="1584" y="2942"/>
                </a:lnTo>
                <a:lnTo>
                  <a:pt x="1622" y="2982"/>
                </a:lnTo>
                <a:lnTo>
                  <a:pt x="1658" y="3022"/>
                </a:lnTo>
                <a:lnTo>
                  <a:pt x="1692" y="3066"/>
                </a:lnTo>
                <a:lnTo>
                  <a:pt x="1722" y="3112"/>
                </a:lnTo>
                <a:lnTo>
                  <a:pt x="1748" y="3160"/>
                </a:lnTo>
                <a:lnTo>
                  <a:pt x="1760" y="3184"/>
                </a:lnTo>
                <a:lnTo>
                  <a:pt x="1770" y="3210"/>
                </a:lnTo>
                <a:lnTo>
                  <a:pt x="1780" y="3236"/>
                </a:lnTo>
                <a:lnTo>
                  <a:pt x="1790" y="3264"/>
                </a:lnTo>
                <a:lnTo>
                  <a:pt x="1796" y="3292"/>
                </a:lnTo>
                <a:lnTo>
                  <a:pt x="1802" y="3320"/>
                </a:lnTo>
                <a:lnTo>
                  <a:pt x="1808" y="3350"/>
                </a:lnTo>
                <a:lnTo>
                  <a:pt x="1812" y="3380"/>
                </a:lnTo>
                <a:lnTo>
                  <a:pt x="1814" y="3412"/>
                </a:lnTo>
                <a:lnTo>
                  <a:pt x="1814" y="3444"/>
                </a:lnTo>
                <a:lnTo>
                  <a:pt x="1814" y="3444"/>
                </a:lnTo>
                <a:lnTo>
                  <a:pt x="1816" y="3496"/>
                </a:lnTo>
                <a:lnTo>
                  <a:pt x="1820" y="3546"/>
                </a:lnTo>
                <a:lnTo>
                  <a:pt x="1828" y="3592"/>
                </a:lnTo>
                <a:lnTo>
                  <a:pt x="1838" y="3638"/>
                </a:lnTo>
                <a:lnTo>
                  <a:pt x="1852" y="3680"/>
                </a:lnTo>
                <a:lnTo>
                  <a:pt x="1868" y="3722"/>
                </a:lnTo>
                <a:lnTo>
                  <a:pt x="1886" y="3760"/>
                </a:lnTo>
                <a:lnTo>
                  <a:pt x="1908" y="3794"/>
                </a:lnTo>
                <a:lnTo>
                  <a:pt x="1932" y="3828"/>
                </a:lnTo>
                <a:lnTo>
                  <a:pt x="1958" y="3858"/>
                </a:lnTo>
                <a:lnTo>
                  <a:pt x="1986" y="3884"/>
                </a:lnTo>
                <a:lnTo>
                  <a:pt x="2018" y="3908"/>
                </a:lnTo>
                <a:lnTo>
                  <a:pt x="2052" y="3928"/>
                </a:lnTo>
                <a:lnTo>
                  <a:pt x="2088" y="3946"/>
                </a:lnTo>
                <a:lnTo>
                  <a:pt x="2126" y="3962"/>
                </a:lnTo>
                <a:lnTo>
                  <a:pt x="2166" y="3972"/>
                </a:lnTo>
                <a:lnTo>
                  <a:pt x="2166" y="3972"/>
                </a:lnTo>
                <a:lnTo>
                  <a:pt x="2192" y="3978"/>
                </a:lnTo>
                <a:lnTo>
                  <a:pt x="2218" y="3980"/>
                </a:lnTo>
                <a:lnTo>
                  <a:pt x="2244" y="3984"/>
                </a:lnTo>
                <a:lnTo>
                  <a:pt x="2268" y="3984"/>
                </a:lnTo>
                <a:lnTo>
                  <a:pt x="2268" y="3984"/>
                </a:lnTo>
                <a:lnTo>
                  <a:pt x="2302" y="3982"/>
                </a:lnTo>
                <a:lnTo>
                  <a:pt x="2334" y="3980"/>
                </a:lnTo>
                <a:lnTo>
                  <a:pt x="2364" y="3974"/>
                </a:lnTo>
                <a:lnTo>
                  <a:pt x="2396" y="3966"/>
                </a:lnTo>
                <a:lnTo>
                  <a:pt x="2426" y="3956"/>
                </a:lnTo>
                <a:lnTo>
                  <a:pt x="2456" y="3944"/>
                </a:lnTo>
                <a:lnTo>
                  <a:pt x="2486" y="3930"/>
                </a:lnTo>
                <a:lnTo>
                  <a:pt x="2514" y="3912"/>
                </a:lnTo>
                <a:lnTo>
                  <a:pt x="2514" y="3912"/>
                </a:lnTo>
                <a:lnTo>
                  <a:pt x="2552" y="3886"/>
                </a:lnTo>
                <a:lnTo>
                  <a:pt x="2588" y="3856"/>
                </a:lnTo>
                <a:lnTo>
                  <a:pt x="2618" y="3824"/>
                </a:lnTo>
                <a:lnTo>
                  <a:pt x="2646" y="3788"/>
                </a:lnTo>
                <a:lnTo>
                  <a:pt x="2670" y="3750"/>
                </a:lnTo>
                <a:lnTo>
                  <a:pt x="2690" y="3710"/>
                </a:lnTo>
                <a:lnTo>
                  <a:pt x="2708" y="3668"/>
                </a:lnTo>
                <a:lnTo>
                  <a:pt x="2720" y="3624"/>
                </a:lnTo>
                <a:lnTo>
                  <a:pt x="2720" y="3624"/>
                </a:lnTo>
                <a:lnTo>
                  <a:pt x="2732" y="3560"/>
                </a:lnTo>
                <a:lnTo>
                  <a:pt x="2744" y="3496"/>
                </a:lnTo>
                <a:lnTo>
                  <a:pt x="2750" y="3434"/>
                </a:lnTo>
                <a:lnTo>
                  <a:pt x="2756" y="3370"/>
                </a:lnTo>
                <a:lnTo>
                  <a:pt x="2758" y="3306"/>
                </a:lnTo>
                <a:lnTo>
                  <a:pt x="2760" y="3244"/>
                </a:lnTo>
                <a:lnTo>
                  <a:pt x="2756" y="3180"/>
                </a:lnTo>
                <a:lnTo>
                  <a:pt x="2752" y="3118"/>
                </a:lnTo>
                <a:lnTo>
                  <a:pt x="2744" y="3054"/>
                </a:lnTo>
                <a:lnTo>
                  <a:pt x="2734" y="2992"/>
                </a:lnTo>
                <a:lnTo>
                  <a:pt x="2722" y="2930"/>
                </a:lnTo>
                <a:lnTo>
                  <a:pt x="2706" y="2870"/>
                </a:lnTo>
                <a:lnTo>
                  <a:pt x="2690" y="2808"/>
                </a:lnTo>
                <a:lnTo>
                  <a:pt x="2670" y="2748"/>
                </a:lnTo>
                <a:lnTo>
                  <a:pt x="2648" y="2688"/>
                </a:lnTo>
                <a:lnTo>
                  <a:pt x="2622" y="2630"/>
                </a:lnTo>
                <a:lnTo>
                  <a:pt x="3480" y="2630"/>
                </a:lnTo>
                <a:lnTo>
                  <a:pt x="3480" y="2630"/>
                </a:lnTo>
                <a:lnTo>
                  <a:pt x="3522" y="2628"/>
                </a:lnTo>
                <a:lnTo>
                  <a:pt x="3564" y="2622"/>
                </a:lnTo>
                <a:lnTo>
                  <a:pt x="3604" y="2612"/>
                </a:lnTo>
                <a:lnTo>
                  <a:pt x="3642" y="2598"/>
                </a:lnTo>
                <a:lnTo>
                  <a:pt x="3678" y="2580"/>
                </a:lnTo>
                <a:lnTo>
                  <a:pt x="3712" y="2558"/>
                </a:lnTo>
                <a:lnTo>
                  <a:pt x="3744" y="2536"/>
                </a:lnTo>
                <a:lnTo>
                  <a:pt x="3774" y="2508"/>
                </a:lnTo>
                <a:lnTo>
                  <a:pt x="3800" y="2478"/>
                </a:lnTo>
                <a:lnTo>
                  <a:pt x="3824" y="2446"/>
                </a:lnTo>
                <a:lnTo>
                  <a:pt x="3846" y="2412"/>
                </a:lnTo>
                <a:lnTo>
                  <a:pt x="3862" y="2376"/>
                </a:lnTo>
                <a:lnTo>
                  <a:pt x="3876" y="2338"/>
                </a:lnTo>
                <a:lnTo>
                  <a:pt x="3886" y="2298"/>
                </a:lnTo>
                <a:lnTo>
                  <a:pt x="3892" y="2258"/>
                </a:lnTo>
                <a:lnTo>
                  <a:pt x="3896" y="2214"/>
                </a:lnTo>
                <a:lnTo>
                  <a:pt x="3896" y="416"/>
                </a:lnTo>
                <a:lnTo>
                  <a:pt x="3896" y="416"/>
                </a:lnTo>
                <a:lnTo>
                  <a:pt x="3892" y="374"/>
                </a:lnTo>
                <a:lnTo>
                  <a:pt x="3886" y="332"/>
                </a:lnTo>
                <a:lnTo>
                  <a:pt x="3876" y="292"/>
                </a:lnTo>
                <a:lnTo>
                  <a:pt x="3862" y="254"/>
                </a:lnTo>
                <a:lnTo>
                  <a:pt x="3846" y="218"/>
                </a:lnTo>
                <a:lnTo>
                  <a:pt x="3824" y="184"/>
                </a:lnTo>
                <a:lnTo>
                  <a:pt x="3800" y="152"/>
                </a:lnTo>
                <a:lnTo>
                  <a:pt x="3774" y="122"/>
                </a:lnTo>
                <a:lnTo>
                  <a:pt x="3744" y="96"/>
                </a:lnTo>
                <a:lnTo>
                  <a:pt x="3712" y="72"/>
                </a:lnTo>
                <a:lnTo>
                  <a:pt x="3678" y="52"/>
                </a:lnTo>
                <a:lnTo>
                  <a:pt x="3642" y="34"/>
                </a:lnTo>
                <a:lnTo>
                  <a:pt x="3604" y="20"/>
                </a:lnTo>
                <a:lnTo>
                  <a:pt x="3564" y="10"/>
                </a:lnTo>
                <a:lnTo>
                  <a:pt x="3522" y="4"/>
                </a:lnTo>
                <a:lnTo>
                  <a:pt x="3480" y="0"/>
                </a:lnTo>
                <a:lnTo>
                  <a:pt x="3480" y="0"/>
                </a:lnTo>
                <a:close/>
                <a:moveTo>
                  <a:pt x="930" y="2500"/>
                </a:moveTo>
                <a:lnTo>
                  <a:pt x="236" y="2500"/>
                </a:lnTo>
                <a:lnTo>
                  <a:pt x="236" y="238"/>
                </a:lnTo>
                <a:lnTo>
                  <a:pt x="930" y="238"/>
                </a:lnTo>
                <a:lnTo>
                  <a:pt x="930" y="416"/>
                </a:lnTo>
                <a:lnTo>
                  <a:pt x="930" y="2214"/>
                </a:lnTo>
                <a:lnTo>
                  <a:pt x="930" y="2500"/>
                </a:lnTo>
                <a:close/>
                <a:moveTo>
                  <a:pt x="3658" y="2214"/>
                </a:moveTo>
                <a:lnTo>
                  <a:pt x="3658" y="2214"/>
                </a:lnTo>
                <a:lnTo>
                  <a:pt x="3658" y="2234"/>
                </a:lnTo>
                <a:lnTo>
                  <a:pt x="3654" y="2250"/>
                </a:lnTo>
                <a:lnTo>
                  <a:pt x="3650" y="2268"/>
                </a:lnTo>
                <a:lnTo>
                  <a:pt x="3644" y="2284"/>
                </a:lnTo>
                <a:lnTo>
                  <a:pt x="3636" y="2300"/>
                </a:lnTo>
                <a:lnTo>
                  <a:pt x="3628" y="2314"/>
                </a:lnTo>
                <a:lnTo>
                  <a:pt x="3618" y="2328"/>
                </a:lnTo>
                <a:lnTo>
                  <a:pt x="3606" y="2340"/>
                </a:lnTo>
                <a:lnTo>
                  <a:pt x="3594" y="2352"/>
                </a:lnTo>
                <a:lnTo>
                  <a:pt x="3580" y="2362"/>
                </a:lnTo>
                <a:lnTo>
                  <a:pt x="3566" y="2372"/>
                </a:lnTo>
                <a:lnTo>
                  <a:pt x="3550" y="2380"/>
                </a:lnTo>
                <a:lnTo>
                  <a:pt x="3534" y="2386"/>
                </a:lnTo>
                <a:lnTo>
                  <a:pt x="3516" y="2390"/>
                </a:lnTo>
                <a:lnTo>
                  <a:pt x="3498" y="2392"/>
                </a:lnTo>
                <a:lnTo>
                  <a:pt x="3480" y="2394"/>
                </a:lnTo>
                <a:lnTo>
                  <a:pt x="2428" y="2394"/>
                </a:lnTo>
                <a:lnTo>
                  <a:pt x="2428" y="2394"/>
                </a:lnTo>
                <a:lnTo>
                  <a:pt x="2412" y="2394"/>
                </a:lnTo>
                <a:lnTo>
                  <a:pt x="2396" y="2398"/>
                </a:lnTo>
                <a:lnTo>
                  <a:pt x="2382" y="2402"/>
                </a:lnTo>
                <a:lnTo>
                  <a:pt x="2368" y="2410"/>
                </a:lnTo>
                <a:lnTo>
                  <a:pt x="2356" y="2418"/>
                </a:lnTo>
                <a:lnTo>
                  <a:pt x="2344" y="2428"/>
                </a:lnTo>
                <a:lnTo>
                  <a:pt x="2334" y="2440"/>
                </a:lnTo>
                <a:lnTo>
                  <a:pt x="2324" y="2454"/>
                </a:lnTo>
                <a:lnTo>
                  <a:pt x="2324" y="2454"/>
                </a:lnTo>
                <a:lnTo>
                  <a:pt x="2318" y="2468"/>
                </a:lnTo>
                <a:lnTo>
                  <a:pt x="2312" y="2482"/>
                </a:lnTo>
                <a:lnTo>
                  <a:pt x="2310" y="2498"/>
                </a:lnTo>
                <a:lnTo>
                  <a:pt x="2310" y="2514"/>
                </a:lnTo>
                <a:lnTo>
                  <a:pt x="2310" y="2528"/>
                </a:lnTo>
                <a:lnTo>
                  <a:pt x="2314" y="2544"/>
                </a:lnTo>
                <a:lnTo>
                  <a:pt x="2320" y="2558"/>
                </a:lnTo>
                <a:lnTo>
                  <a:pt x="2326" y="2572"/>
                </a:lnTo>
                <a:lnTo>
                  <a:pt x="2326" y="2572"/>
                </a:lnTo>
                <a:lnTo>
                  <a:pt x="2360" y="2630"/>
                </a:lnTo>
                <a:lnTo>
                  <a:pt x="2388" y="2688"/>
                </a:lnTo>
                <a:lnTo>
                  <a:pt x="2416" y="2748"/>
                </a:lnTo>
                <a:lnTo>
                  <a:pt x="2440" y="2808"/>
                </a:lnTo>
                <a:lnTo>
                  <a:pt x="2460" y="2870"/>
                </a:lnTo>
                <a:lnTo>
                  <a:pt x="2478" y="2932"/>
                </a:lnTo>
                <a:lnTo>
                  <a:pt x="2494" y="2994"/>
                </a:lnTo>
                <a:lnTo>
                  <a:pt x="2506" y="3056"/>
                </a:lnTo>
                <a:lnTo>
                  <a:pt x="2514" y="3120"/>
                </a:lnTo>
                <a:lnTo>
                  <a:pt x="2520" y="3184"/>
                </a:lnTo>
                <a:lnTo>
                  <a:pt x="2522" y="3248"/>
                </a:lnTo>
                <a:lnTo>
                  <a:pt x="2522" y="3314"/>
                </a:lnTo>
                <a:lnTo>
                  <a:pt x="2518" y="3378"/>
                </a:lnTo>
                <a:lnTo>
                  <a:pt x="2512" y="3442"/>
                </a:lnTo>
                <a:lnTo>
                  <a:pt x="2502" y="3506"/>
                </a:lnTo>
                <a:lnTo>
                  <a:pt x="2488" y="3570"/>
                </a:lnTo>
                <a:lnTo>
                  <a:pt x="2488" y="3570"/>
                </a:lnTo>
                <a:lnTo>
                  <a:pt x="2482" y="3592"/>
                </a:lnTo>
                <a:lnTo>
                  <a:pt x="2474" y="3614"/>
                </a:lnTo>
                <a:lnTo>
                  <a:pt x="2464" y="3632"/>
                </a:lnTo>
                <a:lnTo>
                  <a:pt x="2452" y="3652"/>
                </a:lnTo>
                <a:lnTo>
                  <a:pt x="2440" y="3668"/>
                </a:lnTo>
                <a:lnTo>
                  <a:pt x="2424" y="3684"/>
                </a:lnTo>
                <a:lnTo>
                  <a:pt x="2408" y="3700"/>
                </a:lnTo>
                <a:lnTo>
                  <a:pt x="2388" y="3712"/>
                </a:lnTo>
                <a:lnTo>
                  <a:pt x="2388" y="3712"/>
                </a:lnTo>
                <a:lnTo>
                  <a:pt x="2370" y="3724"/>
                </a:lnTo>
                <a:lnTo>
                  <a:pt x="2348" y="3732"/>
                </a:lnTo>
                <a:lnTo>
                  <a:pt x="2328" y="3740"/>
                </a:lnTo>
                <a:lnTo>
                  <a:pt x="2306" y="3744"/>
                </a:lnTo>
                <a:lnTo>
                  <a:pt x="2284" y="3746"/>
                </a:lnTo>
                <a:lnTo>
                  <a:pt x="2262" y="3748"/>
                </a:lnTo>
                <a:lnTo>
                  <a:pt x="2240" y="3746"/>
                </a:lnTo>
                <a:lnTo>
                  <a:pt x="2218" y="3742"/>
                </a:lnTo>
                <a:lnTo>
                  <a:pt x="2218" y="3742"/>
                </a:lnTo>
                <a:lnTo>
                  <a:pt x="2192" y="3734"/>
                </a:lnTo>
                <a:lnTo>
                  <a:pt x="2168" y="3722"/>
                </a:lnTo>
                <a:lnTo>
                  <a:pt x="2146" y="3708"/>
                </a:lnTo>
                <a:lnTo>
                  <a:pt x="2128" y="3692"/>
                </a:lnTo>
                <a:lnTo>
                  <a:pt x="2112" y="3672"/>
                </a:lnTo>
                <a:lnTo>
                  <a:pt x="2098" y="3652"/>
                </a:lnTo>
                <a:lnTo>
                  <a:pt x="2088" y="3632"/>
                </a:lnTo>
                <a:lnTo>
                  <a:pt x="2078" y="3610"/>
                </a:lnTo>
                <a:lnTo>
                  <a:pt x="2070" y="3586"/>
                </a:lnTo>
                <a:lnTo>
                  <a:pt x="2064" y="3564"/>
                </a:lnTo>
                <a:lnTo>
                  <a:pt x="2056" y="3518"/>
                </a:lnTo>
                <a:lnTo>
                  <a:pt x="2052" y="3478"/>
                </a:lnTo>
                <a:lnTo>
                  <a:pt x="2050" y="3444"/>
                </a:lnTo>
                <a:lnTo>
                  <a:pt x="2050" y="3444"/>
                </a:lnTo>
                <a:lnTo>
                  <a:pt x="2050" y="3402"/>
                </a:lnTo>
                <a:lnTo>
                  <a:pt x="2046" y="3360"/>
                </a:lnTo>
                <a:lnTo>
                  <a:pt x="2042" y="3318"/>
                </a:lnTo>
                <a:lnTo>
                  <a:pt x="2036" y="3278"/>
                </a:lnTo>
                <a:lnTo>
                  <a:pt x="2028" y="3240"/>
                </a:lnTo>
                <a:lnTo>
                  <a:pt x="2018" y="3204"/>
                </a:lnTo>
                <a:lnTo>
                  <a:pt x="2008" y="3168"/>
                </a:lnTo>
                <a:lnTo>
                  <a:pt x="1996" y="3132"/>
                </a:lnTo>
                <a:lnTo>
                  <a:pt x="1982" y="3098"/>
                </a:lnTo>
                <a:lnTo>
                  <a:pt x="1966" y="3066"/>
                </a:lnTo>
                <a:lnTo>
                  <a:pt x="1950" y="3034"/>
                </a:lnTo>
                <a:lnTo>
                  <a:pt x="1934" y="3004"/>
                </a:lnTo>
                <a:lnTo>
                  <a:pt x="1914" y="2974"/>
                </a:lnTo>
                <a:lnTo>
                  <a:pt x="1896" y="2944"/>
                </a:lnTo>
                <a:lnTo>
                  <a:pt x="1854" y="2888"/>
                </a:lnTo>
                <a:lnTo>
                  <a:pt x="1810" y="2836"/>
                </a:lnTo>
                <a:lnTo>
                  <a:pt x="1762" y="2786"/>
                </a:lnTo>
                <a:lnTo>
                  <a:pt x="1714" y="2740"/>
                </a:lnTo>
                <a:lnTo>
                  <a:pt x="1664" y="2696"/>
                </a:lnTo>
                <a:lnTo>
                  <a:pt x="1612" y="2654"/>
                </a:lnTo>
                <a:lnTo>
                  <a:pt x="1562" y="2614"/>
                </a:lnTo>
                <a:lnTo>
                  <a:pt x="1462" y="2538"/>
                </a:lnTo>
                <a:lnTo>
                  <a:pt x="1462" y="2538"/>
                </a:lnTo>
                <a:lnTo>
                  <a:pt x="1404" y="2494"/>
                </a:lnTo>
                <a:lnTo>
                  <a:pt x="1348" y="2452"/>
                </a:lnTo>
                <a:lnTo>
                  <a:pt x="1298" y="2412"/>
                </a:lnTo>
                <a:lnTo>
                  <a:pt x="1254" y="2372"/>
                </a:lnTo>
                <a:lnTo>
                  <a:pt x="1236" y="2352"/>
                </a:lnTo>
                <a:lnTo>
                  <a:pt x="1218" y="2332"/>
                </a:lnTo>
                <a:lnTo>
                  <a:pt x="1204" y="2312"/>
                </a:lnTo>
                <a:lnTo>
                  <a:pt x="1190" y="2292"/>
                </a:lnTo>
                <a:lnTo>
                  <a:pt x="1180" y="2274"/>
                </a:lnTo>
                <a:lnTo>
                  <a:pt x="1172" y="2254"/>
                </a:lnTo>
                <a:lnTo>
                  <a:pt x="1168" y="2234"/>
                </a:lnTo>
                <a:lnTo>
                  <a:pt x="1166" y="2214"/>
                </a:lnTo>
                <a:lnTo>
                  <a:pt x="1166" y="416"/>
                </a:lnTo>
                <a:lnTo>
                  <a:pt x="1166" y="416"/>
                </a:lnTo>
                <a:lnTo>
                  <a:pt x="1168" y="398"/>
                </a:lnTo>
                <a:lnTo>
                  <a:pt x="1170" y="380"/>
                </a:lnTo>
                <a:lnTo>
                  <a:pt x="1174" y="362"/>
                </a:lnTo>
                <a:lnTo>
                  <a:pt x="1180" y="346"/>
                </a:lnTo>
                <a:lnTo>
                  <a:pt x="1188" y="330"/>
                </a:lnTo>
                <a:lnTo>
                  <a:pt x="1198" y="316"/>
                </a:lnTo>
                <a:lnTo>
                  <a:pt x="1208" y="302"/>
                </a:lnTo>
                <a:lnTo>
                  <a:pt x="1218" y="290"/>
                </a:lnTo>
                <a:lnTo>
                  <a:pt x="1232" y="278"/>
                </a:lnTo>
                <a:lnTo>
                  <a:pt x="1246" y="268"/>
                </a:lnTo>
                <a:lnTo>
                  <a:pt x="1260" y="260"/>
                </a:lnTo>
                <a:lnTo>
                  <a:pt x="1276" y="252"/>
                </a:lnTo>
                <a:lnTo>
                  <a:pt x="1292" y="246"/>
                </a:lnTo>
                <a:lnTo>
                  <a:pt x="1310" y="242"/>
                </a:lnTo>
                <a:lnTo>
                  <a:pt x="1326" y="238"/>
                </a:lnTo>
                <a:lnTo>
                  <a:pt x="1344" y="238"/>
                </a:lnTo>
                <a:lnTo>
                  <a:pt x="3480" y="238"/>
                </a:lnTo>
                <a:lnTo>
                  <a:pt x="3480" y="238"/>
                </a:lnTo>
                <a:lnTo>
                  <a:pt x="3498" y="238"/>
                </a:lnTo>
                <a:lnTo>
                  <a:pt x="3516" y="242"/>
                </a:lnTo>
                <a:lnTo>
                  <a:pt x="3534" y="246"/>
                </a:lnTo>
                <a:lnTo>
                  <a:pt x="3550" y="252"/>
                </a:lnTo>
                <a:lnTo>
                  <a:pt x="3566" y="260"/>
                </a:lnTo>
                <a:lnTo>
                  <a:pt x="3580" y="268"/>
                </a:lnTo>
                <a:lnTo>
                  <a:pt x="3594" y="278"/>
                </a:lnTo>
                <a:lnTo>
                  <a:pt x="3606" y="290"/>
                </a:lnTo>
                <a:lnTo>
                  <a:pt x="3618" y="302"/>
                </a:lnTo>
                <a:lnTo>
                  <a:pt x="3628" y="316"/>
                </a:lnTo>
                <a:lnTo>
                  <a:pt x="3636" y="330"/>
                </a:lnTo>
                <a:lnTo>
                  <a:pt x="3644" y="346"/>
                </a:lnTo>
                <a:lnTo>
                  <a:pt x="3650" y="362"/>
                </a:lnTo>
                <a:lnTo>
                  <a:pt x="3654" y="380"/>
                </a:lnTo>
                <a:lnTo>
                  <a:pt x="3658" y="398"/>
                </a:lnTo>
                <a:lnTo>
                  <a:pt x="3658" y="416"/>
                </a:lnTo>
                <a:lnTo>
                  <a:pt x="3658" y="2214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950501" y="1513770"/>
            <a:ext cx="9755598" cy="2406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3607950" y="2045685"/>
            <a:ext cx="0" cy="3600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8308889" y="1904989"/>
            <a:ext cx="0" cy="2160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Bilderesultat for coca cola logo bott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042" y="3584668"/>
            <a:ext cx="1282546" cy="1282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Bilderesultat for coca cola logo bott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4825" y="3584668"/>
            <a:ext cx="1282546" cy="1282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Bilderesultat for coca cola logo bott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503" y="4034715"/>
            <a:ext cx="896471" cy="896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Bilderesultat for coca cola logo bott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205" y="4040338"/>
            <a:ext cx="896471" cy="896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227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 bwMode="ltGray">
          <a:xfrm>
            <a:off x="6789419" y="1824156"/>
            <a:ext cx="719999" cy="1008000"/>
          </a:xfrm>
          <a:prstGeom prst="rect">
            <a:avLst/>
          </a:prstGeom>
          <a:solidFill>
            <a:schemeClr val="accent5"/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nb-NO" sz="1600" dirty="0" err="1">
              <a:solidFill>
                <a:srgbClr val="FFFFFF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95458" y="1821347"/>
            <a:ext cx="720000" cy="56873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lIns="36000" tIns="36000" rIns="36000" bIns="36000" rtlCol="0" anchor="t">
            <a:noAutofit/>
          </a:bodyPr>
          <a:lstStyle/>
          <a:p>
            <a:pPr algn="ctr"/>
            <a:r>
              <a:rPr lang="nb-NO" sz="1200" dirty="0">
                <a:solidFill>
                  <a:srgbClr val="FFFFFF"/>
                </a:solidFill>
                <a:latin typeface="Arial"/>
              </a:rPr>
              <a:t>10 %</a:t>
            </a:r>
          </a:p>
        </p:txBody>
      </p:sp>
      <p:sp>
        <p:nvSpPr>
          <p:cNvPr id="14" name="Rectangle 13"/>
          <p:cNvSpPr/>
          <p:nvPr/>
        </p:nvSpPr>
        <p:spPr bwMode="ltGray">
          <a:xfrm>
            <a:off x="6789417" y="2112153"/>
            <a:ext cx="720000" cy="720000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nb-NO" sz="1600" dirty="0" err="1">
              <a:solidFill>
                <a:srgbClr val="FFFF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89415" y="2239946"/>
            <a:ext cx="720000" cy="577873"/>
          </a:xfrm>
          <a:prstGeom prst="rect">
            <a:avLst/>
          </a:prstGeom>
          <a:noFill/>
        </p:spPr>
        <p:txBody>
          <a:bodyPr wrap="square" lIns="36000" tIns="36000" rIns="36000" bIns="36000" rtlCol="0" anchor="b">
            <a:noAutofit/>
          </a:bodyPr>
          <a:lstStyle/>
          <a:p>
            <a:pPr algn="ctr"/>
            <a:r>
              <a:rPr lang="nb-NO" sz="1200" dirty="0">
                <a:solidFill>
                  <a:srgbClr val="FFFFFF"/>
                </a:solidFill>
                <a:latin typeface="Arial"/>
              </a:rPr>
              <a:t>20 %</a:t>
            </a:r>
          </a:p>
        </p:txBody>
      </p:sp>
      <p:sp>
        <p:nvSpPr>
          <p:cNvPr id="7" name="Rectangle 6"/>
          <p:cNvSpPr/>
          <p:nvPr/>
        </p:nvSpPr>
        <p:spPr bwMode="ltGray">
          <a:xfrm>
            <a:off x="3144715" y="2112152"/>
            <a:ext cx="720000" cy="720000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nb-NO" sz="1600" dirty="0" err="1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 bwMode="ltGray">
          <a:xfrm>
            <a:off x="4308161" y="1824152"/>
            <a:ext cx="720000" cy="992067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nb-NO" sz="1600" dirty="0" err="1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4655" y="2254280"/>
            <a:ext cx="1880839" cy="577873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r>
              <a:rPr lang="nb-NO" sz="1400" dirty="0" smtClean="0">
                <a:solidFill>
                  <a:srgbClr val="717171"/>
                </a:solidFill>
                <a:latin typeface="Arial"/>
              </a:rPr>
              <a:t>Brand strenght</a:t>
            </a:r>
            <a:endParaRPr lang="nb-NO" sz="1400" dirty="0">
              <a:solidFill>
                <a:srgbClr val="717171"/>
              </a:solidFill>
              <a:latin typeface="Arial"/>
            </a:endParaRPr>
          </a:p>
          <a:p>
            <a:r>
              <a:rPr lang="nb-NO" sz="1200" dirty="0" smtClean="0">
                <a:solidFill>
                  <a:srgbClr val="717171"/>
                </a:solidFill>
                <a:latin typeface="Arial"/>
              </a:rPr>
              <a:t>(respondent level)</a:t>
            </a:r>
            <a:endParaRPr lang="nb-NO" sz="1200" dirty="0">
              <a:solidFill>
                <a:srgbClr val="717171"/>
              </a:solidFill>
              <a:latin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44715" y="2254281"/>
            <a:ext cx="720000" cy="577873"/>
          </a:xfrm>
          <a:prstGeom prst="rect">
            <a:avLst/>
          </a:prstGeom>
          <a:noFill/>
        </p:spPr>
        <p:txBody>
          <a:bodyPr wrap="square" lIns="36000" tIns="36000" rIns="36000" bIns="36000" rtlCol="0" anchor="b">
            <a:noAutofit/>
          </a:bodyPr>
          <a:lstStyle/>
          <a:p>
            <a:pPr algn="ctr"/>
            <a:r>
              <a:rPr lang="nb-NO" sz="1200" dirty="0">
                <a:solidFill>
                  <a:srgbClr val="FFFFFF"/>
                </a:solidFill>
                <a:latin typeface="Arial"/>
              </a:rPr>
              <a:t>20 %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68933" y="2254280"/>
            <a:ext cx="792000" cy="577873"/>
          </a:xfrm>
          <a:prstGeom prst="rect">
            <a:avLst/>
          </a:prstGeom>
          <a:noFill/>
        </p:spPr>
        <p:txBody>
          <a:bodyPr wrap="square" lIns="36000" tIns="36000" rIns="36000" bIns="36000" rtlCol="0" anchor="b">
            <a:noAutofit/>
          </a:bodyPr>
          <a:lstStyle/>
          <a:p>
            <a:pPr algn="ctr"/>
            <a:r>
              <a:rPr lang="nb-NO" sz="1200" dirty="0">
                <a:solidFill>
                  <a:srgbClr val="FFFFFF"/>
                </a:solidFill>
                <a:latin typeface="Arial"/>
              </a:rPr>
              <a:t>30 %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32355" y="1298991"/>
            <a:ext cx="661639" cy="38657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nb-NO" sz="1400" dirty="0" smtClean="0">
                <a:solidFill>
                  <a:srgbClr val="717171"/>
                </a:solidFill>
                <a:latin typeface="Arial"/>
              </a:rPr>
              <a:t>Before</a:t>
            </a:r>
            <a:endParaRPr lang="nb-NO" sz="1400" dirty="0">
              <a:solidFill>
                <a:srgbClr val="717171"/>
              </a:solidFill>
              <a:latin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49539" y="1298991"/>
            <a:ext cx="661639" cy="38657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nb-NO" sz="1400" dirty="0" smtClean="0">
                <a:solidFill>
                  <a:srgbClr val="717171"/>
                </a:solidFill>
                <a:latin typeface="Arial"/>
              </a:rPr>
              <a:t>Now</a:t>
            </a:r>
            <a:endParaRPr lang="nb-NO" sz="1400" dirty="0">
              <a:solidFill>
                <a:srgbClr val="717171"/>
              </a:solidFill>
              <a:latin typeface="Arial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6172022" y="1233348"/>
            <a:ext cx="0" cy="2274848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14" idx="2"/>
          </p:cNvCxnSpPr>
          <p:nvPr/>
        </p:nvCxnSpPr>
        <p:spPr>
          <a:xfrm rot="16200000" flipH="1">
            <a:off x="7241333" y="2740239"/>
            <a:ext cx="274599" cy="458428"/>
          </a:xfrm>
          <a:prstGeom prst="bent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724891" y="2955922"/>
            <a:ext cx="1880839" cy="30166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nb-NO" sz="1400" dirty="0" smtClean="0">
                <a:solidFill>
                  <a:srgbClr val="717171"/>
                </a:solidFill>
                <a:latin typeface="Arial"/>
              </a:rPr>
              <a:t>Brand stock»</a:t>
            </a:r>
            <a:endParaRPr lang="nb-NO" sz="1400" dirty="0">
              <a:solidFill>
                <a:srgbClr val="717171"/>
              </a:solidFill>
              <a:latin typeface="Arial"/>
            </a:endParaRPr>
          </a:p>
        </p:txBody>
      </p:sp>
      <p:cxnSp>
        <p:nvCxnSpPr>
          <p:cNvPr id="22" name="Elbow Connector 21"/>
          <p:cNvCxnSpPr>
            <a:stCxn id="15" idx="0"/>
          </p:cNvCxnSpPr>
          <p:nvPr/>
        </p:nvCxnSpPr>
        <p:spPr>
          <a:xfrm rot="5400000" flipH="1" flipV="1">
            <a:off x="7345284" y="1372025"/>
            <a:ext cx="256268" cy="648001"/>
          </a:xfrm>
          <a:prstGeom prst="bent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869857" y="1409225"/>
            <a:ext cx="1880839" cy="30166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nb-NO" sz="1400" dirty="0" smtClean="0">
                <a:solidFill>
                  <a:srgbClr val="717171"/>
                </a:solidFill>
                <a:latin typeface="Arial"/>
              </a:rPr>
              <a:t>«Touchpoint impact»</a:t>
            </a:r>
            <a:endParaRPr lang="nb-NO" sz="1400" dirty="0">
              <a:solidFill>
                <a:srgbClr val="717171"/>
              </a:solidFill>
              <a:latin typeface="Arial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1409180" y="3508196"/>
            <a:ext cx="8100000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430458" y="3872498"/>
            <a:ext cx="2747870" cy="208204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nb-NO" sz="1200" dirty="0" smtClean="0">
                <a:solidFill>
                  <a:srgbClr val="717171"/>
                </a:solidFill>
                <a:latin typeface="+mj-lt"/>
              </a:rPr>
              <a:t>For</a:t>
            </a:r>
            <a:r>
              <a:rPr lang="en-US" sz="1200" dirty="0" smtClean="0">
                <a:solidFill>
                  <a:srgbClr val="717171"/>
                </a:solidFill>
                <a:latin typeface="+mj-lt"/>
              </a:rPr>
              <a:t> </a:t>
            </a:r>
            <a:r>
              <a:rPr lang="en-US" sz="1200" dirty="0">
                <a:solidFill>
                  <a:srgbClr val="717171"/>
                </a:solidFill>
                <a:latin typeface="+mj-lt"/>
              </a:rPr>
              <a:t>which touchpoints do </a:t>
            </a:r>
            <a:r>
              <a:rPr lang="en-US" sz="1200" dirty="0" smtClean="0">
                <a:solidFill>
                  <a:srgbClr val="717171"/>
                </a:solidFill>
                <a:latin typeface="+mj-lt"/>
              </a:rPr>
              <a:t>consumers </a:t>
            </a:r>
            <a:r>
              <a:rPr lang="en-US" sz="1200" dirty="0">
                <a:solidFill>
                  <a:srgbClr val="717171"/>
                </a:solidFill>
                <a:latin typeface="+mj-lt"/>
              </a:rPr>
              <a:t>remember brand exposure</a:t>
            </a:r>
            <a:r>
              <a:rPr lang="en-US" sz="1200" dirty="0" smtClean="0">
                <a:solidFill>
                  <a:srgbClr val="717171"/>
                </a:solidFill>
                <a:latin typeface="+mj-lt"/>
              </a:rPr>
              <a:t>?</a:t>
            </a:r>
          </a:p>
          <a:p>
            <a:endParaRPr lang="nb-NO" sz="1200" dirty="0">
              <a:solidFill>
                <a:srgbClr val="717171"/>
              </a:solidFill>
              <a:latin typeface="+mj-lt"/>
            </a:endParaRPr>
          </a:p>
          <a:p>
            <a:r>
              <a:rPr lang="en-US" sz="1200" dirty="0" smtClean="0">
                <a:solidFill>
                  <a:srgbClr val="717171"/>
                </a:solidFill>
                <a:latin typeface="+mj-lt"/>
              </a:rPr>
              <a:t>How </a:t>
            </a:r>
            <a:r>
              <a:rPr lang="en-US" sz="1200" dirty="0">
                <a:solidFill>
                  <a:srgbClr val="717171"/>
                </a:solidFill>
                <a:latin typeface="+mj-lt"/>
              </a:rPr>
              <a:t>available are these brand experiences in people’s</a:t>
            </a:r>
            <a:r>
              <a:rPr lang="en-US" sz="1200" dirty="0" smtClean="0">
                <a:solidFill>
                  <a:srgbClr val="717171"/>
                </a:solidFill>
                <a:latin typeface="+mj-lt"/>
              </a:rPr>
              <a:t> </a:t>
            </a:r>
            <a:r>
              <a:rPr lang="en-US" sz="1200" dirty="0">
                <a:solidFill>
                  <a:srgbClr val="717171"/>
                </a:solidFill>
                <a:latin typeface="+mj-lt"/>
              </a:rPr>
              <a:t>memory (response latency</a:t>
            </a:r>
            <a:r>
              <a:rPr lang="en-US" sz="1200" dirty="0" smtClean="0">
                <a:solidFill>
                  <a:srgbClr val="717171"/>
                </a:solidFill>
                <a:latin typeface="+mj-lt"/>
              </a:rPr>
              <a:t>)?</a:t>
            </a:r>
          </a:p>
          <a:p>
            <a:endParaRPr lang="nb-NO" sz="1200" dirty="0">
              <a:solidFill>
                <a:srgbClr val="717171"/>
              </a:solidFill>
              <a:latin typeface="+mj-lt"/>
            </a:endParaRPr>
          </a:p>
          <a:p>
            <a:r>
              <a:rPr lang="en-US" sz="1200" dirty="0" smtClean="0">
                <a:solidFill>
                  <a:srgbClr val="717171"/>
                </a:solidFill>
                <a:latin typeface="+mj-lt"/>
              </a:rPr>
              <a:t>How </a:t>
            </a:r>
            <a:r>
              <a:rPr lang="en-US" sz="1200" dirty="0">
                <a:solidFill>
                  <a:srgbClr val="717171"/>
                </a:solidFill>
                <a:latin typeface="+mj-lt"/>
              </a:rPr>
              <a:t>was the brand experience (negative or positive)?</a:t>
            </a:r>
            <a:endParaRPr lang="nb-NO" sz="1200" dirty="0">
              <a:solidFill>
                <a:srgbClr val="717171"/>
              </a:solidFill>
              <a:latin typeface="+mj-lt"/>
            </a:endParaRPr>
          </a:p>
        </p:txBody>
      </p:sp>
      <p:sp>
        <p:nvSpPr>
          <p:cNvPr id="30" name="Rectangle 29"/>
          <p:cNvSpPr/>
          <p:nvPr/>
        </p:nvSpPr>
        <p:spPr bwMode="ltGray">
          <a:xfrm>
            <a:off x="4937601" y="4598681"/>
            <a:ext cx="720000" cy="31484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nb-NO" sz="1600" dirty="0" err="1">
              <a:solidFill>
                <a:srgbClr val="FFFFFF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937601" y="4318081"/>
            <a:ext cx="720000" cy="577873"/>
          </a:xfrm>
          <a:prstGeom prst="rect">
            <a:avLst/>
          </a:prstGeom>
          <a:noFill/>
        </p:spPr>
        <p:txBody>
          <a:bodyPr wrap="square" lIns="36000" tIns="36000" rIns="36000" bIns="36000" rtlCol="0" anchor="b">
            <a:noAutofit/>
          </a:bodyPr>
          <a:lstStyle/>
          <a:p>
            <a:pPr algn="ctr"/>
            <a:r>
              <a:rPr lang="nb-NO" sz="1200" dirty="0">
                <a:solidFill>
                  <a:srgbClr val="FFFFFF"/>
                </a:solidFill>
                <a:latin typeface="Arial"/>
              </a:rPr>
              <a:t>10 %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322161" y="3950268"/>
            <a:ext cx="1880839" cy="30166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nb-NO" sz="1400" dirty="0" smtClean="0">
                <a:solidFill>
                  <a:srgbClr val="717171"/>
                </a:solidFill>
                <a:latin typeface="Arial"/>
              </a:rPr>
              <a:t>«Fresh»</a:t>
            </a:r>
            <a:endParaRPr lang="nb-NO" sz="1400" dirty="0">
              <a:solidFill>
                <a:srgbClr val="717171"/>
              </a:solidFill>
              <a:latin typeface="Arial"/>
            </a:endParaRPr>
          </a:p>
        </p:txBody>
      </p:sp>
      <p:sp>
        <p:nvSpPr>
          <p:cNvPr id="33" name="Right Brace 32"/>
          <p:cNvSpPr/>
          <p:nvPr/>
        </p:nvSpPr>
        <p:spPr>
          <a:xfrm>
            <a:off x="4352524" y="3758811"/>
            <a:ext cx="382829" cy="1942460"/>
          </a:xfrm>
          <a:prstGeom prst="rightBrac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 sz="1400">
              <a:solidFill>
                <a:srgbClr val="717171"/>
              </a:solidFill>
            </a:endParaRPr>
          </a:p>
        </p:txBody>
      </p:sp>
      <p:sp>
        <p:nvSpPr>
          <p:cNvPr id="34" name="Right Arrow 33"/>
          <p:cNvSpPr/>
          <p:nvPr/>
        </p:nvSpPr>
        <p:spPr bwMode="ltGray">
          <a:xfrm>
            <a:off x="6005993" y="4516665"/>
            <a:ext cx="394012" cy="443599"/>
          </a:xfrm>
          <a:prstGeom prst="rightArrow">
            <a:avLst/>
          </a:prstGeom>
          <a:solidFill>
            <a:srgbClr val="CCCCC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nb-NO" sz="1600" dirty="0" err="1">
              <a:solidFill>
                <a:srgbClr val="FFFFFF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 rot="16200000">
            <a:off x="3245709" y="4592507"/>
            <a:ext cx="2286559" cy="27506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nb-NO" sz="1400" dirty="0" smtClean="0">
                <a:solidFill>
                  <a:srgbClr val="717171"/>
                </a:solidFill>
                <a:latin typeface="Arial"/>
              </a:rPr>
              <a:t>Regression</a:t>
            </a:r>
            <a:endParaRPr lang="nb-NO" sz="1400" dirty="0">
              <a:solidFill>
                <a:srgbClr val="717171"/>
              </a:solidFill>
              <a:latin typeface="Arial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698977" y="4389349"/>
            <a:ext cx="2906753" cy="74100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nb-NO" sz="1400" dirty="0" smtClean="0">
                <a:solidFill>
                  <a:srgbClr val="717171"/>
                </a:solidFill>
                <a:latin typeface="Arial"/>
              </a:rPr>
              <a:t>Each touchpoint’s contribution to the «touchpoint impact» </a:t>
            </a:r>
            <a:r>
              <a:rPr lang="nb-NO" sz="1400" dirty="0">
                <a:solidFill>
                  <a:srgbClr val="717171"/>
                </a:solidFill>
                <a:latin typeface="Arial"/>
              </a:rPr>
              <a:t>part of brand </a:t>
            </a:r>
            <a:r>
              <a:rPr lang="nb-NO" sz="1400" dirty="0" smtClean="0">
                <a:solidFill>
                  <a:srgbClr val="717171"/>
                </a:solidFill>
                <a:latin typeface="Arial"/>
              </a:rPr>
              <a:t>equity, calculated from reach and quality.</a:t>
            </a:r>
            <a:endParaRPr lang="nb-NO" sz="1400" dirty="0">
              <a:solidFill>
                <a:srgbClr val="717171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910" y="433769"/>
            <a:ext cx="10629499" cy="572037"/>
          </a:xfrm>
        </p:spPr>
        <p:txBody>
          <a:bodyPr/>
          <a:lstStyle/>
          <a:p>
            <a:r>
              <a:rPr lang="en-US" sz="2800" dirty="0"/>
              <a:t>Short explanation on the underlying method</a:t>
            </a: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718057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5" grpId="0" animBg="1"/>
      <p:bldP spid="14" grpId="0" animBg="1"/>
      <p:bldP spid="24" grpId="0"/>
      <p:bldP spid="7" grpId="0" animBg="1"/>
      <p:bldP spid="8" grpId="0" animBg="1"/>
      <p:bldP spid="9" grpId="0"/>
      <p:bldP spid="10" grpId="0"/>
      <p:bldP spid="11" grpId="0"/>
      <p:bldP spid="12" grpId="0"/>
      <p:bldP spid="13" grpId="0"/>
      <p:bldP spid="20" grpId="0"/>
      <p:bldP spid="23" grpId="0"/>
      <p:bldP spid="29" grpId="0"/>
      <p:bldP spid="30" grpId="0" animBg="1"/>
      <p:bldP spid="31" grpId="0"/>
      <p:bldP spid="32" grpId="0"/>
      <p:bldP spid="33" grpId="0" animBg="1"/>
      <p:bldP spid="34" grpId="0" animBg="1"/>
      <p:bldP spid="35" grpId="0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412065" y="4284462"/>
            <a:ext cx="5220000" cy="2154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600" dirty="0" smtClean="0"/>
          </a:p>
        </p:txBody>
      </p:sp>
      <p:sp>
        <p:nvSpPr>
          <p:cNvPr id="18" name="Rectangle 17"/>
          <p:cNvSpPr/>
          <p:nvPr/>
        </p:nvSpPr>
        <p:spPr>
          <a:xfrm>
            <a:off x="412065" y="3047395"/>
            <a:ext cx="5220000" cy="2154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600" dirty="0" smtClean="0"/>
          </a:p>
        </p:txBody>
      </p:sp>
      <p:sp>
        <p:nvSpPr>
          <p:cNvPr id="17" name="Rectangle 16"/>
          <p:cNvSpPr/>
          <p:nvPr/>
        </p:nvSpPr>
        <p:spPr>
          <a:xfrm>
            <a:off x="412065" y="1192061"/>
            <a:ext cx="5220000" cy="2154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600" dirty="0" smtClean="0"/>
          </a:p>
        </p:txBody>
      </p:sp>
      <p:sp>
        <p:nvSpPr>
          <p:cNvPr id="16" name="Rectangle 15"/>
          <p:cNvSpPr/>
          <p:nvPr/>
        </p:nvSpPr>
        <p:spPr>
          <a:xfrm>
            <a:off x="5846659" y="4302364"/>
            <a:ext cx="5940332" cy="2154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600" dirty="0" smtClean="0"/>
          </a:p>
        </p:txBody>
      </p:sp>
      <p:sp>
        <p:nvSpPr>
          <p:cNvPr id="15" name="Rectangle 14"/>
          <p:cNvSpPr/>
          <p:nvPr/>
        </p:nvSpPr>
        <p:spPr>
          <a:xfrm>
            <a:off x="5846659" y="2480263"/>
            <a:ext cx="5940332" cy="2154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6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5846659" y="1189973"/>
            <a:ext cx="5940332" cy="2154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600" dirty="0" smtClean="0"/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8891412"/>
              </p:ext>
            </p:extLst>
          </p:nvPr>
        </p:nvGraphicFramePr>
        <p:xfrm>
          <a:off x="360363" y="1304926"/>
          <a:ext cx="5626100" cy="4406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/>
              <a:t>relative </a:t>
            </a:r>
            <a:r>
              <a:rPr lang="en-US" dirty="0" smtClean="0"/>
              <a:t>effect </a:t>
            </a:r>
            <a:r>
              <a:rPr lang="en-US" dirty="0" smtClean="0"/>
              <a:t>of different touchpoints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nb-NO"/>
          </a:p>
        </p:txBody>
      </p:sp>
      <p:graphicFrame>
        <p:nvGraphicFramePr>
          <p:cNvPr id="14" name="Content Placeholder 12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736959460"/>
              </p:ext>
            </p:extLst>
          </p:nvPr>
        </p:nvGraphicFramePr>
        <p:xfrm>
          <a:off x="6114617" y="1392890"/>
          <a:ext cx="5629275" cy="4406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88518" y="1177445"/>
            <a:ext cx="5143548" cy="2154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1400" b="1" dirty="0" smtClean="0"/>
              <a:t>Advertising				9 %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8517" y="3047395"/>
            <a:ext cx="514354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1400" b="1" dirty="0" smtClean="0"/>
              <a:t>Owned channels     				9 %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8517" y="4269301"/>
            <a:ext cx="5143548" cy="2154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1400" b="1" dirty="0" smtClean="0"/>
              <a:t>Sponsorships       				17 %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18836" y="1177447"/>
            <a:ext cx="58680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1400" b="1" dirty="0" smtClean="0"/>
              <a:t>Digital channels 				              33 %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18836" y="2467739"/>
            <a:ext cx="58680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1400" b="1" dirty="0" smtClean="0"/>
              <a:t>Physical channels 				              21 %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18836" y="4308695"/>
            <a:ext cx="58680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1400" b="1" dirty="0" smtClean="0"/>
              <a:t>Earned 					              11 %</a:t>
            </a:r>
          </a:p>
        </p:txBody>
      </p:sp>
    </p:spTree>
    <p:extLst>
      <p:ext uri="{BB962C8B-B14F-4D97-AF65-F5344CB8AC3E}">
        <p14:creationId xmlns:p14="http://schemas.microsoft.com/office/powerpoint/2010/main" val="1649732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0385" y="2540871"/>
            <a:ext cx="5091231" cy="404119"/>
          </a:xfrm>
        </p:spPr>
        <p:txBody>
          <a:bodyPr anchor="ctr"/>
          <a:lstStyle/>
          <a:p>
            <a:pPr algn="ctr"/>
            <a:r>
              <a:rPr lang="en-US" sz="9600" dirty="0" smtClean="0"/>
              <a:t>10</a:t>
            </a:r>
            <a:r>
              <a:rPr lang="en-US" sz="3200" dirty="0" smtClean="0"/>
              <a:t> key learnings from previous studies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84CBA3-D598-4B1F-BAA3-EE14B5154290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293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ar TNS Presentation Template (16_9)">
  <a:themeElements>
    <a:clrScheme name="Kantar TNS">
      <a:dk1>
        <a:srgbClr val="717171"/>
      </a:dk1>
      <a:lt1>
        <a:srgbClr val="FFFFFF"/>
      </a:lt1>
      <a:dk2>
        <a:srgbClr val="81C341"/>
      </a:dk2>
      <a:lt2>
        <a:srgbClr val="E5007E"/>
      </a:lt2>
      <a:accent1>
        <a:srgbClr val="C50017"/>
      </a:accent1>
      <a:accent2>
        <a:srgbClr val="F7911E"/>
      </a:accent2>
      <a:accent3>
        <a:srgbClr val="EF5205"/>
      </a:accent3>
      <a:accent4>
        <a:srgbClr val="7A2280"/>
      </a:accent4>
      <a:accent5>
        <a:srgbClr val="3EB1CC"/>
      </a:accent5>
      <a:accent6>
        <a:srgbClr val="4655A5"/>
      </a:accent6>
      <a:hlink>
        <a:srgbClr val="E5007E"/>
      </a:hlink>
      <a:folHlink>
        <a:srgbClr val="E5007E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defRPr sz="16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Kantar TNS PowerPoint template 16x9 - for presentations and pitches.potx" id="{25B204C4-8FE5-49BF-8FCF-2433131BB358}" vid="{29596B74-9E2D-4DC3-B1EB-9AC68FC449E0}"/>
    </a:ext>
  </a:extLst>
</a:theme>
</file>

<file path=ppt/theme/theme2.xml><?xml version="1.0" encoding="utf-8"?>
<a:theme xmlns:a="http://schemas.openxmlformats.org/drawingml/2006/main" name="Content slides - no sub heading">
  <a:themeElements>
    <a:clrScheme name="Kantar TNS">
      <a:dk1>
        <a:srgbClr val="717171"/>
      </a:dk1>
      <a:lt1>
        <a:srgbClr val="FFFFFF"/>
      </a:lt1>
      <a:dk2>
        <a:srgbClr val="79D738"/>
      </a:dk2>
      <a:lt2>
        <a:srgbClr val="E5007E"/>
      </a:lt2>
      <a:accent1>
        <a:srgbClr val="C50017"/>
      </a:accent1>
      <a:accent2>
        <a:srgbClr val="F7911E"/>
      </a:accent2>
      <a:accent3>
        <a:srgbClr val="EF5205"/>
      </a:accent3>
      <a:accent4>
        <a:srgbClr val="7A2280"/>
      </a:accent4>
      <a:accent5>
        <a:srgbClr val="3EB1CC"/>
      </a:accent5>
      <a:accent6>
        <a:srgbClr val="4655A5"/>
      </a:accent6>
      <a:hlink>
        <a:srgbClr val="E5007E"/>
      </a:hlink>
      <a:folHlink>
        <a:srgbClr val="E5007E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defRPr sz="16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Kantar TNS PowerPoint template 16x9 - for presentations and pitches.potx" id="{25B204C4-8FE5-49BF-8FCF-2433131BB358}" vid="{6EE34872-0C3E-4DC6-BF15-D8305DBC66E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0124B74836EC48BF76AC0B1485D8FE" ma:contentTypeVersion="2" ma:contentTypeDescription="Create a new document." ma:contentTypeScope="" ma:versionID="7ef99f3146b73b0ac456aadb94661107">
  <xsd:schema xmlns:xsd="http://www.w3.org/2001/XMLSchema" xmlns:xs="http://www.w3.org/2001/XMLSchema" xmlns:p="http://schemas.microsoft.com/office/2006/metadata/properties" xmlns:ns2="0b437f98-23ae-4433-b13b-76c2068079ae" targetNamespace="http://schemas.microsoft.com/office/2006/metadata/properties" ma:root="true" ma:fieldsID="963eca439521cf874d5dbf5bfcb44ac3" ns2:_="">
    <xsd:import namespace="0b437f98-23ae-4433-b13b-76c2068079a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437f98-23ae-4433-b13b-76c2068079a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2193883-9DEF-4394-A746-8B0504B231C0}">
  <ds:schemaRefs>
    <ds:schemaRef ds:uri="http://www.w3.org/XML/1998/namespace"/>
    <ds:schemaRef ds:uri="http://schemas.microsoft.com/office/2006/documentManagement/types"/>
    <ds:schemaRef ds:uri="http://purl.org/dc/dcmitype/"/>
    <ds:schemaRef ds:uri="http://purl.org/dc/elements/1.1/"/>
    <ds:schemaRef ds:uri="0b437f98-23ae-4433-b13b-76c2068079ae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BC375B81-FBF5-4924-A5E0-F0376D8E7D5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E3F8E83-05DC-487A-A662-35C7C7CC3C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b437f98-23ae-4433-b13b-76c2068079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Kantar TNS PowerPoint template 16x9 - for presentations and pitches</Template>
  <TotalTime>6499</TotalTime>
  <Words>951</Words>
  <Application>Microsoft Office PowerPoint</Application>
  <PresentationFormat>Widescreen</PresentationFormat>
  <Paragraphs>201</Paragraphs>
  <Slides>20</Slides>
  <Notes>19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Wingdings</vt:lpstr>
      <vt:lpstr>Kantar TNS Presentation Template (16_9)</vt:lpstr>
      <vt:lpstr>Content slides - no sub heading</vt:lpstr>
      <vt:lpstr>Building Irresistible Brands Part 6: Touchpoint Management</vt:lpstr>
      <vt:lpstr>Learn what it takes to become irresistible: Eight common qualities of irresistible brands</vt:lpstr>
      <vt:lpstr>A brand is to be found in consumers minds</vt:lpstr>
      <vt:lpstr>Brand building is about memory building – through positive experiences</vt:lpstr>
      <vt:lpstr>The challenge: The consumer meets the brand in a multitude of different touchpoints</vt:lpstr>
      <vt:lpstr>Brand building is a constantly ongoing and incremental process</vt:lpstr>
      <vt:lpstr>Short explanation on the underlying method</vt:lpstr>
      <vt:lpstr>The relative effect of different touchpoints</vt:lpstr>
      <vt:lpstr>10 key learnings from previous studies</vt:lpstr>
      <vt:lpstr>Learning #1: High variation among categories and markets</vt:lpstr>
      <vt:lpstr>Learning #2: Brand exposure is fragmented, and becoming more so</vt:lpstr>
      <vt:lpstr>Learning #3: Product trumps marketing</vt:lpstr>
      <vt:lpstr>Learning #4: Number of eyeballs is a poor measure of effect</vt:lpstr>
      <vt:lpstr>Learning #5: You don’t neccessarily get what you pay for</vt:lpstr>
      <vt:lpstr>Learning #6: The digital user experience is key, but does it deliver a differentiated experience?</vt:lpstr>
      <vt:lpstr>Learning #7: The sum of all small activities may outweight the large ones</vt:lpstr>
      <vt:lpstr>Learning #8: Sigaretts are bad for you</vt:lpstr>
      <vt:lpstr>Learning #9: Don’t mess up</vt:lpstr>
      <vt:lpstr>Learning #10: Everybody is responsible, nobody is responsible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your brand through effective touchpoint management</dc:title>
  <dc:creator>Friberg Ekrann, Eirik (TSOSO)</dc:creator>
  <cp:lastModifiedBy>Friberg Ekrann, Eirik (TSOSO)</cp:lastModifiedBy>
  <cp:revision>145</cp:revision>
  <cp:lastPrinted>2017-08-29T15:23:54Z</cp:lastPrinted>
  <dcterms:created xsi:type="dcterms:W3CDTF">2017-08-04T07:55:04Z</dcterms:created>
  <dcterms:modified xsi:type="dcterms:W3CDTF">2017-11-22T07:42:34Z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0x0101003E0124B74836EC48BF76AC0B1485D8FE</vt:lpwstr>
  </property>
</Properties>
</file>